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5" r:id="rId12"/>
    <p:sldId id="266" r:id="rId13"/>
    <p:sldId id="27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21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96044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Итоги приёма на обучение по программам </a:t>
            </a:r>
            <a:r>
              <a:rPr lang="ru-RU" sz="4000" dirty="0" err="1" smtClean="0">
                <a:solidFill>
                  <a:schemeClr val="bg1"/>
                </a:solidFill>
              </a:rPr>
              <a:t>бакалавриата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err="1" smtClean="0">
                <a:solidFill>
                  <a:schemeClr val="bg1"/>
                </a:solidFill>
              </a:rPr>
              <a:t>специалитета</a:t>
            </a:r>
            <a:r>
              <a:rPr lang="ru-RU" sz="4000" dirty="0" smtClean="0">
                <a:solidFill>
                  <a:schemeClr val="bg1"/>
                </a:solidFill>
              </a:rPr>
              <a:t>, магистратуры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в МАГУ на  201</a:t>
            </a:r>
            <a:r>
              <a:rPr lang="en-US" sz="4000" dirty="0">
                <a:solidFill>
                  <a:schemeClr val="bg1"/>
                </a:solidFill>
              </a:rPr>
              <a:t>7/</a:t>
            </a:r>
            <a:r>
              <a:rPr lang="ru-RU" sz="4000" dirty="0">
                <a:solidFill>
                  <a:schemeClr val="bg1"/>
                </a:solidFill>
              </a:rPr>
              <a:t>2018 учебный год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(</a:t>
            </a:r>
            <a:r>
              <a:rPr lang="ru-RU" sz="4000" dirty="0">
                <a:solidFill>
                  <a:schemeClr val="bg1"/>
                </a:solidFill>
              </a:rPr>
              <a:t>очная форма обучения)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688040"/>
          </a:xfrm>
        </p:spPr>
        <p:txBody>
          <a:bodyPr>
            <a:normAutofit fontScale="92500" lnSpcReduction="20000"/>
          </a:bodyPr>
          <a:lstStyle/>
          <a:p>
            <a:pPr marL="36513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</a:rPr>
              <a:t>Ответственный секретарь ПК </a:t>
            </a:r>
          </a:p>
          <a:p>
            <a:pPr marL="36513">
              <a:spcBef>
                <a:spcPct val="0"/>
              </a:spcBef>
              <a:defRPr/>
            </a:pPr>
            <a:r>
              <a:rPr lang="ru-RU" b="1" dirty="0" err="1">
                <a:solidFill>
                  <a:schemeClr val="bg1"/>
                </a:solidFill>
              </a:rPr>
              <a:t>к.филол</a:t>
            </a:r>
            <a:r>
              <a:rPr lang="ru-RU" b="1" dirty="0">
                <a:solidFill>
                  <a:schemeClr val="bg1"/>
                </a:solidFill>
              </a:rPr>
              <a:t>. н. </a:t>
            </a:r>
            <a:r>
              <a:rPr lang="ru-RU" b="1" dirty="0" err="1">
                <a:solidFill>
                  <a:schemeClr val="bg1"/>
                </a:solidFill>
              </a:rPr>
              <a:t>Пиксендеева</a:t>
            </a:r>
            <a:r>
              <a:rPr lang="ru-RU" b="1" dirty="0">
                <a:solidFill>
                  <a:schemeClr val="bg1"/>
                </a:solidFill>
              </a:rPr>
              <a:t> В.Г.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- Магистратура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772118"/>
              </p:ext>
            </p:extLst>
          </p:nvPr>
        </p:nvGraphicFramePr>
        <p:xfrm>
          <a:off x="457200" y="1412777"/>
          <a:ext cx="8002587" cy="4254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1536"/>
                <a:gridCol w="1420350"/>
                <a:gridCol w="1499259"/>
                <a:gridCol w="1341442"/>
              </a:tblGrid>
              <a:tr h="8640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Магистерская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 –Педагогическое образование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заявлений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Математическое</a:t>
                      </a:r>
                      <a:r>
                        <a:rPr lang="ru-RU" sz="1800" b="1" baseline="0" dirty="0" smtClean="0">
                          <a:latin typeface="+mn-lt"/>
                        </a:rPr>
                        <a:t> образование и ИТ</a:t>
                      </a:r>
                      <a:endParaRPr lang="ru-RU" sz="1800" b="1" dirty="0" smtClean="0"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</a:tr>
              <a:tr h="39097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Образовательные</a:t>
                      </a:r>
                      <a:r>
                        <a:rPr lang="ru-RU" sz="1800" b="1" baseline="0" dirty="0" smtClean="0">
                          <a:latin typeface="+mn-lt"/>
                        </a:rPr>
                        <a:t> менеджмент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2.4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Художественное</a:t>
                      </a:r>
                      <a:r>
                        <a:rPr lang="ru-RU" sz="1800" b="1" baseline="0" dirty="0" smtClean="0">
                          <a:latin typeface="+mn-lt"/>
                        </a:rPr>
                        <a:t> образование и </a:t>
                      </a:r>
                      <a:r>
                        <a:rPr lang="ru-RU" sz="1800" b="1" baseline="0" dirty="0" err="1" smtClean="0">
                          <a:latin typeface="+mn-lt"/>
                        </a:rPr>
                        <a:t>медиа-дизайн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11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</a:rPr>
                        <a:t>1.5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</a:tr>
              <a:tr h="439427">
                <a:tc>
                  <a:txBody>
                    <a:bodyPr/>
                    <a:lstStyle/>
                    <a:p>
                      <a:r>
                        <a:rPr lang="ru-RU" sz="1800" b="1" baseline="0" dirty="0" err="1" smtClean="0">
                          <a:latin typeface="+mn-lt"/>
                        </a:rPr>
                        <a:t>Био-химическое</a:t>
                      </a:r>
                      <a:r>
                        <a:rPr lang="ru-RU" sz="1800" b="1" baseline="0" dirty="0" smtClean="0">
                          <a:latin typeface="+mn-lt"/>
                        </a:rPr>
                        <a:t>  образование</a:t>
                      </a:r>
                      <a:endParaRPr lang="ru-RU" sz="1800" b="1" dirty="0" smtClean="0"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31" marR="91431" marT="45716" marB="45716"/>
                </a:tc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Методические</a:t>
                      </a:r>
                      <a:r>
                        <a:rPr lang="ru-RU" sz="1800" b="1" baseline="0" dirty="0" smtClean="0">
                          <a:latin typeface="+mn-lt"/>
                          <a:cs typeface="Times New Roman" pitchFamily="18" charset="0"/>
                        </a:rPr>
                        <a:t> технологии в обучении ИЯ</a:t>
                      </a:r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14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Физкультурно-оздоровительное образование</a:t>
                      </a: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8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зачисления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039938"/>
              </p:ext>
            </p:extLst>
          </p:nvPr>
        </p:nvGraphicFramePr>
        <p:xfrm>
          <a:off x="457200" y="1935163"/>
          <a:ext cx="8219256" cy="4328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680"/>
                <a:gridCol w="2736304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Год приема</a:t>
                      </a:r>
                      <a:endParaRPr lang="ru-RU" sz="2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2016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2017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Всего:</a:t>
                      </a:r>
                      <a:endParaRPr lang="ru-RU" sz="24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494</a:t>
                      </a:r>
                      <a:endParaRPr lang="ru-RU" sz="2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8" marR="91438" marT="45717" marB="457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Бакалавриат</a:t>
                      </a:r>
                      <a:r>
                        <a:rPr lang="ru-RU" sz="2400" dirty="0" smtClean="0"/>
                        <a:t> (бюджет)</a:t>
                      </a:r>
                      <a:endParaRPr lang="ru-RU" sz="2400" b="1" dirty="0" smtClean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239</a:t>
                      </a:r>
                      <a:r>
                        <a:rPr lang="en-US" sz="2800" dirty="0" smtClean="0"/>
                        <a:t>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406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Бакалавриат</a:t>
                      </a:r>
                      <a:r>
                        <a:rPr lang="ru-RU" sz="2400" dirty="0" smtClean="0"/>
                        <a:t> (</a:t>
                      </a:r>
                      <a:r>
                        <a:rPr lang="ru-RU" sz="2400" dirty="0" err="1" smtClean="0"/>
                        <a:t>внебюджет</a:t>
                      </a:r>
                      <a:r>
                        <a:rPr lang="ru-RU" sz="2400" dirty="0" smtClean="0"/>
                        <a:t>)</a:t>
                      </a:r>
                      <a:endParaRPr lang="ru-RU" sz="2400" b="1" dirty="0" smtClean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152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89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Магистратура (бюджет)</a:t>
                      </a:r>
                      <a:endParaRPr lang="ru-RU" sz="2400" b="1" dirty="0" smtClean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90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</a:t>
                      </a:r>
                      <a:r>
                        <a:rPr lang="en-US" sz="2800" dirty="0" smtClean="0"/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Магистратура (</a:t>
                      </a:r>
                      <a:r>
                        <a:rPr lang="ru-RU" sz="2400" dirty="0" err="1" smtClean="0"/>
                        <a:t>внебюджет</a:t>
                      </a:r>
                      <a:r>
                        <a:rPr lang="ru-RU" sz="2400" dirty="0" smtClean="0"/>
                        <a:t>)</a:t>
                      </a:r>
                      <a:endParaRPr lang="ru-RU" sz="2400" b="1" dirty="0" smtClean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</a:t>
                      </a:r>
                      <a:endParaRPr lang="ru-RU" sz="2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r>
                        <a:rPr lang="en-US" sz="2800" dirty="0" smtClean="0"/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Средний и проходной баллы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823408"/>
              </p:ext>
            </p:extLst>
          </p:nvPr>
        </p:nvGraphicFramePr>
        <p:xfrm>
          <a:off x="457200" y="1324441"/>
          <a:ext cx="8229600" cy="4957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3175248"/>
                <a:gridCol w="864096"/>
                <a:gridCol w="1008112"/>
                <a:gridCol w="1008112"/>
                <a:gridCol w="802432"/>
              </a:tblGrid>
              <a:tr h="65673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Направление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</a:t>
                      </a:r>
                      <a:r>
                        <a:rPr lang="ru-RU" sz="1800" baseline="0" dirty="0" smtClean="0"/>
                        <a:t> 2016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П- 2016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 -2017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4477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05.03.01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Геология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48.89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5516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06.03.01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Биология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44.6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r>
                        <a:rPr lang="en-US" sz="2000" dirty="0" smtClean="0"/>
                        <a:t>34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57.39</a:t>
                      </a:r>
                    </a:p>
                    <a:p>
                      <a:r>
                        <a:rPr lang="ru-RU" sz="2000" dirty="0" smtClean="0"/>
                        <a:t>(М+А)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110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55166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13.03.02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Ядерная энергетика и теплофизика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135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57069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05.03.06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Экология и природопользование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57.15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5786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39.03.02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Социальная</a:t>
                      </a:r>
                      <a:r>
                        <a:rPr lang="ru-RU" sz="1800" baseline="0" dirty="0" smtClean="0"/>
                        <a:t> работа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60.73</a:t>
                      </a:r>
                    </a:p>
                    <a:p>
                      <a:r>
                        <a:rPr lang="ru-RU" sz="2000" dirty="0" smtClean="0"/>
                        <a:t>(М+А)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4477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43.03.01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smtClean="0"/>
                        <a:t>Сервис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58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146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723335">
                <a:tc>
                  <a:txBody>
                    <a:bodyPr/>
                    <a:lstStyle/>
                    <a:p>
                      <a:r>
                        <a:rPr lang="ru-RU" sz="1800" smtClean="0"/>
                        <a:t>44.03.05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smtClean="0"/>
                        <a:t>Пед.обр. Дошкольное обр. Доп.образование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54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162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56.25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361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Средний и проходной баллы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743840"/>
              </p:ext>
            </p:extLst>
          </p:nvPr>
        </p:nvGraphicFramePr>
        <p:xfrm>
          <a:off x="457200" y="1324441"/>
          <a:ext cx="8229600" cy="402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3175248"/>
                <a:gridCol w="864096"/>
                <a:gridCol w="1008112"/>
                <a:gridCol w="1008112"/>
                <a:gridCol w="802432"/>
              </a:tblGrid>
              <a:tr h="65673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Направление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</a:t>
                      </a:r>
                      <a:r>
                        <a:rPr lang="ru-RU" sz="1800" baseline="0" dirty="0" smtClean="0"/>
                        <a:t> 2016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П- 2016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 -2017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72333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44.03.05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Пед.обр</a:t>
                      </a:r>
                      <a:r>
                        <a:rPr lang="ru-RU" sz="1800" dirty="0" smtClean="0"/>
                        <a:t>. </a:t>
                      </a:r>
                      <a:r>
                        <a:rPr lang="ru-RU" sz="1800" dirty="0" err="1" smtClean="0"/>
                        <a:t>Дополн</a:t>
                      </a:r>
                      <a:r>
                        <a:rPr lang="ru-RU" sz="1800" dirty="0" smtClean="0"/>
                        <a:t>. обр. Доп.образование (Дизайн)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61.67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72333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13.03.02 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Теплоэнергетика и теплофизика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157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4477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44.03.05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Пед.обр</a:t>
                      </a:r>
                      <a:r>
                        <a:rPr lang="ru-RU" sz="1800" dirty="0" smtClean="0"/>
                        <a:t>. </a:t>
                      </a:r>
                      <a:r>
                        <a:rPr lang="ru-RU" sz="1800" dirty="0" err="1" smtClean="0"/>
                        <a:t>Химия.Биология</a:t>
                      </a:r>
                      <a:endParaRPr lang="ru-RU" sz="1800" dirty="0" smtClean="0"/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  <a:cs typeface="Times New Roman" pitchFamily="18" charset="0"/>
                        </a:rPr>
                        <a:t>55</a:t>
                      </a:r>
                      <a:endParaRPr lang="ru-RU" sz="20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165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56.59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4" marB="45724"/>
                </a:tc>
              </a:tr>
              <a:tr h="4477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39.03.01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Социология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56.14</a:t>
                      </a:r>
                    </a:p>
                    <a:p>
                      <a:r>
                        <a:rPr lang="ru-RU" sz="1800" dirty="0" smtClean="0"/>
                        <a:t>(М+А)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158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</a:tr>
              <a:tr h="4477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Специальное (дефектологическое) обр.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18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Средний и проходной баллы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08590"/>
              </p:ext>
            </p:extLst>
          </p:nvPr>
        </p:nvGraphicFramePr>
        <p:xfrm>
          <a:off x="457200" y="1412775"/>
          <a:ext cx="8229600" cy="3762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2743200"/>
                <a:gridCol w="1080120"/>
                <a:gridCol w="1152128"/>
                <a:gridCol w="936104"/>
                <a:gridCol w="946448"/>
              </a:tblGrid>
              <a:tr h="6930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Направление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</a:t>
                      </a:r>
                      <a:r>
                        <a:rPr lang="ru-RU" sz="1800" baseline="0" dirty="0" smtClean="0"/>
                        <a:t> 2016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П- 2016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СР-2017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 -2017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8" marR="91448" marT="45723" marB="45723"/>
                </a:tc>
              </a:tr>
              <a:tr h="6930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Пед.обр</a:t>
                      </a:r>
                      <a:r>
                        <a:rPr lang="ru-RU" sz="1800" dirty="0" smtClean="0"/>
                        <a:t>. Физ.культ. Доп.образование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55.6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62.95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</a:tr>
              <a:tr h="9900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Психолого-педагогическое</a:t>
                      </a:r>
                      <a:r>
                        <a:rPr lang="ru-RU" sz="1800" baseline="0" dirty="0" smtClean="0"/>
                        <a:t> 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62.37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</a:tr>
              <a:tr h="6930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44.03.05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Пед.обр</a:t>
                      </a:r>
                      <a:r>
                        <a:rPr lang="ru-RU" sz="1800" dirty="0" smtClean="0"/>
                        <a:t>. Математика. Информатика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+mn-lt"/>
                          <a:cs typeface="Times New Roman" pitchFamily="18" charset="0"/>
                        </a:rPr>
                        <a:t>53</a:t>
                      </a:r>
                      <a:endParaRPr lang="ru-RU" sz="18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159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63.07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</a:tr>
              <a:tr h="6930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43.03.02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Туризм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63.35</a:t>
                      </a:r>
                    </a:p>
                    <a:p>
                      <a:r>
                        <a:rPr lang="ru-RU" sz="1800" dirty="0" smtClean="0"/>
                        <a:t>(М+А)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178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04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Средний и проходной баллы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16563"/>
              </p:ext>
            </p:extLst>
          </p:nvPr>
        </p:nvGraphicFramePr>
        <p:xfrm>
          <a:off x="457200" y="1484783"/>
          <a:ext cx="8229600" cy="4697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2959224"/>
                <a:gridCol w="1080120"/>
                <a:gridCol w="936104"/>
                <a:gridCol w="936104"/>
                <a:gridCol w="946448"/>
              </a:tblGrid>
              <a:tr h="7113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Направление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СР-2016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П-2016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СР-2017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П-2017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7113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01.03.02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Прикладная математика и информатика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196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70.83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41214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46.03.01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История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74.93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7113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Пед.обр</a:t>
                      </a:r>
                      <a:r>
                        <a:rPr lang="ru-RU" sz="1800" dirty="0" smtClean="0"/>
                        <a:t>.</a:t>
                      </a:r>
                      <a:r>
                        <a:rPr lang="ru-RU" sz="1800" baseline="0" dirty="0" smtClean="0"/>
                        <a:t> Русский язык. Литература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65.6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+mn-lt"/>
                        </a:rPr>
                        <a:t>197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71.31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41214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42.03.02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Журналистика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l"/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70.56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41214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54.03.01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Дизайн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187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73.8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7113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38.03.01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Экономика. Финансы и кредит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209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69.62</a:t>
                      </a:r>
                    </a:p>
                    <a:p>
                      <a:r>
                        <a:rPr lang="ru-RU" sz="1800" dirty="0" smtClean="0"/>
                        <a:t>(М+А)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213</a:t>
                      </a:r>
                    </a:p>
                    <a:p>
                      <a:r>
                        <a:rPr lang="ru-RU" sz="1800" dirty="0" smtClean="0"/>
                        <a:t>146</a:t>
                      </a:r>
                    </a:p>
                    <a:p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  <a:tr h="41214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40.03.01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Юриспруденция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73.33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979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Средний и проходной баллы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498122"/>
              </p:ext>
            </p:extLst>
          </p:nvPr>
        </p:nvGraphicFramePr>
        <p:xfrm>
          <a:off x="457200" y="1412777"/>
          <a:ext cx="8229600" cy="34964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2671192"/>
                <a:gridCol w="1152128"/>
                <a:gridCol w="1152128"/>
                <a:gridCol w="936104"/>
                <a:gridCol w="946448"/>
              </a:tblGrid>
              <a:tr h="9361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Направление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СР-2016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П-2016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СР-2017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П-2017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38.03.02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Менеджмент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67.46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211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44.03.05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Пед.обр</a:t>
                      </a:r>
                      <a:r>
                        <a:rPr lang="ru-RU" sz="1800" dirty="0" smtClean="0"/>
                        <a:t>. История. Право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74.6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224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70.48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230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45.03.02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Лингвистика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82.88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230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45.03.05</a:t>
                      </a: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Пед.обр</a:t>
                      </a:r>
                      <a:r>
                        <a:rPr lang="ru-RU" sz="1800" dirty="0" smtClean="0"/>
                        <a:t>. Английский язык. Немецкий язык.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237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74.28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226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418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Проходной балл (Мурманск-Апатиты)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319914"/>
              </p:ext>
            </p:extLst>
          </p:nvPr>
        </p:nvGraphicFramePr>
        <p:xfrm>
          <a:off x="457200" y="1700808"/>
          <a:ext cx="8075240" cy="3200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3463280"/>
                <a:gridCol w="1584176"/>
                <a:gridCol w="1656184"/>
              </a:tblGrid>
              <a:tr h="2406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Код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Направление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П-2017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П-2017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</a:tr>
              <a:tr h="4056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06.03.01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Биология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</a:tr>
              <a:tr h="4056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39.03.01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Социология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</a:tr>
              <a:tr h="4056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39.03.02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Социальная работа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144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171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</a:tr>
              <a:tr h="4056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38.03.01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Экономика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</a:tr>
              <a:tr h="405690">
                <a:tc>
                  <a:txBody>
                    <a:bodyPr/>
                    <a:lstStyle/>
                    <a:p>
                      <a:pPr marL="0" marR="0" indent="0" algn="l" defTabSz="914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43.03.02</a:t>
                      </a:r>
                      <a:endParaRPr lang="ru-RU" sz="24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Туризм</a:t>
                      </a:r>
                      <a:endParaRPr lang="ru-RU" sz="240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178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</a:tr>
              <a:tr h="4056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38.03.02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Менеджмент</a:t>
                      </a:r>
                      <a:endParaRPr lang="ru-RU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2" marR="91442"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47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ПК и Мониторинг эффективности вузов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490569"/>
              </p:ext>
            </p:extLst>
          </p:nvPr>
        </p:nvGraphicFramePr>
        <p:xfrm>
          <a:off x="457200" y="1935163"/>
          <a:ext cx="8229599" cy="4023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КЦП</a:t>
                      </a:r>
                      <a:r>
                        <a:rPr lang="en-US" sz="2800" dirty="0" smtClean="0"/>
                        <a:t>/</a:t>
                      </a:r>
                      <a:r>
                        <a:rPr lang="ru-RU" sz="2800" dirty="0" err="1" smtClean="0"/>
                        <a:t>внеб</a:t>
                      </a:r>
                      <a:r>
                        <a:rPr lang="ru-RU" sz="2800" dirty="0" smtClean="0"/>
                        <a:t>.</a:t>
                      </a:r>
                      <a:r>
                        <a:rPr lang="en-US" sz="2800" dirty="0" smtClean="0"/>
                        <a:t>/</a:t>
                      </a:r>
                      <a:r>
                        <a:rPr lang="ru-RU" sz="2800" dirty="0" smtClean="0"/>
                        <a:t>итого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Кво-та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Це</a:t>
                      </a:r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ле</a:t>
                      </a:r>
                      <a:r>
                        <a:rPr lang="ru-RU" sz="2800" dirty="0" smtClean="0"/>
                        <a:t>-вики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СБ</a:t>
                      </a:r>
                    </a:p>
                    <a:p>
                      <a:r>
                        <a:rPr lang="ru-RU" sz="2800" dirty="0" smtClean="0"/>
                        <a:t>ЕГЭ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СБ</a:t>
                      </a:r>
                    </a:p>
                    <a:p>
                      <a:r>
                        <a:rPr lang="ru-RU" sz="2800" dirty="0" smtClean="0"/>
                        <a:t>Квота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СБ</a:t>
                      </a:r>
                    </a:p>
                    <a:p>
                      <a:r>
                        <a:rPr lang="ru-RU" sz="2800" dirty="0" err="1" smtClean="0"/>
                        <a:t>Целе</a:t>
                      </a:r>
                      <a:endParaRPr lang="ru-RU" sz="2800" dirty="0" smtClean="0"/>
                    </a:p>
                    <a:p>
                      <a:r>
                        <a:rPr lang="ru-RU" sz="2800" dirty="0" err="1" smtClean="0"/>
                        <a:t>ви</a:t>
                      </a:r>
                      <a:r>
                        <a:rPr lang="ru-RU" sz="2800" dirty="0" smtClean="0"/>
                        <a:t>-</a:t>
                      </a:r>
                    </a:p>
                    <a:p>
                      <a:r>
                        <a:rPr lang="ru-RU" sz="2800" dirty="0" smtClean="0"/>
                        <a:t>ков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СБ</a:t>
                      </a:r>
                    </a:p>
                    <a:p>
                      <a:r>
                        <a:rPr lang="ru-RU" sz="2800" dirty="0" err="1" smtClean="0"/>
                        <a:t>Мон</a:t>
                      </a:r>
                      <a:r>
                        <a:rPr lang="ru-RU" sz="2800" dirty="0" smtClean="0"/>
                        <a:t>.</a:t>
                      </a:r>
                    </a:p>
                    <a:p>
                      <a:r>
                        <a:rPr lang="ru-RU" sz="2800" dirty="0" err="1" smtClean="0"/>
                        <a:t>Эфф</a:t>
                      </a:r>
                      <a:r>
                        <a:rPr lang="ru-RU" sz="2800" dirty="0" smtClean="0"/>
                        <a:t>.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</a:tr>
              <a:tr h="106366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406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64.75</a:t>
                      </a:r>
                    </a:p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66.75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61.39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56.9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62.58</a:t>
                      </a:r>
                    </a:p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64.99</a:t>
                      </a: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64.72</a:t>
                      </a:r>
                    </a:p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67.56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59.42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-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59.03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495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21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31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63.71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61.39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62.58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63.45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162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Наиболее </a:t>
            </a:r>
            <a:r>
              <a:rPr lang="ru-RU" dirty="0"/>
              <a:t>значимыми оказались следующие результаты: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52 </a:t>
            </a:r>
            <a:r>
              <a:rPr lang="ru-RU" dirty="0"/>
              <a:t>абитуриента являются обладателями  аттестата/диплома с отличием</a:t>
            </a:r>
            <a:r>
              <a:rPr lang="ru-RU" b="1" dirty="0"/>
              <a:t>,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14 </a:t>
            </a:r>
            <a:r>
              <a:rPr lang="ru-RU" b="1" dirty="0"/>
              <a:t>- </a:t>
            </a:r>
            <a:r>
              <a:rPr lang="ru-RU" dirty="0"/>
              <a:t>награждены золотой медалью</a:t>
            </a:r>
            <a:r>
              <a:rPr lang="ru-RU" b="1" dirty="0" smtClean="0"/>
              <a:t>,</a:t>
            </a:r>
          </a:p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b="1" dirty="0"/>
              <a:t>75</a:t>
            </a:r>
            <a:r>
              <a:rPr lang="ru-RU" dirty="0"/>
              <a:t> поступающих одержали победу в различных интеллектуальных конкурсах и состязаниях, проводимых МАГУ</a:t>
            </a:r>
            <a:r>
              <a:rPr lang="ru-RU" b="1" dirty="0"/>
              <a:t>;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71 </a:t>
            </a:r>
            <a:r>
              <a:rPr lang="ru-RU" dirty="0"/>
              <a:t>претендент предоставил результаты волонтерской деятельности</a:t>
            </a:r>
            <a:r>
              <a:rPr lang="ru-RU" b="1" dirty="0" smtClean="0"/>
              <a:t>,</a:t>
            </a:r>
          </a:p>
          <a:p>
            <a:pPr marL="0" indent="0">
              <a:buNone/>
            </a:pPr>
            <a:r>
              <a:rPr lang="ru-RU" b="1" smtClean="0"/>
              <a:t>   13 </a:t>
            </a:r>
            <a:r>
              <a:rPr lang="ru-RU" dirty="0"/>
              <a:t>человек имеет золотой значок ГТО</a:t>
            </a:r>
            <a:r>
              <a:rPr lang="ru-RU"/>
              <a:t>. </a:t>
            </a:r>
            <a:endParaRPr lang="ru-RU" smtClean="0"/>
          </a:p>
          <a:p>
            <a:pPr marL="0" indent="0">
              <a:buNone/>
            </a:pPr>
            <a:r>
              <a:rPr lang="ru-RU" dirty="0" smtClean="0"/>
              <a:t>Выпускники </a:t>
            </a:r>
            <a:r>
              <a:rPr lang="ru-RU" dirty="0"/>
              <a:t>школ текущего года предоставили результаты итогового сочинения и получили дополнительно 1 балл.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14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Нормативно-правовая  основа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приёма граждан на обучение в МАГУ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проходила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Приказом Министерства образования и науки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1147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Порядка приема на обучение по образовательным программам высшего образования – программам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программам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программам магистратуры» (в ред. Приказов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30.11.2015 № 1387, от 30.03.2016 №333, от 29.07.2016 № 921, от 31.07.2017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715)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«Правилами приёма в МАГУ в 2017 году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2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целевого приема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Всего </a:t>
            </a:r>
            <a:r>
              <a:rPr lang="ru-RU" dirty="0"/>
              <a:t>для проведения целевого приема было выделено </a:t>
            </a:r>
            <a:r>
              <a:rPr lang="ru-RU" b="1" dirty="0"/>
              <a:t>83 бюджетных места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Однако </a:t>
            </a:r>
            <a:r>
              <a:rPr lang="ru-RU" dirty="0"/>
              <a:t>к набору было заявлено только </a:t>
            </a:r>
            <a:r>
              <a:rPr lang="ru-RU" b="1" dirty="0"/>
              <a:t>76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На </a:t>
            </a:r>
            <a:r>
              <a:rPr lang="ru-RU" dirty="0"/>
              <a:t>направления подготовки, входящие в состав УГНП 44.00.00 Образование и педагогические науки – </a:t>
            </a:r>
            <a:r>
              <a:rPr lang="ru-RU" b="1" dirty="0"/>
              <a:t>69 мест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В </a:t>
            </a:r>
            <a:r>
              <a:rPr lang="ru-RU" dirty="0"/>
              <a:t>рамках целевой квоты для моногородов было выделено </a:t>
            </a:r>
            <a:r>
              <a:rPr lang="ru-RU" b="1" dirty="0"/>
              <a:t>18 мест</a:t>
            </a:r>
            <a:r>
              <a:rPr lang="ru-RU" dirty="0"/>
              <a:t> на основании поступивших заявок.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На первоначальном этапе сбора заявок было зафиксировано </a:t>
            </a:r>
            <a:r>
              <a:rPr lang="ru-RU" b="1" dirty="0"/>
              <a:t>76 заявок</a:t>
            </a:r>
            <a:r>
              <a:rPr lang="ru-RU" dirty="0"/>
              <a:t>, оформлено </a:t>
            </a:r>
            <a:r>
              <a:rPr lang="ru-RU" b="1" dirty="0"/>
              <a:t>42</a:t>
            </a:r>
            <a:r>
              <a:rPr lang="ru-RU" dirty="0"/>
              <a:t> договора.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По </a:t>
            </a:r>
            <a:r>
              <a:rPr lang="ru-RU" dirty="0"/>
              <a:t>итогам конкурсного отбора был зачислен </a:t>
            </a:r>
            <a:r>
              <a:rPr lang="ru-RU" b="1" dirty="0"/>
              <a:t>31 человек, </a:t>
            </a:r>
            <a:r>
              <a:rPr lang="ru-RU" dirty="0"/>
              <a:t>в том числе </a:t>
            </a:r>
            <a:r>
              <a:rPr lang="ru-RU" b="1" dirty="0"/>
              <a:t>18 студентов в рамках целевой квоты для </a:t>
            </a:r>
            <a:r>
              <a:rPr lang="ru-RU" b="1" dirty="0" smtClean="0"/>
              <a:t>моногородов  </a:t>
            </a:r>
            <a:r>
              <a:rPr lang="ru-RU" dirty="0"/>
              <a:t>(</a:t>
            </a:r>
            <a:r>
              <a:rPr lang="ru-RU" dirty="0" err="1"/>
              <a:t>гг</a:t>
            </a:r>
            <a:r>
              <a:rPr lang="ru-RU" dirty="0"/>
              <a:t> </a:t>
            </a:r>
            <a:r>
              <a:rPr lang="ru-RU" dirty="0" err="1"/>
              <a:t>Ковдор</a:t>
            </a:r>
            <a:r>
              <a:rPr lang="ru-RU" dirty="0"/>
              <a:t>, Никель, Заполярный, Оленегорск, Ревда, Кировск, Мончегорск)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485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География поступивших (</a:t>
            </a:r>
            <a:r>
              <a:rPr lang="ru-RU" dirty="0" err="1" smtClean="0"/>
              <a:t>бакалвариат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348879"/>
          <a:ext cx="82296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288097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</a:tr>
              <a:tr h="288097">
                <a:tc>
                  <a:txBody>
                    <a:bodyPr/>
                    <a:lstStyle/>
                    <a:p>
                      <a:r>
                        <a:rPr lang="ru-RU" dirty="0" smtClean="0"/>
                        <a:t>Мурманская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382</a:t>
                      </a:r>
                      <a:endParaRPr lang="ru-RU" dirty="0"/>
                    </a:p>
                  </a:txBody>
                  <a:tcPr/>
                </a:tc>
              </a:tr>
              <a:tr h="288097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регионы</a:t>
                      </a:r>
                    </a:p>
                    <a:p>
                      <a:r>
                        <a:rPr lang="ru-RU" dirty="0" smtClean="0"/>
                        <a:t>Архангельск</a:t>
                      </a:r>
                    </a:p>
                    <a:p>
                      <a:r>
                        <a:rPr lang="ru-RU" dirty="0" smtClean="0"/>
                        <a:t>Брянск</a:t>
                      </a:r>
                    </a:p>
                    <a:p>
                      <a:r>
                        <a:rPr lang="ru-RU" dirty="0" smtClean="0"/>
                        <a:t>Карелия</a:t>
                      </a:r>
                    </a:p>
                    <a:p>
                      <a:r>
                        <a:rPr lang="ru-RU" dirty="0" smtClean="0"/>
                        <a:t>Республика Мари</a:t>
                      </a:r>
                      <a:r>
                        <a:rPr lang="ru-RU" baseline="0" dirty="0" smtClean="0"/>
                        <a:t> Эл</a:t>
                      </a:r>
                    </a:p>
                    <a:p>
                      <a:r>
                        <a:rPr lang="ru-RU" baseline="0" dirty="0" smtClean="0"/>
                        <a:t>Московская обл.</a:t>
                      </a:r>
                    </a:p>
                    <a:p>
                      <a:r>
                        <a:rPr lang="ru-RU" baseline="0" dirty="0" smtClean="0"/>
                        <a:t>Ленинградская обл.</a:t>
                      </a:r>
                    </a:p>
                    <a:p>
                      <a:r>
                        <a:rPr lang="ru-RU" baseline="0" dirty="0" smtClean="0"/>
                        <a:t>Краснодарский край</a:t>
                      </a:r>
                    </a:p>
                    <a:p>
                      <a:r>
                        <a:rPr lang="ru-RU" baseline="0" dirty="0" smtClean="0"/>
                        <a:t>Республика Тыва</a:t>
                      </a:r>
                    </a:p>
                    <a:p>
                      <a:r>
                        <a:rPr lang="ru-RU" baseline="0" dirty="0" smtClean="0"/>
                        <a:t>Ростовская область</a:t>
                      </a:r>
                    </a:p>
                    <a:p>
                      <a:r>
                        <a:rPr lang="ru-RU" baseline="0" dirty="0" smtClean="0"/>
                        <a:t>Челябинская область</a:t>
                      </a:r>
                    </a:p>
                    <a:p>
                      <a:r>
                        <a:rPr lang="ru-RU" baseline="0" dirty="0" smtClean="0"/>
                        <a:t>Тверская область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559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БОЛЬШОЕ СПАСИБО </a:t>
            </a:r>
          </a:p>
          <a:p>
            <a:pPr algn="ctr">
              <a:buNone/>
            </a:pPr>
            <a:r>
              <a:rPr lang="ru-RU" sz="5400" dirty="0" smtClean="0"/>
              <a:t>ЗА </a:t>
            </a:r>
          </a:p>
          <a:p>
            <a:pPr algn="ctr">
              <a:buNone/>
            </a:pPr>
            <a:r>
              <a:rPr lang="ru-RU" sz="5400" dirty="0" smtClean="0"/>
              <a:t>СОТРУДНИЧЕСТВО!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3126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приема (КЦП)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88584"/>
              </p:ext>
            </p:extLst>
          </p:nvPr>
        </p:nvGraphicFramePr>
        <p:xfrm>
          <a:off x="539552" y="1988841"/>
          <a:ext cx="8136904" cy="4104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0280"/>
                <a:gridCol w="1656184"/>
                <a:gridCol w="1512168"/>
                <a:gridCol w="2448272"/>
              </a:tblGrid>
              <a:tr h="98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Уровень подготовки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Место реализации ОП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 мест всего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Мурманск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Апатиты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Бакалавриат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 319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406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Магистратура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113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Специалитет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ВСЕГО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422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97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519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поданных заявлений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11047"/>
              </p:ext>
            </p:extLst>
          </p:nvPr>
        </p:nvGraphicFramePr>
        <p:xfrm>
          <a:off x="457200" y="1935163"/>
          <a:ext cx="82296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2632"/>
                <a:gridCol w="1368152"/>
                <a:gridCol w="1512168"/>
                <a:gridCol w="1368152"/>
                <a:gridCol w="1378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Год приема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2014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Бакалавры </a:t>
                      </a:r>
                    </a:p>
                    <a:p>
                      <a:r>
                        <a:rPr lang="ru-RU" sz="2000" dirty="0" smtClean="0"/>
                        <a:t>бюджет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1916 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smtClean="0"/>
                        <a:t>2010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1498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1355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1669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Бакалавры </a:t>
                      </a:r>
                      <a:r>
                        <a:rPr lang="ru-RU" sz="2000" dirty="0" err="1" smtClean="0"/>
                        <a:t>внебюджет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1219 </a:t>
                      </a:r>
                      <a:r>
                        <a:rPr lang="en-US" sz="2000" dirty="0" smtClean="0"/>
                        <a:t>/</a:t>
                      </a:r>
                      <a:r>
                        <a:rPr lang="ru-RU" sz="2000" dirty="0" smtClean="0"/>
                        <a:t> 1281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1277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990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Магистратура бюджет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</a:t>
                      </a:r>
                      <a:r>
                        <a:rPr lang="en-US" sz="2000" baseline="0" dirty="0" smtClean="0"/>
                        <a:t> / </a:t>
                      </a:r>
                      <a:r>
                        <a:rPr lang="ru-RU" sz="2000" dirty="0" smtClean="0"/>
                        <a:t>214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Магистратура </a:t>
                      </a:r>
                      <a:r>
                        <a:rPr lang="ru-RU" sz="2000" dirty="0" err="1" smtClean="0"/>
                        <a:t>внебюджет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31</a:t>
                      </a:r>
                      <a:r>
                        <a:rPr lang="en-US" sz="2000" baseline="0" dirty="0" smtClean="0"/>
                        <a:t> / </a:t>
                      </a:r>
                      <a:r>
                        <a:rPr lang="ru-RU" sz="2000" dirty="0" smtClean="0"/>
                        <a:t>34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/>
                        <a:t>5</a:t>
                      </a:r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7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по заявлениям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Группа «лидеров»:</a:t>
            </a:r>
          </a:p>
          <a:p>
            <a:r>
              <a:rPr lang="ru-RU" dirty="0" smtClean="0"/>
              <a:t>Юриспруденция – 13.3</a:t>
            </a:r>
          </a:p>
          <a:p>
            <a:r>
              <a:rPr lang="ru-RU" dirty="0" smtClean="0"/>
              <a:t>Экономика – 13</a:t>
            </a:r>
          </a:p>
          <a:p>
            <a:r>
              <a:rPr lang="ru-RU" dirty="0" smtClean="0"/>
              <a:t>Менеджмент – 12.8</a:t>
            </a:r>
          </a:p>
          <a:p>
            <a:r>
              <a:rPr lang="ru-RU" dirty="0" smtClean="0"/>
              <a:t>История – 9.7</a:t>
            </a:r>
          </a:p>
          <a:p>
            <a:r>
              <a:rPr lang="ru-RU" dirty="0" smtClean="0"/>
              <a:t>История. Право – 7.92</a:t>
            </a:r>
          </a:p>
          <a:p>
            <a:r>
              <a:rPr lang="ru-RU" dirty="0" smtClean="0"/>
              <a:t>Дизайн – 7.33</a:t>
            </a:r>
          </a:p>
          <a:p>
            <a:r>
              <a:rPr lang="ru-RU" dirty="0" err="1" smtClean="0"/>
              <a:t>Пед.обр</a:t>
            </a:r>
            <a:r>
              <a:rPr lang="ru-RU" dirty="0" smtClean="0"/>
              <a:t>. Английский. Немецкий – 6.54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5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по заявлениям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 работа – 5.77</a:t>
            </a:r>
          </a:p>
          <a:p>
            <a:r>
              <a:rPr lang="ru-RU" dirty="0" smtClean="0"/>
              <a:t>Лингвистика- 5.65</a:t>
            </a:r>
          </a:p>
          <a:p>
            <a:r>
              <a:rPr lang="ru-RU" dirty="0" smtClean="0"/>
              <a:t>Туризм – 5.53</a:t>
            </a:r>
          </a:p>
          <a:p>
            <a:r>
              <a:rPr lang="ru-RU" dirty="0" smtClean="0"/>
              <a:t>Прикладная информатика и математика – 5.4</a:t>
            </a:r>
          </a:p>
          <a:p>
            <a:r>
              <a:rPr lang="ru-RU" dirty="0" smtClean="0"/>
              <a:t>Электроэнергетика и электротехника – 5.4</a:t>
            </a:r>
          </a:p>
          <a:p>
            <a:r>
              <a:rPr lang="ru-RU" dirty="0" smtClean="0"/>
              <a:t>Ядерная энергетика и теплофизика – 4.7</a:t>
            </a:r>
          </a:p>
          <a:p>
            <a:r>
              <a:rPr lang="ru-RU" dirty="0" err="1" smtClean="0"/>
              <a:t>Пед.обр</a:t>
            </a:r>
            <a:r>
              <a:rPr lang="ru-RU" dirty="0" smtClean="0"/>
              <a:t>. Русский язык. Литература – 4.5</a:t>
            </a:r>
          </a:p>
          <a:p>
            <a:r>
              <a:rPr lang="ru-RU" dirty="0" smtClean="0"/>
              <a:t>Журналистика – 4.3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8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по заявлениям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Психолого-педагогическое образование – 3.8</a:t>
            </a:r>
          </a:p>
          <a:p>
            <a:r>
              <a:rPr lang="ru-RU" dirty="0" err="1" smtClean="0"/>
              <a:t>Пед.обр</a:t>
            </a:r>
            <a:r>
              <a:rPr lang="ru-RU" dirty="0" smtClean="0"/>
              <a:t>. БЖД. Доп. – 3.6</a:t>
            </a:r>
          </a:p>
          <a:p>
            <a:r>
              <a:rPr lang="ru-RU" dirty="0"/>
              <a:t> </a:t>
            </a:r>
            <a:r>
              <a:rPr lang="ru-RU" dirty="0" err="1" smtClean="0"/>
              <a:t>Пед.обр</a:t>
            </a:r>
            <a:r>
              <a:rPr lang="ru-RU" dirty="0" smtClean="0"/>
              <a:t>. Начальное обр. – 3.6</a:t>
            </a:r>
          </a:p>
          <a:p>
            <a:r>
              <a:rPr lang="ru-RU" dirty="0" err="1" smtClean="0"/>
              <a:t>Пед.обр</a:t>
            </a:r>
            <a:r>
              <a:rPr lang="ru-RU" dirty="0"/>
              <a:t>. Дошкольное обр. – 3.4</a:t>
            </a:r>
            <a:endParaRPr lang="ru-RU" dirty="0" smtClean="0"/>
          </a:p>
          <a:p>
            <a:r>
              <a:rPr lang="ru-RU" dirty="0" smtClean="0"/>
              <a:t>Социология – 3.4</a:t>
            </a:r>
          </a:p>
          <a:p>
            <a:r>
              <a:rPr lang="ru-RU" dirty="0" smtClean="0"/>
              <a:t>Геология – 3.25</a:t>
            </a:r>
          </a:p>
          <a:p>
            <a:r>
              <a:rPr lang="ru-RU" dirty="0" smtClean="0"/>
              <a:t>Сервис – 3.2</a:t>
            </a:r>
          </a:p>
          <a:p>
            <a:r>
              <a:rPr lang="ru-RU" dirty="0" err="1" smtClean="0"/>
              <a:t>Пед.обр</a:t>
            </a:r>
            <a:r>
              <a:rPr lang="ru-RU" dirty="0" smtClean="0"/>
              <a:t>. Математика. Информатика – 3.17</a:t>
            </a:r>
          </a:p>
          <a:p>
            <a:r>
              <a:rPr lang="ru-RU" dirty="0" err="1" smtClean="0"/>
              <a:t>Пед.обр</a:t>
            </a:r>
            <a:r>
              <a:rPr lang="ru-RU" dirty="0" smtClean="0"/>
              <a:t>. </a:t>
            </a:r>
            <a:r>
              <a:rPr lang="ru-RU" dirty="0" err="1" smtClean="0"/>
              <a:t>Химия.Биология</a:t>
            </a:r>
            <a:r>
              <a:rPr lang="ru-RU" dirty="0" smtClean="0"/>
              <a:t> - 3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3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по заявлениям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Экология – 2</a:t>
            </a:r>
          </a:p>
          <a:p>
            <a:r>
              <a:rPr lang="ru-RU" dirty="0" smtClean="0"/>
              <a:t>Биология - 1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56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- Магистратура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353855"/>
              </p:ext>
            </p:extLst>
          </p:nvPr>
        </p:nvGraphicFramePr>
        <p:xfrm>
          <a:off x="457200" y="1340768"/>
          <a:ext cx="8002587" cy="51759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1536"/>
                <a:gridCol w="1420350"/>
                <a:gridCol w="1499259"/>
                <a:gridCol w="1341442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Магистерская</a:t>
                      </a:r>
                      <a:r>
                        <a:rPr lang="ru-RU" sz="1600" b="1" baseline="0" dirty="0" smtClean="0">
                          <a:latin typeface="+mn-lt"/>
                          <a:cs typeface="Times New Roman" pitchFamily="18" charset="0"/>
                        </a:rPr>
                        <a:t> программа</a:t>
                      </a:r>
                      <a:endParaRPr lang="ru-RU" sz="1600" b="1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endParaRPr lang="ru-RU" sz="1600" b="1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мест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Кол-во заявлений</a:t>
                      </a:r>
                      <a:r>
                        <a:rPr lang="ru-RU" sz="1600" b="1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Конкурс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06.04.01Биология</a:t>
                      </a: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14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1.4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39.04.01 Социология</a:t>
                      </a: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1.6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39097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39.04.02 Социальная работа</a:t>
                      </a: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1.6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42.04.02 Журналистика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3942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44.04.02</a:t>
                      </a:r>
                      <a:r>
                        <a:rPr lang="ru-RU" sz="1800" b="1" baseline="0" dirty="0" smtClean="0">
                          <a:latin typeface="+mn-lt"/>
                          <a:cs typeface="Times New Roman" pitchFamily="18" charset="0"/>
                        </a:rPr>
                        <a:t> Психолого-педагогическое образование</a:t>
                      </a:r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23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3.2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44.04.03 Специальное (дефектологическое) образование</a:t>
                      </a: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1.7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45.04.01</a:t>
                      </a:r>
                      <a:r>
                        <a:rPr lang="ru-RU" sz="1800" b="1" baseline="0" dirty="0" smtClean="0">
                          <a:latin typeface="+mn-lt"/>
                          <a:cs typeface="Times New Roman" pitchFamily="18" charset="0"/>
                        </a:rPr>
                        <a:t> Филология.</a:t>
                      </a:r>
                      <a:endParaRPr lang="ru-RU" sz="1800" b="1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1.8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45.04.02 Лингвистика</a:t>
                      </a: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1.8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  <a:tr h="4418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46.04.01 История</a:t>
                      </a: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10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+mn-lt"/>
                          <a:cs typeface="Times New Roman" pitchFamily="18" charset="0"/>
                        </a:rPr>
                        <a:t>1.2</a:t>
                      </a:r>
                      <a:endParaRPr lang="ru-RU" sz="18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939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F5B3A0-0927-4C3E-BF25-7FB5CC2AB651}"/>
</file>

<file path=customXml/itemProps2.xml><?xml version="1.0" encoding="utf-8"?>
<ds:datastoreItem xmlns:ds="http://schemas.openxmlformats.org/officeDocument/2006/customXml" ds:itemID="{425933A3-77D7-4B0F-A6A6-5CDDFD7A0A3C}"/>
</file>

<file path=customXml/itemProps3.xml><?xml version="1.0" encoding="utf-8"?>
<ds:datastoreItem xmlns:ds="http://schemas.openxmlformats.org/officeDocument/2006/customXml" ds:itemID="{43D135B8-1027-4480-9620-7D8C621293A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1038</Words>
  <Application>Microsoft Office PowerPoint</Application>
  <PresentationFormat>Экран (4:3)</PresentationFormat>
  <Paragraphs>466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    Итоги приёма на обучение по программам бакалавриата, специалитета, магистратуры в МАГУ на  2017/2018 учебный год  (очная форма обучения) </vt:lpstr>
      <vt:lpstr>Нормативно-правовая  основа</vt:lpstr>
      <vt:lpstr>Структура приема (КЦП)</vt:lpstr>
      <vt:lpstr>Количество поданных заявлений</vt:lpstr>
      <vt:lpstr>Конкурс по заявлениям</vt:lpstr>
      <vt:lpstr>Конкурс по заявлениям</vt:lpstr>
      <vt:lpstr>Конкурс по заявлениям</vt:lpstr>
      <vt:lpstr>Конкурс по заявлениям</vt:lpstr>
      <vt:lpstr>Конкурс - Магистратура</vt:lpstr>
      <vt:lpstr>Конкурс - Магистратура</vt:lpstr>
      <vt:lpstr>Итоги зачисления</vt:lpstr>
      <vt:lpstr>Средний и проходной баллы</vt:lpstr>
      <vt:lpstr>Средний и проходной баллы</vt:lpstr>
      <vt:lpstr>Средний и проходной баллы</vt:lpstr>
      <vt:lpstr>Средний и проходной баллы</vt:lpstr>
      <vt:lpstr>Средний и проходной баллы</vt:lpstr>
      <vt:lpstr>Проходной балл (Мурманск-Апатиты)</vt:lpstr>
      <vt:lpstr>Мониторинг ПК и Мониторинг эффективности вузов</vt:lpstr>
      <vt:lpstr>Индивидуальные достижения</vt:lpstr>
      <vt:lpstr>Итоги целевого приема</vt:lpstr>
      <vt:lpstr>География поступивших (бакалвариат)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Vika</dc:creator>
  <cp:lastModifiedBy>Vika</cp:lastModifiedBy>
  <cp:revision>18</cp:revision>
  <dcterms:created xsi:type="dcterms:W3CDTF">2017-09-15T17:32:51Z</dcterms:created>
  <dcterms:modified xsi:type="dcterms:W3CDTF">2017-09-19T18:45:30Z</dcterms:modified>
</cp:coreProperties>
</file>