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43"/>
  </p:notesMasterIdLst>
  <p:handoutMasterIdLst>
    <p:handoutMasterId r:id="rId44"/>
  </p:handoutMasterIdLst>
  <p:sldIdLst>
    <p:sldId id="256" r:id="rId5"/>
    <p:sldId id="257" r:id="rId6"/>
    <p:sldId id="320" r:id="rId7"/>
    <p:sldId id="286" r:id="rId8"/>
    <p:sldId id="299" r:id="rId9"/>
    <p:sldId id="288" r:id="rId10"/>
    <p:sldId id="300" r:id="rId11"/>
    <p:sldId id="289" r:id="rId12"/>
    <p:sldId id="301" r:id="rId13"/>
    <p:sldId id="321" r:id="rId14"/>
    <p:sldId id="297" r:id="rId15"/>
    <p:sldId id="302" r:id="rId16"/>
    <p:sldId id="290" r:id="rId17"/>
    <p:sldId id="303" r:id="rId18"/>
    <p:sldId id="291" r:id="rId19"/>
    <p:sldId id="304" r:id="rId20"/>
    <p:sldId id="292" r:id="rId21"/>
    <p:sldId id="322" r:id="rId22"/>
    <p:sldId id="305" r:id="rId23"/>
    <p:sldId id="295" r:id="rId24"/>
    <p:sldId id="306" r:id="rId25"/>
    <p:sldId id="294" r:id="rId26"/>
    <p:sldId id="307" r:id="rId27"/>
    <p:sldId id="298" r:id="rId28"/>
    <p:sldId id="323" r:id="rId29"/>
    <p:sldId id="314" r:id="rId30"/>
    <p:sldId id="313" r:id="rId31"/>
    <p:sldId id="315" r:id="rId32"/>
    <p:sldId id="312" r:id="rId33"/>
    <p:sldId id="316" r:id="rId34"/>
    <p:sldId id="311" r:id="rId35"/>
    <p:sldId id="324" r:id="rId36"/>
    <p:sldId id="317" r:id="rId37"/>
    <p:sldId id="310" r:id="rId38"/>
    <p:sldId id="318" r:id="rId39"/>
    <p:sldId id="309" r:id="rId40"/>
    <p:sldId id="319" r:id="rId41"/>
    <p:sldId id="296" r:id="rId42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Автор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FF8"/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646" autoAdjust="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82" d="100"/>
          <a:sy n="82" d="100"/>
        </p:scale>
        <p:origin x="393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50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pPr rtl="0"/>
            <a:fld id="{A866D74C-B42B-421F-991B-DC8138906F81}" type="datetime1">
              <a:rPr lang="ru-RU" smtClean="0"/>
              <a:t>20.10.2024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EAFF3A6F-DEFA-45E0-9496-BEE7C2C6F3D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fld id="{3D963EC9-D16A-42AB-8B8A-8FDEF0583346}" type="datetime1">
              <a:rPr lang="ru-RU" smtClean="0"/>
              <a:pPr/>
              <a:t>20.10.2024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ru-RU"/>
            </a:def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F97DC217-DF71-1A49-B3EA-559F1F43B0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840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1592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74431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086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25905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4844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85228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8571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75191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3586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47787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74032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867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17109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58453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43984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3124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47366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05587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6753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348934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6174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59468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7198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937758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34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80332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35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9446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877652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37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073779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38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008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8948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737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2743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5001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4793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F97DC217-DF71-1A49-B3EA-559F1F43B0FF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624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latin typeface="Arial" panose="020B0604020202020204" pitchFamily="34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1" name="Полилиния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9" name="Полилиния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Полилиния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6" name="Полилиния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2" name="Полилиния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28" name="Полилиния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rtlCol="0" anchor="b">
            <a:noAutofit/>
          </a:bodyPr>
          <a:lstStyle>
            <a:lvl1pPr algn="l">
              <a:defRPr lang="ru-RU" sz="60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mart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Полилиния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4" name="Полилиния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7200"/>
            <a:ext cx="9692640" cy="1371600"/>
          </a:xfrm>
        </p:spPr>
        <p:txBody>
          <a:bodyPr rtlCol="0" anchor="b">
            <a:noAutofit/>
          </a:bodyPr>
          <a:lstStyle>
            <a:lvl1pPr>
              <a:defRPr lang="ru-RU" sz="42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C45E425B-455F-127B-1647-045FD094F15D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1167493" y="2087561"/>
            <a:ext cx="2693306" cy="3890543"/>
          </a:xfrm>
        </p:spPr>
        <p:txBody>
          <a:bodyPr rtlCol="0">
            <a:noAutofit/>
          </a:bodyPr>
          <a:lstStyle>
            <a:lvl1pPr marL="0" indent="0">
              <a:buNone/>
              <a:defRPr lang="ru-RU" sz="2000">
                <a:latin typeface="Arial" panose="020B0604020202020204" pitchFamily="34" charset="0"/>
                <a:cs typeface="+mn-cs"/>
              </a:defRPr>
            </a:lvl1pPr>
            <a:lvl2pPr marL="457200" indent="0">
              <a:buNone/>
              <a:defRPr lang="ru-RU" sz="2000">
                <a:latin typeface="Arial" panose="020B0604020202020204" pitchFamily="34" charset="0"/>
                <a:cs typeface="+mn-cs"/>
              </a:defRPr>
            </a:lvl2pPr>
            <a:lvl3pPr marL="914400" indent="0">
              <a:buNone/>
              <a:defRPr lang="ru-RU" sz="2000">
                <a:latin typeface="Arial" panose="020B0604020202020204" pitchFamily="34" charset="0"/>
                <a:cs typeface="+mn-cs"/>
              </a:defRPr>
            </a:lvl3pPr>
            <a:lvl4pPr marL="1371600" indent="0">
              <a:buNone/>
              <a:defRPr lang="ru-RU" sz="2000">
                <a:latin typeface="Arial" panose="020B0604020202020204" pitchFamily="34" charset="0"/>
                <a:cs typeface="+mn-cs"/>
              </a:defRPr>
            </a:lvl4pPr>
            <a:lvl5pPr marL="1828800" indent="0">
              <a:buNone/>
              <a:defRPr lang="ru-RU" sz="2000"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16400" y="2087563"/>
            <a:ext cx="6730274" cy="3890543"/>
          </a:xfrm>
        </p:spPr>
        <p:txBody>
          <a:bodyPr rtlCol="0">
            <a:noAutofit/>
          </a:bodyPr>
          <a:lstStyle>
            <a:lvl1pPr marL="0" indent="0">
              <a:buNone/>
              <a:defRPr lang="ru-RU">
                <a:latin typeface="Arial" panose="020B0604020202020204" pitchFamily="34" charset="0"/>
                <a:cs typeface="+mn-cs"/>
              </a:defRPr>
            </a:lvl1pPr>
            <a:lvl2pPr marL="457200" indent="0">
              <a:buNone/>
              <a:defRPr lang="ru-RU">
                <a:latin typeface="Arial" panose="020B0604020202020204" pitchFamily="34" charset="0"/>
                <a:cs typeface="+mn-cs"/>
              </a:defRPr>
            </a:lvl2pPr>
            <a:lvl3pPr marL="914400" indent="0">
              <a:buNone/>
              <a:defRPr lang="ru-RU">
                <a:latin typeface="Arial" panose="020B0604020202020204" pitchFamily="34" charset="0"/>
                <a:cs typeface="+mn-cs"/>
              </a:defRPr>
            </a:lvl3pPr>
            <a:lvl4pPr marL="1371600" indent="0">
              <a:buNone/>
              <a:defRPr lang="ru-RU">
                <a:latin typeface="Arial" panose="020B0604020202020204" pitchFamily="34" charset="0"/>
                <a:cs typeface="+mn-cs"/>
              </a:defRPr>
            </a:lvl4pPr>
            <a:lvl5pPr marL="1828800" indent="0">
              <a:buNone/>
              <a:defRPr lang="ru-RU"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Щелкните, чтобы добавить содержимое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709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, содержимое и изображени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9F46B00-4AE8-52A2-6926-FC2F5DD1F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2364" y="0"/>
            <a:ext cx="12194364" cy="6858000"/>
            <a:chOff x="-2364" y="0"/>
            <a:chExt cx="12194364" cy="6858000"/>
          </a:xfrm>
        </p:grpSpPr>
        <p:sp>
          <p:nvSpPr>
            <p:cNvPr id="4" name="Полилиния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rot="5400000">
              <a:off x="8580896" y="0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5" name="Полилиния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>
              <a:off x="-2364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  <a:cs typeface="+mn-cs"/>
              </a:endParaRP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2587417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Полилиния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8" name="Полилиния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  <a:cs typeface="+mn-cs"/>
                </a:endParaRPr>
              </a:p>
            </p:txBody>
          </p:sp>
        </p:grp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49489" y="457199"/>
            <a:ext cx="5943599" cy="1920240"/>
          </a:xfrm>
        </p:spPr>
        <p:txBody>
          <a:bodyPr rtlCol="0" anchor="b">
            <a:noAutofit/>
          </a:bodyPr>
          <a:lstStyle>
            <a:lvl1pPr>
              <a:defRPr lang="ru-RU" sz="42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6BBDFA0C-B372-969D-6C8A-F664A4BF8D41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823108" y="640080"/>
            <a:ext cx="4297680" cy="4297680"/>
          </a:xfrm>
          <a:prstGeom prst="ellipse">
            <a:avLst/>
          </a:prstGeom>
          <a:solidFill>
            <a:schemeClr val="accent2"/>
          </a:solidFill>
        </p:spPr>
        <p:txBody>
          <a:bodyPr rtlCol="0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ru-RU" sz="2000">
                <a:latin typeface="Arial" panose="020B0604020202020204" pitchFamily="34" charset="0"/>
                <a:cs typeface="+mn-cs"/>
              </a:defRPr>
            </a:lvl1pPr>
            <a:lvl2pPr marL="347663" indent="0" algn="ctr">
              <a:buFont typeface="Arial" panose="020B0604020202020204" pitchFamily="34" charset="0"/>
              <a:buNone/>
              <a:defRPr lang="ru-RU" sz="2000">
                <a:latin typeface="Arial" panose="020B0604020202020204" pitchFamily="34" charset="0"/>
                <a:cs typeface="+mn-cs"/>
              </a:defRPr>
            </a:lvl2pPr>
            <a:lvl3pPr marL="685800" indent="0" algn="ctr">
              <a:buFont typeface="Arial" panose="020B0604020202020204" pitchFamily="34" charset="0"/>
              <a:buNone/>
              <a:defRPr lang="ru-RU" sz="2000">
                <a:latin typeface="Arial" panose="020B0604020202020204" pitchFamily="34" charset="0"/>
                <a:cs typeface="+mn-cs"/>
              </a:defRPr>
            </a:lvl3pPr>
            <a:lvl4pPr marL="914400" indent="0" algn="ctr">
              <a:buFont typeface="Arial" panose="020B0604020202020204" pitchFamily="34" charset="0"/>
              <a:buNone/>
              <a:defRPr lang="ru-RU" sz="2000">
                <a:latin typeface="Arial" panose="020B0604020202020204" pitchFamily="34" charset="0"/>
                <a:cs typeface="+mn-cs"/>
              </a:defRPr>
            </a:lvl4pPr>
            <a:lvl5pPr marL="1143000" indent="0" algn="ctr">
              <a:buFont typeface="Arial" panose="020B0604020202020204" pitchFamily="34" charset="0"/>
              <a:buNone/>
              <a:defRPr lang="ru-RU" sz="2000"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ru-RU" sz="1200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A8D2CC-EE75-85FA-1577-88C0BEC7B10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549490" y="2706369"/>
            <a:ext cx="5943600" cy="3383279"/>
          </a:xfrm>
        </p:spPr>
        <p:txBody>
          <a:bodyPr rtlCol="0">
            <a:normAutofit/>
          </a:bodyPr>
          <a:lstStyle>
            <a:lvl1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tx1"/>
                </a:solidFill>
                <a:latin typeface="Arial" panose="020B0604020202020204" pitchFamily="34" charset="0"/>
                <a:cs typeface="+mn-cs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tx1"/>
                </a:solidFill>
                <a:latin typeface="Arial" panose="020B0604020202020204" pitchFamily="34" charset="0"/>
                <a:cs typeface="+mn-cs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tx1"/>
                </a:solidFill>
                <a:latin typeface="Arial" panose="020B0604020202020204" pitchFamily="34" charset="0"/>
                <a:cs typeface="+mn-cs"/>
              </a:defRPr>
            </a:lvl3pPr>
            <a:lvl4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tx1"/>
                </a:solidFill>
                <a:latin typeface="Arial" panose="020B0604020202020204" pitchFamily="34" charset="0"/>
                <a:cs typeface="+mn-cs"/>
              </a:defRPr>
            </a:lvl4pPr>
            <a:lvl5pPr marL="146304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tx1"/>
                </a:solidFill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525656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иаграмма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Полилиния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4" name="Полилиния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rtlCol="0" anchor="b">
            <a:noAutofit/>
          </a:bodyPr>
          <a:lstStyle>
            <a:lvl1pPr>
              <a:defRPr lang="ru-RU" sz="42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 rtlCol="0">
            <a:noAutofit/>
          </a:bodyPr>
          <a:lstStyle>
            <a:lvl1pPr marL="0" indent="0">
              <a:buNone/>
              <a:defRPr lang="ru-RU">
                <a:latin typeface="Arial" panose="020B0604020202020204" pitchFamily="34" charset="0"/>
                <a:cs typeface="+mn-cs"/>
              </a:defRPr>
            </a:lvl1pPr>
            <a:lvl2pPr marL="457200" indent="0">
              <a:buNone/>
              <a:defRPr lang="ru-RU">
                <a:latin typeface="Arial" panose="020B0604020202020204" pitchFamily="34" charset="0"/>
                <a:cs typeface="+mn-cs"/>
              </a:defRPr>
            </a:lvl2pPr>
            <a:lvl3pPr marL="914400" indent="0">
              <a:buNone/>
              <a:defRPr lang="ru-RU">
                <a:latin typeface="Arial" panose="020B0604020202020204" pitchFamily="34" charset="0"/>
                <a:cs typeface="+mn-cs"/>
              </a:defRPr>
            </a:lvl3pPr>
            <a:lvl4pPr marL="1371600" indent="0">
              <a:buNone/>
              <a:defRPr lang="ru-RU">
                <a:latin typeface="Arial" panose="020B0604020202020204" pitchFamily="34" charset="0"/>
                <a:cs typeface="+mn-cs"/>
              </a:defRPr>
            </a:lvl4pPr>
            <a:lvl5pPr marL="1828800" indent="0">
              <a:buNone/>
              <a:defRPr lang="ru-RU"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вершающ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Полилиния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6" name="Полилиния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2" name="Полилиния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7" name="Полилиния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rtlCol="0" anchor="b">
            <a:noAutofit/>
          </a:bodyPr>
          <a:lstStyle>
            <a:lvl1pPr algn="l">
              <a:defRPr lang="ru-RU" sz="60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rtlCol="0" anchor="t" anchorCtr="0">
            <a:normAutofit/>
          </a:bodyPr>
          <a:lstStyle>
            <a:lvl1pPr marL="0" indent="0" algn="l">
              <a:buNone/>
              <a:defRPr lang="ru-RU" sz="2800">
                <a:latin typeface="Arial" panose="020B0604020202020204" pitchFamily="34" charset="0"/>
                <a:cs typeface="+mn-cs"/>
              </a:defRPr>
            </a:lvl1pPr>
            <a:lvl2pPr marL="457200" indent="0" algn="ctr">
              <a:buNone/>
              <a:defRPr lang="ru-RU" sz="2000"/>
            </a:lvl2pPr>
            <a:lvl3pPr marL="914400" indent="0" algn="ctr">
              <a:buNone/>
              <a:defRPr lang="ru-RU" sz="1800"/>
            </a:lvl3pPr>
            <a:lvl4pPr marL="1371600" indent="0" algn="ctr">
              <a:buNone/>
              <a:defRPr lang="ru-RU" sz="1600"/>
            </a:lvl4pPr>
            <a:lvl5pPr marL="1828800" indent="0" algn="ctr">
              <a:buNone/>
              <a:defRPr lang="ru-RU" sz="1600"/>
            </a:lvl5pPr>
            <a:lvl6pPr marL="2286000" indent="0" algn="ctr">
              <a:buNone/>
              <a:defRPr lang="ru-RU" sz="1600"/>
            </a:lvl6pPr>
            <a:lvl7pPr marL="2743200" indent="0" algn="ctr">
              <a:buNone/>
              <a:defRPr lang="ru-RU" sz="1600"/>
            </a:lvl7pPr>
            <a:lvl8pPr marL="3200400" indent="0" algn="ctr">
              <a:buNone/>
              <a:defRPr lang="ru-RU" sz="1600"/>
            </a:lvl8pPr>
            <a:lvl9pPr marL="3657600" indent="0" algn="ctr">
              <a:buNone/>
              <a:defRPr lang="ru-RU" sz="1600"/>
            </a:lvl9pPr>
          </a:lstStyle>
          <a:p>
            <a:pPr lvl="0" rtl="0"/>
            <a:r>
              <a:rPr lang="ru-RU" dirty="0"/>
              <a:t>Текст слайда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Полилиния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5" name="Полилиния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6" name="Полилиния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Полилиния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8" name="Полилиния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  <a:cs typeface="+mn-cs"/>
                </a:endParaRPr>
              </a:p>
            </p:txBody>
          </p:sp>
        </p:grp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rtlCol="0" anchor="b">
            <a:noAutofit/>
          </a:bodyPr>
          <a:lstStyle>
            <a:lvl1pPr>
              <a:defRPr lang="ru-RU" sz="42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 rtlCol="0">
            <a:normAutofit/>
          </a:bodyPr>
          <a:lstStyle>
            <a:lvl1pPr marL="0" indent="0">
              <a:buNone/>
              <a:defRPr lang="ru-RU">
                <a:latin typeface="Arial" panose="020B0604020202020204" pitchFamily="34" charset="0"/>
                <a:cs typeface="+mn-cs"/>
              </a:defRPr>
            </a:lvl1pPr>
            <a:lvl2pPr marL="457200" indent="0">
              <a:buNone/>
              <a:defRPr lang="ru-RU">
                <a:latin typeface="Arial" panose="020B0604020202020204" pitchFamily="34" charset="0"/>
                <a:cs typeface="+mn-cs"/>
              </a:defRPr>
            </a:lvl2pPr>
            <a:lvl3pPr marL="914400" indent="0">
              <a:buNone/>
              <a:defRPr lang="ru-RU">
                <a:latin typeface="Arial" panose="020B0604020202020204" pitchFamily="34" charset="0"/>
                <a:cs typeface="+mn-cs"/>
              </a:defRPr>
            </a:lvl3pPr>
            <a:lvl4pPr marL="1371600" indent="0">
              <a:buNone/>
              <a:defRPr lang="ru-RU">
                <a:latin typeface="Arial" panose="020B0604020202020204" pitchFamily="34" charset="0"/>
                <a:cs typeface="+mn-cs"/>
              </a:defRPr>
            </a:lvl4pPr>
            <a:lvl5pPr marL="1828800" indent="0">
              <a:buNone/>
              <a:defRPr lang="ru-RU"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ru-RU" sz="1200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изображение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1" y="0"/>
            <a:ext cx="12191999" cy="6858000"/>
            <a:chOff x="1" y="0"/>
            <a:chExt cx="12191999" cy="6858000"/>
          </a:xfrm>
        </p:grpSpPr>
        <p:sp>
          <p:nvSpPr>
            <p:cNvPr id="4" name="Полилиния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5" name="Полилиния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6" name="Полилиния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Полилиния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8" name="Полилиния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  <a:cs typeface="+mn-cs"/>
                </a:endParaRPr>
              </a:p>
            </p:txBody>
          </p:sp>
        </p:grp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71600"/>
            <a:ext cx="5486400" cy="4114800"/>
          </a:xfrm>
        </p:spPr>
        <p:txBody>
          <a:bodyPr rtlCol="0" anchor="ctr" anchorCtr="0">
            <a:noAutofit/>
          </a:bodyPr>
          <a:lstStyle>
            <a:lvl1pPr>
              <a:defRPr lang="ru-RU" sz="60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15" name="Рисунок 14">
            <a:extLst>
              <a:ext uri="{FF2B5EF4-FFF2-40B4-BE49-F238E27FC236}">
                <a16:creationId xmlns:a16="http://schemas.microsoft.com/office/drawing/2014/main" id="{3124234B-E1C4-2616-9993-A23142AA69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83438" y="1168400"/>
            <a:ext cx="4500562" cy="4521200"/>
          </a:xfrm>
          <a:prstGeom prst="ellipse">
            <a:avLst/>
          </a:prstGeom>
          <a:solidFill>
            <a:schemeClr val="accent2"/>
          </a:solidFill>
        </p:spPr>
        <p:txBody>
          <a:bodyPr rtlCol="0"/>
          <a:lstStyle>
            <a:lvl1pPr marL="0" indent="0" algn="ctr">
              <a:buNone/>
              <a:defRPr lang="ru-RU" sz="2000"/>
            </a:lvl1pPr>
          </a:lstStyle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ru-RU" sz="1200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266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изображение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Полилиния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5" name="Полилиния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6" name="Полилиния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Полилиния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8" name="Полилиния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  <a:cs typeface="+mn-cs"/>
                </a:endParaRPr>
              </a:p>
            </p:txBody>
          </p:sp>
        </p:grp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0" y="457200"/>
            <a:ext cx="5120640" cy="3200400"/>
          </a:xfrm>
        </p:spPr>
        <p:txBody>
          <a:bodyPr rtlCol="0" anchor="b" anchorCtr="0">
            <a:noAutofit/>
          </a:bodyPr>
          <a:lstStyle>
            <a:lvl1pPr>
              <a:defRPr lang="ru-RU" sz="60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763DBBF-E63D-81E5-E7CE-32F6F2C2F9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43598" y="3657600"/>
            <a:ext cx="5120640" cy="1828800"/>
          </a:xfrm>
        </p:spPr>
        <p:txBody>
          <a:bodyPr rtlCol="0" anchor="t" anchorCtr="0">
            <a:noAutofit/>
          </a:bodyPr>
          <a:lstStyle>
            <a:lvl1pPr marL="0" indent="0" algn="l">
              <a:buNone/>
              <a:defRPr lang="ru-RU" sz="3200">
                <a:latin typeface="Arial" panose="020B0604020202020204" pitchFamily="34" charset="0"/>
                <a:cs typeface="+mn-cs"/>
              </a:defRPr>
            </a:lvl1pPr>
            <a:lvl2pPr marL="457200" indent="0" algn="ctr">
              <a:buNone/>
              <a:defRPr lang="ru-RU" sz="2000"/>
            </a:lvl2pPr>
            <a:lvl3pPr marL="914400" indent="0" algn="ctr">
              <a:buNone/>
              <a:defRPr lang="ru-RU" sz="1800"/>
            </a:lvl3pPr>
            <a:lvl4pPr marL="1371600" indent="0" algn="ctr">
              <a:buNone/>
              <a:defRPr lang="ru-RU" sz="1600"/>
            </a:lvl4pPr>
            <a:lvl5pPr marL="1828800" indent="0" algn="ctr">
              <a:buNone/>
              <a:defRPr lang="ru-RU" sz="1600"/>
            </a:lvl5pPr>
            <a:lvl6pPr marL="2286000" indent="0" algn="ctr">
              <a:buNone/>
              <a:defRPr lang="ru-RU" sz="1600"/>
            </a:lvl6pPr>
            <a:lvl7pPr marL="2743200" indent="0" algn="ctr">
              <a:buNone/>
              <a:defRPr lang="ru-RU" sz="1600"/>
            </a:lvl7pPr>
            <a:lvl8pPr marL="3200400" indent="0" algn="ctr">
              <a:buNone/>
              <a:defRPr lang="ru-RU" sz="1600"/>
            </a:lvl8pPr>
            <a:lvl9pPr marL="3657600" indent="0" algn="ctr">
              <a:buNone/>
              <a:defRPr lang="ru-RU" sz="1600"/>
            </a:lvl9pPr>
          </a:lstStyle>
          <a:p>
            <a:pPr rtl="0"/>
            <a:r>
              <a:rPr lang="ru-RU" dirty="0"/>
              <a:t>Подзаголовок слайда</a:t>
            </a:r>
          </a:p>
        </p:txBody>
      </p:sp>
      <p:sp>
        <p:nvSpPr>
          <p:cNvPr id="15" name="Рисунок 14">
            <a:extLst>
              <a:ext uri="{FF2B5EF4-FFF2-40B4-BE49-F238E27FC236}">
                <a16:creationId xmlns:a16="http://schemas.microsoft.com/office/drawing/2014/main" id="{64033732-ADA1-C540-7276-3FF5CDEF2C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04238" y="1157224"/>
            <a:ext cx="4500562" cy="4521200"/>
          </a:xfrm>
          <a:prstGeom prst="ellipse">
            <a:avLst/>
          </a:prstGeom>
          <a:solidFill>
            <a:schemeClr val="accent2"/>
          </a:solidFill>
        </p:spPr>
        <p:txBody>
          <a:bodyPr rtlCol="0"/>
          <a:lstStyle>
            <a:lvl1pPr marL="0" indent="0" algn="ctr">
              <a:buNone/>
              <a:defRPr lang="ru-RU" sz="2000"/>
            </a:lvl1pPr>
          </a:lstStyle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ru-RU" sz="1200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3856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2" name="Полилиния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4" name="Полилиния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5" name="Полилиния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</p:grp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rtlCol="0" anchor="b">
            <a:noAutofit/>
          </a:bodyPr>
          <a:lstStyle>
            <a:lvl1pPr>
              <a:defRPr lang="ru-RU" sz="42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 rtlCol="0"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 lang="ru-RU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 lang="ru-RU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>
            <a:noAutofit/>
          </a:bodyPr>
          <a:lstStyle>
            <a:lvl1pPr>
              <a:defRPr lang="ru-RU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Полилиния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Полилиния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6" name="Полилиния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7" name="Полилиния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8" name="Полилиния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rtlCol="0" anchor="b">
            <a:noAutofit/>
          </a:bodyPr>
          <a:lstStyle>
            <a:lvl1pPr algn="l">
              <a:defRPr lang="ru-RU" sz="6000" b="1">
                <a:solidFill>
                  <a:schemeClr val="bg1"/>
                </a:solidFill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ru-RU" sz="32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1pPr>
            <a:lvl2pPr marL="457200" indent="0" algn="ctr">
              <a:buNone/>
              <a:defRPr lang="ru-RU" sz="2000"/>
            </a:lvl2pPr>
            <a:lvl3pPr marL="914400" indent="0" algn="ctr">
              <a:buNone/>
              <a:defRPr lang="ru-RU" sz="1800"/>
            </a:lvl3pPr>
            <a:lvl4pPr marL="1371600" indent="0" algn="ctr">
              <a:buNone/>
              <a:defRPr lang="ru-RU" sz="1600"/>
            </a:lvl4pPr>
            <a:lvl5pPr marL="1828800" indent="0" algn="ctr">
              <a:buNone/>
              <a:defRPr lang="ru-RU" sz="1600"/>
            </a:lvl5pPr>
            <a:lvl6pPr marL="2286000" indent="0" algn="ctr">
              <a:buNone/>
              <a:defRPr lang="ru-RU" sz="1600"/>
            </a:lvl6pPr>
            <a:lvl7pPr marL="2743200" indent="0" algn="ctr">
              <a:buNone/>
              <a:defRPr lang="ru-RU" sz="1600"/>
            </a:lvl7pPr>
            <a:lvl8pPr marL="3200400" indent="0" algn="ctr">
              <a:buNone/>
              <a:defRPr lang="ru-RU" sz="1600"/>
            </a:lvl8pPr>
            <a:lvl9pPr marL="3657600" indent="0" algn="ctr">
              <a:buNone/>
              <a:defRPr lang="ru-RU" sz="1600"/>
            </a:lvl9pPr>
          </a:lstStyle>
          <a:p>
            <a:pPr rtl="0"/>
            <a:r>
              <a:rPr lang="ru-RU" dirty="0"/>
              <a:t>Подзаголовок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2 столбца с содержимы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Полилиния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5" name="Полилиния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6" name="Полилиния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Полилиния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8" name="Полилиния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Arial" panose="020B0604020202020204" pitchFamily="34" charset="0"/>
                  <a:cs typeface="+mn-cs"/>
                </a:endParaRPr>
              </a:p>
            </p:txBody>
          </p:sp>
        </p:grp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rtlCol="0" anchor="b">
            <a:noAutofit/>
          </a:bodyPr>
          <a:lstStyle>
            <a:lvl1pPr>
              <a:defRPr lang="ru-RU" sz="42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ru-RU" sz="2000">
                <a:latin typeface="Arial" panose="020B0604020202020204" pitchFamily="34" charset="0"/>
                <a:cs typeface="+mn-cs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latin typeface="Arial" panose="020B0604020202020204" pitchFamily="34" charset="0"/>
                <a:cs typeface="+mn-cs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latin typeface="Arial" panose="020B0604020202020204" pitchFamily="34" charset="0"/>
                <a:cs typeface="+mn-cs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latin typeface="Arial" panose="020B0604020202020204" pitchFamily="34" charset="0"/>
                <a:cs typeface="+mn-cs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ru-RU" sz="2000">
                <a:latin typeface="Arial" panose="020B0604020202020204" pitchFamily="34" charset="0"/>
                <a:cs typeface="+mn-cs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latin typeface="Arial" panose="020B0604020202020204" pitchFamily="34" charset="0"/>
                <a:cs typeface="+mn-cs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latin typeface="Arial" panose="020B0604020202020204" pitchFamily="34" charset="0"/>
                <a:cs typeface="+mn-cs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latin typeface="Arial" panose="020B0604020202020204" pitchFamily="34" charset="0"/>
                <a:cs typeface="+mn-cs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ru-RU" sz="1200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2 объект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Полилиния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5" name="Полилиния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rtlCol="0" anchor="b">
            <a:noAutofit/>
          </a:bodyPr>
          <a:lstStyle>
            <a:lvl1pPr>
              <a:defRPr lang="ru-RU" sz="4200" b="1">
                <a:solidFill>
                  <a:schemeClr val="bg1"/>
                </a:solidFill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 rtlCol="0"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ru-RU" sz="1200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ru-RU" sz="1200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ru-RU" sz="1200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, содержимое и изображение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208822" cy="6858002"/>
            <a:chOff x="0" y="0"/>
            <a:chExt cx="12208822" cy="6858002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2" name="Полилиния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  <p:sp>
          <p:nvSpPr>
            <p:cNvPr id="14" name="Полилиния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Arial" panose="020B0604020202020204" pitchFamily="34" charset="0"/>
              </a:endParaRPr>
            </a:p>
          </p:txBody>
        </p:sp>
      </p:grp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7200"/>
            <a:ext cx="10643508" cy="1371600"/>
          </a:xfrm>
        </p:spPr>
        <p:txBody>
          <a:bodyPr rtlCol="0" anchor="b">
            <a:noAutofit/>
          </a:bodyPr>
          <a:lstStyle>
            <a:lvl1pPr>
              <a:defRPr lang="ru-RU" sz="4200" b="1">
                <a:latin typeface="Arial" panose="020B0604020202020204" pitchFamily="34" charset="0"/>
                <a:cs typeface="+mj-cs"/>
              </a:defRPr>
            </a:lvl1pPr>
          </a:lstStyle>
          <a:p>
            <a:pPr rtl="0"/>
            <a:r>
              <a:rPr lang="ru-RU" dirty="0"/>
              <a:t>Заголовок слайда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B07A1CF7-9B3B-E43E-830E-DAB65B608249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1166088" y="2652713"/>
            <a:ext cx="5394959" cy="3436936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bg1"/>
                </a:solidFill>
                <a:latin typeface="Arial" panose="020B0604020202020204" pitchFamily="34" charset="0"/>
                <a:cs typeface="+mn-cs"/>
              </a:defRPr>
            </a:lvl5pPr>
          </a:lstStyle>
          <a:p>
            <a:pPr lvl="0" rtl="0"/>
            <a:r>
              <a:rPr lang="ru-RU" dirty="0"/>
              <a:t>Текст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8" name="Рисунок 14">
            <a:extLst>
              <a:ext uri="{FF2B5EF4-FFF2-40B4-BE49-F238E27FC236}">
                <a16:creationId xmlns:a16="http://schemas.microsoft.com/office/drawing/2014/main" id="{D976D8D6-3BDC-1908-3425-FEE3EEF51A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17920" y="1447800"/>
            <a:ext cx="4214010" cy="4214010"/>
          </a:xfrm>
          <a:prstGeom prst="ellipse">
            <a:avLst/>
          </a:prstGeom>
          <a:solidFill>
            <a:schemeClr val="accent2"/>
          </a:solidFill>
        </p:spPr>
        <p:txBody>
          <a:bodyPr rtlCol="0"/>
          <a:lstStyle>
            <a:lvl1pPr marL="0" indent="0" algn="ctr">
              <a:buNone/>
              <a:defRPr lang="ru-RU" sz="2000"/>
            </a:lvl1pPr>
          </a:lstStyle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 lang="ru-RU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 lang="ru-RU">
                <a:solidFill>
                  <a:schemeClr val="accent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>
            <a:noAutofit/>
          </a:bodyPr>
          <a:lstStyle>
            <a:lvl1pPr>
              <a:defRPr lang="ru-RU">
                <a:solidFill>
                  <a:schemeClr val="accent3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303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ru-RU"/>
            </a:def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ru-RU" sz="1200">
                <a:solidFill>
                  <a:schemeClr val="tx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ru-RU" dirty="0"/>
              <a:t>08.09.20ГГ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ru-RU" sz="1200">
                <a:solidFill>
                  <a:schemeClr val="tx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ru-RU" sz="1200">
                <a:solidFill>
                  <a:schemeClr val="tx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74" r:id="rId4"/>
    <p:sldLayoutId id="2147483671" r:id="rId5"/>
    <p:sldLayoutId id="2147483659" r:id="rId6"/>
    <p:sldLayoutId id="2147483668" r:id="rId7"/>
    <p:sldLayoutId id="2147483669" r:id="rId8"/>
    <p:sldLayoutId id="2147483675" r:id="rId9"/>
    <p:sldLayoutId id="2147483677" r:id="rId10"/>
    <p:sldLayoutId id="2147483676" r:id="rId11"/>
    <p:sldLayoutId id="2147483661" r:id="rId12"/>
    <p:sldLayoutId id="2147483666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ru-RU"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ru-RU"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83013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Базовая презентация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86C071C-353A-4374-9C22-1EF899BD7FB6}"/>
              </a:ext>
            </a:extLst>
          </p:cNvPr>
          <p:cNvSpPr/>
          <p:nvPr/>
        </p:nvSpPr>
        <p:spPr>
          <a:xfrm>
            <a:off x="-15570" y="0"/>
            <a:ext cx="1222314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0E9A8FE-F789-4932-8F48-EF4D3A7AA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045DAF2-A7AE-434D-BF64-54D9773D75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2947" y="0"/>
            <a:ext cx="3810532" cy="373432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3DDEEEA-A174-4324-8A92-96A78C6E17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3954" y="5662569"/>
            <a:ext cx="12221524" cy="11954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DBC6561-0001-45AA-8F95-C740927031BA}"/>
              </a:ext>
            </a:extLst>
          </p:cNvPr>
          <p:cNvSpPr txBox="1"/>
          <p:nvPr/>
        </p:nvSpPr>
        <p:spPr>
          <a:xfrm>
            <a:off x="-15570" y="3718763"/>
            <a:ext cx="12380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err="1">
                <a:solidFill>
                  <a:srgbClr val="C00000"/>
                </a:solidFill>
                <a:latin typeface="Georgia" panose="02040502050405020303" pitchFamily="18" charset="0"/>
              </a:rPr>
              <a:t>Квиз</a:t>
            </a:r>
            <a:r>
              <a:rPr lang="ru-RU" sz="7200" b="1" dirty="0">
                <a:solidFill>
                  <a:srgbClr val="C00000"/>
                </a:solidFill>
                <a:latin typeface="Georgia" panose="02040502050405020303" pitchFamily="18" charset="0"/>
              </a:rPr>
              <a:t>-игра: 17 ценностей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EAA093-E00B-31E9-0A13-71142E30E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77553"/>
            <a:ext cx="5277269" cy="3269447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Выбор визуальных средств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62C8177-F0B6-B02C-3682-183D8307E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492896"/>
            <a:ext cx="6245912" cy="91285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Совершенствование презентации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165B549-9EB1-43F2-9905-5E5D33D3B7D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54F51E5-9E0C-4F5D-8A13-159879BC5482}"/>
              </a:ext>
            </a:extLst>
          </p:cNvPr>
          <p:cNvSpPr/>
          <p:nvPr/>
        </p:nvSpPr>
        <p:spPr>
          <a:xfrm>
            <a:off x="62334" y="177553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FA7A23D-4A58-451E-B183-A8BBBEEE03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F234AE1-363E-442F-A2D9-CE301ABA57F1}"/>
              </a:ext>
            </a:extLst>
          </p:cNvPr>
          <p:cNvSpPr txBox="1"/>
          <p:nvPr/>
        </p:nvSpPr>
        <p:spPr>
          <a:xfrm>
            <a:off x="120242" y="3011133"/>
            <a:ext cx="120717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i="0" dirty="0">
                <a:solidFill>
                  <a:srgbClr val="C00000"/>
                </a:solidFill>
                <a:effectLst/>
                <a:latin typeface="Georgia" panose="02040502050405020303" pitchFamily="18" charset="0"/>
              </a:rPr>
              <a:t>Раунд 2:Справедливость</a:t>
            </a:r>
            <a:endParaRPr lang="ru-RU" sz="66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587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EAA093-E00B-31E9-0A13-71142E30E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77553"/>
            <a:ext cx="5277269" cy="3269447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Выбор визуальных средств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62C8177-F0B6-B02C-3682-183D8307E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492896"/>
            <a:ext cx="6245912" cy="91285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Совершенствование презентации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165B549-9EB1-43F2-9905-5E5D33D3B7D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54F51E5-9E0C-4F5D-8A13-159879BC5482}"/>
              </a:ext>
            </a:extLst>
          </p:cNvPr>
          <p:cNvSpPr/>
          <p:nvPr/>
        </p:nvSpPr>
        <p:spPr>
          <a:xfrm>
            <a:off x="76899" y="15240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FA7A23D-4A58-451E-B183-A8BBBEEE03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99705C4-C4FA-4944-AEF1-22305FFF5399}"/>
              </a:ext>
            </a:extLst>
          </p:cNvPr>
          <p:cNvSpPr txBox="1"/>
          <p:nvPr/>
        </p:nvSpPr>
        <p:spPr>
          <a:xfrm>
            <a:off x="640199" y="2641155"/>
            <a:ext cx="107017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1. Ты увидел, как твой друг списал тест у соседа.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a) Рассказываешь учителю о проступке друга.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Промолчишь и сделаешь вид, что ничего не видел.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Посмеешься над другом и расскажешь всем о его проступке.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Попросишь друга признаться в своем проступке.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153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EAA093-E00B-31E9-0A13-71142E30E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77553"/>
            <a:ext cx="5277269" cy="3269447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Выбор визуальных средств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62C8177-F0B6-B02C-3682-183D8307E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492896"/>
            <a:ext cx="6245912" cy="91285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Совершенствование презентации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165B549-9EB1-43F2-9905-5E5D33D3B7D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54F51E5-9E0C-4F5D-8A13-159879BC5482}"/>
              </a:ext>
            </a:extLst>
          </p:cNvPr>
          <p:cNvSpPr/>
          <p:nvPr/>
        </p:nvSpPr>
        <p:spPr>
          <a:xfrm>
            <a:off x="76899" y="15240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FA7A23D-4A58-451E-B183-A8BBBEEE03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99705C4-C4FA-4944-AEF1-22305FFF5399}"/>
              </a:ext>
            </a:extLst>
          </p:cNvPr>
          <p:cNvSpPr txBox="1"/>
          <p:nvPr/>
        </p:nvSpPr>
        <p:spPr>
          <a:xfrm>
            <a:off x="640199" y="2641155"/>
            <a:ext cx="107017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1. Ты увидел, как твой друг списал тест у соседа.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a) Рассказываешь учителю о проступке друга.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Промолчишь и сделаешь вид, что ничего не видел.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Посмеешься над другом и расскажешь всем о его проступке.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1" i="0" dirty="0">
                <a:effectLst/>
                <a:latin typeface="Georgia" panose="02040502050405020303" pitchFamily="18" charset="0"/>
              </a:rPr>
              <a:t>d) Попросишь друга признаться в своем проступке.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758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601200" cy="1653371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Эффективные методы презентации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455C0B-19FB-954B-532A-0A68CAC4E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23984"/>
            <a:ext cx="4663440" cy="333283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Это мощный инструмент для выступлений перед слушателями. Он позволяет менять интонацию, тон и громкость, чтобы выразить чувства, подчеркнуть определенные моменты и удерживать интерес аудитории: </a:t>
            </a:r>
          </a:p>
          <a:p>
            <a:pPr lvl="1" rtl="0"/>
            <a:r>
              <a:rPr lang="ru-RU" dirty="0"/>
              <a:t>Вариации интонации</a:t>
            </a:r>
          </a:p>
          <a:p>
            <a:pPr lvl="1" rtl="0"/>
            <a:r>
              <a:rPr lang="ru-RU" dirty="0"/>
              <a:t>Вариации тона</a:t>
            </a:r>
          </a:p>
          <a:p>
            <a:pPr lvl="1" rtl="0"/>
            <a:r>
              <a:rPr lang="ru-RU" dirty="0"/>
              <a:t>Громкость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BA34351-9D9C-8C32-5CC0-3F19A1CAC03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023984"/>
            <a:ext cx="4663440" cy="333283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Эффективный язык тела улучшает ваше сообщение, делая его более эффектным и запоминающимся:</a:t>
            </a:r>
          </a:p>
          <a:p>
            <a:pPr lvl="1" rtl="0"/>
            <a:r>
              <a:rPr lang="ru-RU" dirty="0"/>
              <a:t>Осмысленный зрительный контакт</a:t>
            </a:r>
          </a:p>
          <a:p>
            <a:pPr lvl="1" rtl="0"/>
            <a:r>
              <a:rPr lang="ru-RU" dirty="0"/>
              <a:t>Целенаправленные жесты</a:t>
            </a:r>
          </a:p>
          <a:p>
            <a:pPr lvl="1" rtl="0"/>
            <a:r>
              <a:rPr lang="ru-RU" dirty="0"/>
              <a:t>Хорошая осанка</a:t>
            </a:r>
          </a:p>
          <a:p>
            <a:pPr lvl="1" rtl="0"/>
            <a:r>
              <a:rPr lang="ru-RU" dirty="0"/>
              <a:t>Управление выражением лица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0FA5F41-1AD4-45AE-8B38-F21806DE460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7485D1C-C7AD-4A7C-8218-F4444F3D5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F4E75F-3633-480A-B4E6-7A171A1CC6CA}"/>
              </a:ext>
            </a:extLst>
          </p:cNvPr>
          <p:cNvSpPr txBox="1"/>
          <p:nvPr/>
        </p:nvSpPr>
        <p:spPr>
          <a:xfrm>
            <a:off x="656311" y="2508582"/>
            <a:ext cx="107527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2. Ты свидетель того, как кто-то бросает мусор на землю.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a) Делаешь ему замечание.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Проходишь мимо и делаешь вид, что ничего не видел.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Считаешь, что это не твоя проблема.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Бросаешь мусор рядом с ним.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939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601200" cy="1653371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Эффективные методы презентации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455C0B-19FB-954B-532A-0A68CAC4E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23984"/>
            <a:ext cx="4663440" cy="333283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Это мощный инструмент для выступлений перед слушателями. Он позволяет менять интонацию, тон и громкость, чтобы выразить чувства, подчеркнуть определенные моменты и удерживать интерес аудитории: </a:t>
            </a:r>
          </a:p>
          <a:p>
            <a:pPr lvl="1" rtl="0"/>
            <a:r>
              <a:rPr lang="ru-RU" dirty="0"/>
              <a:t>Вариации интонации</a:t>
            </a:r>
          </a:p>
          <a:p>
            <a:pPr lvl="1" rtl="0"/>
            <a:r>
              <a:rPr lang="ru-RU" dirty="0"/>
              <a:t>Вариации тона</a:t>
            </a:r>
          </a:p>
          <a:p>
            <a:pPr lvl="1" rtl="0"/>
            <a:r>
              <a:rPr lang="ru-RU" dirty="0"/>
              <a:t>Громкость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BA34351-9D9C-8C32-5CC0-3F19A1CAC03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023984"/>
            <a:ext cx="4663440" cy="333283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Эффективный язык тела улучшает ваше сообщение, делая его более эффектным и запоминающимся:</a:t>
            </a:r>
          </a:p>
          <a:p>
            <a:pPr lvl="1" rtl="0"/>
            <a:r>
              <a:rPr lang="ru-RU" dirty="0"/>
              <a:t>Осмысленный зрительный контакт</a:t>
            </a:r>
          </a:p>
          <a:p>
            <a:pPr lvl="1" rtl="0"/>
            <a:r>
              <a:rPr lang="ru-RU" dirty="0"/>
              <a:t>Целенаправленные жесты</a:t>
            </a:r>
          </a:p>
          <a:p>
            <a:pPr lvl="1" rtl="0"/>
            <a:r>
              <a:rPr lang="ru-RU" dirty="0"/>
              <a:t>Хорошая осанка</a:t>
            </a:r>
          </a:p>
          <a:p>
            <a:pPr lvl="1" rtl="0"/>
            <a:r>
              <a:rPr lang="ru-RU" dirty="0"/>
              <a:t>Управление выражением лица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0FA5F41-1AD4-45AE-8B38-F21806DE460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7485D1C-C7AD-4A7C-8218-F4444F3D5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F4E75F-3633-480A-B4E6-7A171A1CC6CA}"/>
              </a:ext>
            </a:extLst>
          </p:cNvPr>
          <p:cNvSpPr txBox="1"/>
          <p:nvPr/>
        </p:nvSpPr>
        <p:spPr>
          <a:xfrm>
            <a:off x="656311" y="2508582"/>
            <a:ext cx="107527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2. Ты свидетель того, как кто-то бросает мусор на землю.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1" i="0" dirty="0">
                <a:effectLst/>
                <a:latin typeface="Georgia" panose="02040502050405020303" pitchFamily="18" charset="0"/>
              </a:rPr>
              <a:t>  a) Делаешь ему замечание.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Проходишь мимо и делаешь вид, что ничего не видел.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Считаешь, что это не твоя проблема.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Бросаешь мусор рядом с ним.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860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64CFB73D-B7C9-A177-04F3-E48E841A8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69008"/>
            <a:ext cx="8769610" cy="170656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Навигация по сеансам вопросов и ответов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BA34351-9D9C-8C32-5CC0-3F19A1CAC03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66813" y="2024063"/>
            <a:ext cx="4664075" cy="3332162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Заранее изучите материал</a:t>
            </a:r>
          </a:p>
          <a:p>
            <a:pPr rtl="0"/>
            <a:r>
              <a:rPr lang="ru-RU" dirty="0"/>
              <a:t>Заранее подготовьтесь к распространенным вопросам</a:t>
            </a:r>
          </a:p>
          <a:p>
            <a:pPr rtl="0"/>
            <a:r>
              <a:rPr lang="ru-RU" dirty="0"/>
              <a:t>Отрепетируйте ответы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455C0B-19FB-954B-532A-0A68CAC4E0E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283325" y="2024063"/>
            <a:ext cx="4664075" cy="3332162"/>
          </a:xfrm>
        </p:spPr>
        <p:txBody>
          <a:bodyPr rtlCol="0">
            <a:normAutofit lnSpcReduction="10000"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При ответах на вопросы очень важно сохранять самообладание, чтобы выглядеть уверенно и авторитетно. Здесь могут помочь следующие приемы:</a:t>
            </a:r>
          </a:p>
          <a:p>
            <a:pPr lvl="1" rtl="0"/>
            <a:r>
              <a:rPr lang="ru-RU" dirty="0"/>
              <a:t>Сохраняйте спокойствие</a:t>
            </a:r>
          </a:p>
          <a:p>
            <a:pPr lvl="1" rtl="0"/>
            <a:r>
              <a:rPr lang="ru-RU" dirty="0"/>
              <a:t>Активно слушайте</a:t>
            </a:r>
          </a:p>
          <a:p>
            <a:pPr lvl="1" rtl="0"/>
            <a:r>
              <a:rPr lang="ru-RU" dirty="0"/>
              <a:t>Сделайте паузу на обдумывание</a:t>
            </a:r>
          </a:p>
          <a:p>
            <a:pPr lvl="1" rtl="0"/>
            <a:r>
              <a:rPr lang="ru-RU" dirty="0"/>
              <a:t>Поддерживайте зрительный контакт</a:t>
            </a:r>
          </a:p>
          <a:p>
            <a:pPr rtl="0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1CF4CF-F735-400E-82BF-8ED5083A087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6A79403-0092-45B8-B350-D629F6B0A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0035361-B79E-45D6-891D-BC39D0B6404A}"/>
              </a:ext>
            </a:extLst>
          </p:cNvPr>
          <p:cNvSpPr txBox="1"/>
          <p:nvPr/>
        </p:nvSpPr>
        <p:spPr>
          <a:xfrm>
            <a:off x="571965" y="2550264"/>
            <a:ext cx="1045322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3. Ты узнал, что твой сосед незаконно строит пристройку к своему дому.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a) Сообщаешь о нарушении в соответствующие органы.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Делаешь вид, что не заметил нарушение.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Считаешь, что это не твоя проблема.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Строишь такую же пристройку к своему дому.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2102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64CFB73D-B7C9-A177-04F3-E48E841A8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69008"/>
            <a:ext cx="8769610" cy="170656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Навигация по сеансам вопросов и ответов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BA34351-9D9C-8C32-5CC0-3F19A1CAC03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66813" y="2024063"/>
            <a:ext cx="4664075" cy="3332162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Заранее изучите материал</a:t>
            </a:r>
          </a:p>
          <a:p>
            <a:pPr rtl="0"/>
            <a:r>
              <a:rPr lang="ru-RU" dirty="0"/>
              <a:t>Заранее подготовьтесь к распространенным вопросам</a:t>
            </a:r>
          </a:p>
          <a:p>
            <a:pPr rtl="0"/>
            <a:r>
              <a:rPr lang="ru-RU" dirty="0"/>
              <a:t>Отрепетируйте ответы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455C0B-19FB-954B-532A-0A68CAC4E0E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283325" y="2024063"/>
            <a:ext cx="4664075" cy="3332162"/>
          </a:xfrm>
        </p:spPr>
        <p:txBody>
          <a:bodyPr rtlCol="0">
            <a:normAutofit lnSpcReduction="10000"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При ответах на вопросы очень важно сохранять самообладание, чтобы выглядеть уверенно и авторитетно. Здесь могут помочь следующие приемы:</a:t>
            </a:r>
          </a:p>
          <a:p>
            <a:pPr lvl="1" rtl="0"/>
            <a:r>
              <a:rPr lang="ru-RU" dirty="0"/>
              <a:t>Сохраняйте спокойствие</a:t>
            </a:r>
          </a:p>
          <a:p>
            <a:pPr lvl="1" rtl="0"/>
            <a:r>
              <a:rPr lang="ru-RU" dirty="0"/>
              <a:t>Активно слушайте</a:t>
            </a:r>
          </a:p>
          <a:p>
            <a:pPr lvl="1" rtl="0"/>
            <a:r>
              <a:rPr lang="ru-RU" dirty="0"/>
              <a:t>Сделайте паузу на обдумывание</a:t>
            </a:r>
          </a:p>
          <a:p>
            <a:pPr lvl="1" rtl="0"/>
            <a:r>
              <a:rPr lang="ru-RU" dirty="0"/>
              <a:t>Поддерживайте зрительный контакт</a:t>
            </a:r>
          </a:p>
          <a:p>
            <a:pPr rtl="0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1CF4CF-F735-400E-82BF-8ED5083A087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6A79403-0092-45B8-B350-D629F6B0A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0035361-B79E-45D6-891D-BC39D0B6404A}"/>
              </a:ext>
            </a:extLst>
          </p:cNvPr>
          <p:cNvSpPr txBox="1"/>
          <p:nvPr/>
        </p:nvSpPr>
        <p:spPr>
          <a:xfrm>
            <a:off x="571965" y="2550264"/>
            <a:ext cx="1045322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3. Ты узнал, что твой сосед незаконно строит пристройку к своему дому.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1" i="0" dirty="0">
                <a:effectLst/>
                <a:latin typeface="Georgia" panose="02040502050405020303" pitchFamily="18" charset="0"/>
              </a:rPr>
              <a:t>a) Сообщаешь о нарушении в соответствующие органы.</a:t>
            </a:r>
            <a:br>
              <a:rPr lang="ru-RU" sz="2800" b="1" dirty="0"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Делаешь вид, что не заметил нарушение.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Считаешь, что это не твоя проблема.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Строишь такую же пристройку к своему дому.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4736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7EF58C-138C-55F4-DA77-4C3F06C81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7200"/>
            <a:ext cx="10643508" cy="13716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Влияние оратора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5DDE7C-335B-FD23-E1E6-CDCB99B7878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166813" y="2652713"/>
            <a:ext cx="5394325" cy="3436937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Ваша способность эффективно общаться оставит у слушателей неизгладимое впечатление</a:t>
            </a:r>
          </a:p>
          <a:p>
            <a:pPr rtl="0"/>
            <a:r>
              <a:rPr lang="ru-RU"/>
              <a:t>Эффективное общение не ограничивается собственно выступлением. Оно должно вступать в резонанс с личным опытом, ценностями и чувствами слушателей </a:t>
            </a:r>
          </a:p>
        </p:txBody>
      </p:sp>
      <p:pic>
        <p:nvPicPr>
          <p:cNvPr id="25" name="Рисунок 24" descr="Двое людей смотрят на экран компьютера">
            <a:extLst>
              <a:ext uri="{FF2B5EF4-FFF2-40B4-BE49-F238E27FC236}">
                <a16:creationId xmlns:a16="http://schemas.microsoft.com/office/drawing/2014/main" id="{E57751D1-D655-B1C0-2407-A8826F551024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6667" r="16667"/>
          <a:stretch/>
        </p:blipFill>
        <p:spPr>
          <a:xfrm>
            <a:off x="7317920" y="1447800"/>
            <a:ext cx="4214010" cy="4214010"/>
          </a:xfr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C2D3E1E-3818-416D-815E-84732C31BB6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39AB0DE-D0F8-4A35-91EE-2FE60209C26D}"/>
              </a:ext>
            </a:extLst>
          </p:cNvPr>
          <p:cNvSpPr/>
          <p:nvPr/>
        </p:nvSpPr>
        <p:spPr>
          <a:xfrm>
            <a:off x="152400" y="15240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49AE609-1DE1-4E13-9204-49B9F8450F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00C4F89-DFE1-4E3B-995A-0732A9C3D2CB}"/>
              </a:ext>
            </a:extLst>
          </p:cNvPr>
          <p:cNvSpPr txBox="1"/>
          <p:nvPr/>
        </p:nvSpPr>
        <p:spPr>
          <a:xfrm>
            <a:off x="256453" y="2762491"/>
            <a:ext cx="134401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0" dirty="0">
                <a:solidFill>
                  <a:srgbClr val="C00000"/>
                </a:solidFill>
                <a:effectLst/>
                <a:latin typeface="Georgia" panose="02040502050405020303" pitchFamily="18" charset="0"/>
              </a:rPr>
              <a:t>Раунд 3: Ответственность</a:t>
            </a:r>
            <a:endParaRPr lang="ru-RU" sz="66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49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7EF58C-138C-55F4-DA77-4C3F06C81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7200"/>
            <a:ext cx="10643508" cy="13716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Влияние оратора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5DDE7C-335B-FD23-E1E6-CDCB99B7878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166813" y="2652713"/>
            <a:ext cx="5394325" cy="3436937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Ваша способность эффективно общаться оставит у слушателей неизгладимое впечатление</a:t>
            </a:r>
          </a:p>
          <a:p>
            <a:pPr rtl="0"/>
            <a:r>
              <a:rPr lang="ru-RU"/>
              <a:t>Эффективное общение не ограничивается собственно выступлением. Оно должно вступать в резонанс с личным опытом, ценностями и чувствами слушателей </a:t>
            </a:r>
          </a:p>
        </p:txBody>
      </p:sp>
      <p:pic>
        <p:nvPicPr>
          <p:cNvPr id="25" name="Рисунок 24" descr="Двое людей смотрят на экран компьютера">
            <a:extLst>
              <a:ext uri="{FF2B5EF4-FFF2-40B4-BE49-F238E27FC236}">
                <a16:creationId xmlns:a16="http://schemas.microsoft.com/office/drawing/2014/main" id="{E57751D1-D655-B1C0-2407-A8826F551024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6667" r="16667"/>
          <a:stretch/>
        </p:blipFill>
        <p:spPr>
          <a:xfrm>
            <a:off x="7317920" y="1447800"/>
            <a:ext cx="4214010" cy="4214010"/>
          </a:xfr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C2D3E1E-3818-416D-815E-84732C31BB6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39AB0DE-D0F8-4A35-91EE-2FE60209C26D}"/>
              </a:ext>
            </a:extLst>
          </p:cNvPr>
          <p:cNvSpPr/>
          <p:nvPr/>
        </p:nvSpPr>
        <p:spPr>
          <a:xfrm>
            <a:off x="152400" y="15240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49AE609-1DE1-4E13-9204-49B9F8450F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9ED6459-C844-4058-B2F9-F0134E7078A0}"/>
              </a:ext>
            </a:extLst>
          </p:cNvPr>
          <p:cNvSpPr txBox="1"/>
          <p:nvPr/>
        </p:nvSpPr>
        <p:spPr>
          <a:xfrm>
            <a:off x="562063" y="2432581"/>
            <a:ext cx="108721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1. Ты пообещал другу помочь ему с переездом. В день переезда ты заболел.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1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a) Просишь прощения у друга и найдешь ему другого помощника.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Скажешь другу, что ты не можешь ему помочь, и уходишь.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Просишь друга отложить переезд.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Придешь на переезд, но будешь жаловаться на свое самочувствие.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3943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7EF58C-138C-55F4-DA77-4C3F06C81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7200"/>
            <a:ext cx="10643508" cy="13716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Влияние оратора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5DDE7C-335B-FD23-E1E6-CDCB99B7878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166813" y="2652713"/>
            <a:ext cx="5394325" cy="3436937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Ваша способность эффективно общаться оставит у слушателей неизгладимое впечатление</a:t>
            </a:r>
          </a:p>
          <a:p>
            <a:pPr rtl="0"/>
            <a:r>
              <a:rPr lang="ru-RU"/>
              <a:t>Эффективное общение не ограничивается собственно выступлением. Оно должно вступать в резонанс с личным опытом, ценностями и чувствами слушателей </a:t>
            </a:r>
          </a:p>
        </p:txBody>
      </p:sp>
      <p:pic>
        <p:nvPicPr>
          <p:cNvPr id="25" name="Рисунок 24" descr="Двое людей смотрят на экран компьютера">
            <a:extLst>
              <a:ext uri="{FF2B5EF4-FFF2-40B4-BE49-F238E27FC236}">
                <a16:creationId xmlns:a16="http://schemas.microsoft.com/office/drawing/2014/main" id="{E57751D1-D655-B1C0-2407-A8826F551024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6667" r="16667"/>
          <a:stretch/>
        </p:blipFill>
        <p:spPr>
          <a:xfrm>
            <a:off x="7317920" y="1447800"/>
            <a:ext cx="4214010" cy="4214010"/>
          </a:xfr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C2D3E1E-3818-416D-815E-84732C31BB6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39AB0DE-D0F8-4A35-91EE-2FE60209C26D}"/>
              </a:ext>
            </a:extLst>
          </p:cNvPr>
          <p:cNvSpPr/>
          <p:nvPr/>
        </p:nvSpPr>
        <p:spPr>
          <a:xfrm>
            <a:off x="152400" y="15240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49AE609-1DE1-4E13-9204-49B9F8450F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9ED6459-C844-4058-B2F9-F0134E7078A0}"/>
              </a:ext>
            </a:extLst>
          </p:cNvPr>
          <p:cNvSpPr txBox="1"/>
          <p:nvPr/>
        </p:nvSpPr>
        <p:spPr>
          <a:xfrm>
            <a:off x="562063" y="2432581"/>
            <a:ext cx="108721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1. Ты пообещал другу помочь ему с переездом. В день переезда ты заболел.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1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1" i="0" dirty="0">
                <a:effectLst/>
                <a:latin typeface="Georgia" panose="02040502050405020303" pitchFamily="18" charset="0"/>
              </a:rPr>
              <a:t>a) Просишь прощения у друга и найдешь ему другого помощника.</a:t>
            </a:r>
            <a:br>
              <a:rPr lang="ru-RU" sz="2800" b="1" dirty="0">
                <a:latin typeface="Georgia" panose="02040502050405020303" pitchFamily="18" charset="0"/>
              </a:rPr>
            </a:br>
            <a:r>
              <a:rPr lang="ru-RU" sz="280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b) Скажешь другу, что ты не можешь ему помочь, и уходишь.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Просишь друга отложить переезд.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Придешь на переезд, но будешь жаловаться на свое самочувствие.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960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Повестка дня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5" y="2017467"/>
            <a:ext cx="9779182" cy="3366815"/>
          </a:xfrm>
        </p:spPr>
        <p:txBody>
          <a:bodyPr vert="horz" lIns="91440" tIns="45720" rIns="91440" bIns="45720" rtlCol="0" anchor="t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/>
              <a:t>Вступление</a:t>
            </a:r>
          </a:p>
          <a:p>
            <a:pPr rtl="0"/>
            <a:r>
              <a:rPr lang="ru-RU"/>
              <a:t>Укрепление уверенности в себе</a:t>
            </a:r>
          </a:p>
          <a:p>
            <a:pPr rtl="0"/>
            <a:r>
              <a:rPr lang="ru-RU"/>
              <a:t>Вовлечение слушателей</a:t>
            </a:r>
          </a:p>
          <a:p>
            <a:pPr rtl="0"/>
            <a:r>
              <a:rPr lang="ru-RU"/>
              <a:t>Визуальные средства</a:t>
            </a:r>
          </a:p>
          <a:p>
            <a:pPr rtl="0"/>
            <a:r>
              <a:rPr lang="ru-RU"/>
              <a:t>Итоговые советы и рекомендации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45141E5-F13C-4A4D-9FAC-D9AB1E1F16E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A7B1BA3-1176-49DF-877D-3CBC39DB03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9C01143-AF38-4728-84CB-9DFB5440E43A}"/>
              </a:ext>
            </a:extLst>
          </p:cNvPr>
          <p:cNvSpPr txBox="1"/>
          <p:nvPr/>
        </p:nvSpPr>
        <p:spPr>
          <a:xfrm>
            <a:off x="947957" y="2680784"/>
            <a:ext cx="1008517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Инструкция: </a:t>
            </a:r>
          </a:p>
          <a:p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В каждом раунде вас ждут 3 вопроса, связанных с одной из 17 ценностей. Выберите правильный ответ из предложенных вариантов. За каждый правильный ответ - 1 балл. В конце игры подсчитайте свои баллы и узнайте, насколько хорошо вы знакомы с ценностями!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E02FA0-5805-E9D5-E5A1-5B4B485CB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7200"/>
            <a:ext cx="9692640" cy="13716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Энергичное выступление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E9A705-E123-1C6C-EC93-CEE377B741C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167493" y="2087561"/>
            <a:ext cx="2693306" cy="389054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Узнайте, как выступать энергично, чтобы оставить неизгладимое впечатление</a:t>
            </a:r>
          </a:p>
          <a:p>
            <a:pPr rtl="0"/>
            <a:r>
              <a:rPr lang="ru-RU"/>
              <a:t>Одна из целей эффективного общения — мотивировать слушателей</a:t>
            </a:r>
          </a:p>
          <a:p>
            <a:pPr rtl="0"/>
            <a:endParaRPr lang="ru-RU" dirty="0"/>
          </a:p>
        </p:txBody>
      </p:sp>
      <p:graphicFrame>
        <p:nvGraphicFramePr>
          <p:cNvPr id="5" name="Местозаполнитель таблицы 2">
            <a:extLst>
              <a:ext uri="{FF2B5EF4-FFF2-40B4-BE49-F238E27FC236}">
                <a16:creationId xmlns:a16="http://schemas.microsoft.com/office/drawing/2014/main" id="{FD8D3D14-313E-8ED7-7BE9-2E3D506F17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784569"/>
              </p:ext>
            </p:extLst>
          </p:nvPr>
        </p:nvGraphicFramePr>
        <p:xfrm>
          <a:off x="4216400" y="2087563"/>
          <a:ext cx="6771640" cy="41222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76490">
                  <a:extLst>
                    <a:ext uri="{9D8B030D-6E8A-4147-A177-3AD203B41FA5}">
                      <a16:colId xmlns:a16="http://schemas.microsoft.com/office/drawing/2014/main" val="127040821"/>
                    </a:ext>
                  </a:extLst>
                </a:gridCol>
                <a:gridCol w="1509330">
                  <a:extLst>
                    <a:ext uri="{9D8B030D-6E8A-4147-A177-3AD203B41FA5}">
                      <a16:colId xmlns:a16="http://schemas.microsoft.com/office/drawing/2014/main" val="149845700"/>
                    </a:ext>
                  </a:extLst>
                </a:gridCol>
                <a:gridCol w="1692910">
                  <a:extLst>
                    <a:ext uri="{9D8B030D-6E8A-4147-A177-3AD203B41FA5}">
                      <a16:colId xmlns:a16="http://schemas.microsoft.com/office/drawing/2014/main" val="3119692462"/>
                    </a:ext>
                  </a:extLst>
                </a:gridCol>
                <a:gridCol w="1692910">
                  <a:extLst>
                    <a:ext uri="{9D8B030D-6E8A-4147-A177-3AD203B41FA5}">
                      <a16:colId xmlns:a16="http://schemas.microsoft.com/office/drawing/2014/main" val="3472639139"/>
                    </a:ext>
                  </a:extLst>
                </a:gridCol>
              </a:tblGrid>
              <a:tr h="586937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Показатель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Целевое значение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Фактически-</a:t>
                      </a:r>
                      <a:r>
                        <a:rPr lang="ru-RU" sz="1600" noProof="0" dirty="0" err="1">
                          <a:latin typeface="Arial" panose="020B0604020202020204" pitchFamily="34" charset="0"/>
                        </a:rPr>
                        <a:t>еЗначения</a:t>
                      </a:r>
                      <a:endParaRPr lang="ru-RU" sz="1600" noProof="0" dirty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8013591"/>
                  </a:ext>
                </a:extLst>
              </a:tr>
              <a:tr h="61246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Посещаемость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Количество участников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867931"/>
                  </a:ext>
                </a:extLst>
              </a:tr>
              <a:tr h="61246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Длительность вовлечения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Минут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209771"/>
                  </a:ext>
                </a:extLst>
              </a:tr>
              <a:tr h="586937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Взаимодействие в ходе ответов на вопросы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Количество вопросов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031278"/>
                  </a:ext>
                </a:extLst>
              </a:tr>
              <a:tr h="61246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Положительные отзывы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840781"/>
                  </a:ext>
                </a:extLst>
              </a:tr>
              <a:tr h="874943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Доля усвоения информации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89741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E4A0ED6-9E64-4C8B-B028-5E093E85ED8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8D8613F-88A6-476C-9539-12CA24796E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AA9E06-3E33-419F-B7AC-7230DB314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3915321" cy="23720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9CB5C7E-4400-406B-8062-2396AF2CC91C}"/>
              </a:ext>
            </a:extLst>
          </p:cNvPr>
          <p:cNvSpPr txBox="1"/>
          <p:nvPr/>
        </p:nvSpPr>
        <p:spPr>
          <a:xfrm>
            <a:off x="570451" y="2734811"/>
            <a:ext cx="1028968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2. Ты взял в библиотеке книгу и забыл ее вернуть в срок. Что ты делаешь?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a) Сразу же возвращаешь книгу в библиотеку, как только вспоминаешь о ней.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Ждешь, пока тебе напомнят о долге.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Пытаешься отдать книгу другому человеку, чтобы не платить штраф.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Говоришь, что книга у тебя потерялась.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915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E02FA0-5805-E9D5-E5A1-5B4B485CB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7200"/>
            <a:ext cx="9692640" cy="13716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Энергичное выступление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E9A705-E123-1C6C-EC93-CEE377B741C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167493" y="2087561"/>
            <a:ext cx="2693306" cy="389054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Узнайте, как выступать энергично, чтобы оставить неизгладимое впечатление</a:t>
            </a:r>
          </a:p>
          <a:p>
            <a:pPr rtl="0"/>
            <a:r>
              <a:rPr lang="ru-RU"/>
              <a:t>Одна из целей эффективного общения — мотивировать слушателей</a:t>
            </a:r>
          </a:p>
          <a:p>
            <a:pPr rtl="0"/>
            <a:endParaRPr lang="ru-RU" dirty="0"/>
          </a:p>
        </p:txBody>
      </p:sp>
      <p:graphicFrame>
        <p:nvGraphicFramePr>
          <p:cNvPr id="5" name="Местозаполнитель таблицы 2">
            <a:extLst>
              <a:ext uri="{FF2B5EF4-FFF2-40B4-BE49-F238E27FC236}">
                <a16:creationId xmlns:a16="http://schemas.microsoft.com/office/drawing/2014/main" id="{FD8D3D14-313E-8ED7-7BE9-2E3D506F17E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216400" y="2087563"/>
          <a:ext cx="6771640" cy="41222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76490">
                  <a:extLst>
                    <a:ext uri="{9D8B030D-6E8A-4147-A177-3AD203B41FA5}">
                      <a16:colId xmlns:a16="http://schemas.microsoft.com/office/drawing/2014/main" val="127040821"/>
                    </a:ext>
                  </a:extLst>
                </a:gridCol>
                <a:gridCol w="1509330">
                  <a:extLst>
                    <a:ext uri="{9D8B030D-6E8A-4147-A177-3AD203B41FA5}">
                      <a16:colId xmlns:a16="http://schemas.microsoft.com/office/drawing/2014/main" val="149845700"/>
                    </a:ext>
                  </a:extLst>
                </a:gridCol>
                <a:gridCol w="1692910">
                  <a:extLst>
                    <a:ext uri="{9D8B030D-6E8A-4147-A177-3AD203B41FA5}">
                      <a16:colId xmlns:a16="http://schemas.microsoft.com/office/drawing/2014/main" val="3119692462"/>
                    </a:ext>
                  </a:extLst>
                </a:gridCol>
                <a:gridCol w="1692910">
                  <a:extLst>
                    <a:ext uri="{9D8B030D-6E8A-4147-A177-3AD203B41FA5}">
                      <a16:colId xmlns:a16="http://schemas.microsoft.com/office/drawing/2014/main" val="3472639139"/>
                    </a:ext>
                  </a:extLst>
                </a:gridCol>
              </a:tblGrid>
              <a:tr h="586937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Показатель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Целевое значение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Фактически-</a:t>
                      </a:r>
                      <a:r>
                        <a:rPr lang="ru-RU" sz="1600" noProof="0" dirty="0" err="1">
                          <a:latin typeface="Arial" panose="020B0604020202020204" pitchFamily="34" charset="0"/>
                        </a:rPr>
                        <a:t>еЗначения</a:t>
                      </a:r>
                      <a:endParaRPr lang="ru-RU" sz="1600" noProof="0" dirty="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8013591"/>
                  </a:ext>
                </a:extLst>
              </a:tr>
              <a:tr h="61246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Посещаемость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Количество участников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867931"/>
                  </a:ext>
                </a:extLst>
              </a:tr>
              <a:tr h="61246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Длительность вовлечения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Минут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209771"/>
                  </a:ext>
                </a:extLst>
              </a:tr>
              <a:tr h="586937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Взаимодействие в ходе ответов на вопросы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Количество вопросов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031278"/>
                  </a:ext>
                </a:extLst>
              </a:tr>
              <a:tr h="61246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Положительные отзывы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840781"/>
                  </a:ext>
                </a:extLst>
              </a:tr>
              <a:tr h="874943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Доля усвоения информации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600" noProof="0" dirty="0"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89741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E4A0ED6-9E64-4C8B-B028-5E093E85ED8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8D8613F-88A6-476C-9539-12CA24796E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AA9E06-3E33-419F-B7AC-7230DB314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3915321" cy="23720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9CB5C7E-4400-406B-8062-2396AF2CC91C}"/>
              </a:ext>
            </a:extLst>
          </p:cNvPr>
          <p:cNvSpPr txBox="1"/>
          <p:nvPr/>
        </p:nvSpPr>
        <p:spPr>
          <a:xfrm>
            <a:off x="341152" y="2764511"/>
            <a:ext cx="11509696" cy="3518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2. Ты взял в библиотеке книгу и забыл ее вернуть в срок. Что ты делаешь?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1" i="0" dirty="0">
                <a:effectLst/>
                <a:latin typeface="Georgia" panose="02040502050405020303" pitchFamily="18" charset="0"/>
              </a:rPr>
              <a:t>a) Сразу же возвращаешь книгу в библиотеку, как только вспоминаешь о ней.</a:t>
            </a:r>
            <a:br>
              <a:rPr lang="ru-RU" sz="2800" b="1" dirty="0"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b) Ждешь, пока тебе напомнят о долге.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Пытаешься отдать книгу другому человеку, чтобы не платить штраф.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Говоришь, что книга у тебя потерялась.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62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DC00FF-6B42-7D84-7831-AACC4E189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9489" y="457199"/>
            <a:ext cx="5943599" cy="192024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Итоговые советы и рекомендации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CC7FC500-BBFB-3AA4-BEDE-038CB94FFF61}"/>
              </a:ext>
            </a:extLst>
          </p:cNvPr>
          <p:cNvSpPr>
            <a:spLocks noGrp="1" noChangeAspect="1"/>
          </p:cNvSpPr>
          <p:nvPr>
            <p:ph idx="17"/>
          </p:nvPr>
        </p:nvSpPr>
        <p:spPr>
          <a:xfrm>
            <a:off x="823108" y="640080"/>
            <a:ext cx="4297680" cy="429768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Ищите обратную связь</a:t>
            </a:r>
          </a:p>
          <a:p>
            <a:pPr rtl="0">
              <a:lnSpc>
                <a:spcPct val="80000"/>
              </a:lnSpc>
            </a:pPr>
            <a:r>
              <a:rPr lang="ru-RU" dirty="0"/>
              <a:t>Обдумывайте результаты</a:t>
            </a:r>
          </a:p>
          <a:p>
            <a:pPr rtl="0">
              <a:lnSpc>
                <a:spcPct val="80000"/>
              </a:lnSpc>
            </a:pPr>
            <a:r>
              <a:rPr lang="ru-RU" dirty="0"/>
              <a:t>Изучайте новые методы</a:t>
            </a:r>
          </a:p>
          <a:p>
            <a:pPr rtl="0"/>
            <a:r>
              <a:rPr lang="ru-RU" dirty="0"/>
              <a:t>Поставьте личные цели</a:t>
            </a:r>
          </a:p>
          <a:p>
            <a:pPr rtl="0">
              <a:lnSpc>
                <a:spcPct val="80000"/>
              </a:lnSpc>
            </a:pPr>
            <a:r>
              <a:rPr lang="ru-RU" dirty="0"/>
              <a:t>Повторяйте и адаптируйтесь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5C7B5A-A5C3-15D4-DF71-B692D28942F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549900" y="2706688"/>
            <a:ext cx="5943600" cy="3382962"/>
          </a:xfrm>
        </p:spPr>
        <p:txBody>
          <a:bodyPr rtlCol="0">
            <a:normAutofit fontScale="92500" lnSpcReduction="10000"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Постоянно репетируйте</a:t>
            </a:r>
          </a:p>
          <a:p>
            <a:pPr lvl="1" rtl="0"/>
            <a:r>
              <a:rPr lang="ru-RU" dirty="0"/>
              <a:t>Укрепляйте знакомство с предметом</a:t>
            </a:r>
          </a:p>
          <a:p>
            <a:pPr rtl="0"/>
            <a:r>
              <a:rPr lang="ru-RU" dirty="0"/>
              <a:t>Работайте над своим искусством оратора</a:t>
            </a:r>
          </a:p>
          <a:p>
            <a:pPr lvl="1" rtl="0"/>
            <a:r>
              <a:rPr lang="ru-RU" dirty="0"/>
              <a:t>Темп, тон и ударение</a:t>
            </a:r>
          </a:p>
          <a:p>
            <a:pPr rtl="0"/>
            <a:r>
              <a:rPr lang="ru-RU" dirty="0"/>
              <a:t>Темп и переход от одного слайда к другому</a:t>
            </a:r>
          </a:p>
          <a:p>
            <a:pPr lvl="1" rtl="0"/>
            <a:r>
              <a:rPr lang="ru-RU" dirty="0"/>
              <a:t>Стремитесь к беспроблемным, профессиональным выступлениям</a:t>
            </a:r>
          </a:p>
          <a:p>
            <a:pPr rtl="0"/>
            <a:r>
              <a:rPr lang="ru-RU" dirty="0"/>
              <a:t>Практикуйтесь перед слушателями</a:t>
            </a:r>
          </a:p>
          <a:p>
            <a:pPr lvl="1" rtl="0"/>
            <a:r>
              <a:rPr lang="ru-RU" dirty="0"/>
              <a:t>Попросите коллег послушать вас и оценить выступление</a:t>
            </a:r>
          </a:p>
          <a:p>
            <a:pPr lvl="1" rtl="0"/>
            <a:endParaRPr lang="ru-RU" dirty="0"/>
          </a:p>
          <a:p>
            <a:pPr rtl="0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C87078-10AA-4CBE-80C0-506D21AC0ED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0244B4D-9C35-4B54-BD2B-9DBAF41115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1932EF4-7748-4A1A-B3EE-252FC51677DA}"/>
              </a:ext>
            </a:extLst>
          </p:cNvPr>
          <p:cNvSpPr txBox="1"/>
          <p:nvPr/>
        </p:nvSpPr>
        <p:spPr>
          <a:xfrm>
            <a:off x="553673" y="2463970"/>
            <a:ext cx="1047785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3. Ты дал в долг деньги другу. Он не вернул тебе их в установленный срок.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a) Напоминаешь ему о долге и просишь его вернуть деньги.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Забудешь о долге и не будешь требовать деньги обратно. 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Расскажешь всем о том, что он тебе должен деньги.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Попытаешься отобрать у него деньги силой.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2610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DC00FF-6B42-7D84-7831-AACC4E189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9489" y="457199"/>
            <a:ext cx="5943599" cy="192024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Итоговые советы и рекомендации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CC7FC500-BBFB-3AA4-BEDE-038CB94FFF61}"/>
              </a:ext>
            </a:extLst>
          </p:cNvPr>
          <p:cNvSpPr>
            <a:spLocks noGrp="1" noChangeAspect="1"/>
          </p:cNvSpPr>
          <p:nvPr>
            <p:ph idx="17"/>
          </p:nvPr>
        </p:nvSpPr>
        <p:spPr>
          <a:xfrm>
            <a:off x="823108" y="640080"/>
            <a:ext cx="4297680" cy="429768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Ищите обратную связь</a:t>
            </a:r>
          </a:p>
          <a:p>
            <a:pPr rtl="0">
              <a:lnSpc>
                <a:spcPct val="80000"/>
              </a:lnSpc>
            </a:pPr>
            <a:r>
              <a:rPr lang="ru-RU" dirty="0"/>
              <a:t>Обдумывайте результаты</a:t>
            </a:r>
          </a:p>
          <a:p>
            <a:pPr rtl="0">
              <a:lnSpc>
                <a:spcPct val="80000"/>
              </a:lnSpc>
            </a:pPr>
            <a:r>
              <a:rPr lang="ru-RU" dirty="0"/>
              <a:t>Изучайте новые методы</a:t>
            </a:r>
          </a:p>
          <a:p>
            <a:pPr rtl="0"/>
            <a:r>
              <a:rPr lang="ru-RU" dirty="0"/>
              <a:t>Поставьте личные цели</a:t>
            </a:r>
          </a:p>
          <a:p>
            <a:pPr rtl="0">
              <a:lnSpc>
                <a:spcPct val="80000"/>
              </a:lnSpc>
            </a:pPr>
            <a:r>
              <a:rPr lang="ru-RU" dirty="0"/>
              <a:t>Повторяйте и адаптируйтесь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5C7B5A-A5C3-15D4-DF71-B692D28942F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549900" y="2706688"/>
            <a:ext cx="5943600" cy="3382962"/>
          </a:xfrm>
        </p:spPr>
        <p:txBody>
          <a:bodyPr rtlCol="0">
            <a:normAutofit fontScale="92500" lnSpcReduction="10000"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Постоянно репетируйте</a:t>
            </a:r>
          </a:p>
          <a:p>
            <a:pPr lvl="1" rtl="0"/>
            <a:r>
              <a:rPr lang="ru-RU" dirty="0"/>
              <a:t>Укрепляйте знакомство с предметом</a:t>
            </a:r>
          </a:p>
          <a:p>
            <a:pPr rtl="0"/>
            <a:r>
              <a:rPr lang="ru-RU" dirty="0"/>
              <a:t>Работайте над своим искусством оратора</a:t>
            </a:r>
          </a:p>
          <a:p>
            <a:pPr lvl="1" rtl="0"/>
            <a:r>
              <a:rPr lang="ru-RU" dirty="0"/>
              <a:t>Темп, тон и ударение</a:t>
            </a:r>
          </a:p>
          <a:p>
            <a:pPr rtl="0"/>
            <a:r>
              <a:rPr lang="ru-RU" dirty="0"/>
              <a:t>Темп и переход от одного слайда к другому</a:t>
            </a:r>
          </a:p>
          <a:p>
            <a:pPr lvl="1" rtl="0"/>
            <a:r>
              <a:rPr lang="ru-RU" dirty="0"/>
              <a:t>Стремитесь к беспроблемным, профессиональным выступлениям</a:t>
            </a:r>
          </a:p>
          <a:p>
            <a:pPr rtl="0"/>
            <a:r>
              <a:rPr lang="ru-RU" dirty="0"/>
              <a:t>Практикуйтесь перед слушателями</a:t>
            </a:r>
          </a:p>
          <a:p>
            <a:pPr lvl="1" rtl="0"/>
            <a:r>
              <a:rPr lang="ru-RU" dirty="0"/>
              <a:t>Попросите коллег послушать вас и оценить выступление</a:t>
            </a:r>
          </a:p>
          <a:p>
            <a:pPr lvl="1" rtl="0"/>
            <a:endParaRPr lang="ru-RU" dirty="0"/>
          </a:p>
          <a:p>
            <a:pPr rtl="0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C87078-10AA-4CBE-80C0-506D21AC0ED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0244B4D-9C35-4B54-BD2B-9DBAF41115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1932EF4-7748-4A1A-B3EE-252FC51677DA}"/>
              </a:ext>
            </a:extLst>
          </p:cNvPr>
          <p:cNvSpPr txBox="1"/>
          <p:nvPr/>
        </p:nvSpPr>
        <p:spPr>
          <a:xfrm>
            <a:off x="553673" y="2463970"/>
            <a:ext cx="1047785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3. Ты дал в долг деньги другу. Он не вернул тебе их в установленный срок.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1" i="0" dirty="0">
                <a:effectLst/>
                <a:latin typeface="Georgia" panose="02040502050405020303" pitchFamily="18" charset="0"/>
              </a:rPr>
              <a:t>a) Напоминаешь ему о долге и просишь его вернуть деньги.</a:t>
            </a:r>
            <a:br>
              <a:rPr lang="ru-RU" sz="2800" b="1" dirty="0"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b) Забудешь о долге и не будешь требовать деньги обратно. 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Расскажешь всем о том, что он тебе должен деньги.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Попытаешься отобрать у него деньги силой.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463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Показатели взаимодействия слушателей с выступающим</a:t>
            </a:r>
          </a:p>
        </p:txBody>
      </p:sp>
      <p:graphicFrame>
        <p:nvGraphicFramePr>
          <p:cNvPr id="4" name="Местозаполнитель таблицы 3">
            <a:extLst>
              <a:ext uri="{FF2B5EF4-FFF2-40B4-BE49-F238E27FC236}">
                <a16:creationId xmlns:a16="http://schemas.microsoft.com/office/drawing/2014/main" id="{E45D850A-4F58-6F54-953E-5ADC96B2EE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623026"/>
              </p:ext>
            </p:extLst>
          </p:nvPr>
        </p:nvGraphicFramePr>
        <p:xfrm>
          <a:off x="1166813" y="2084388"/>
          <a:ext cx="9821228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55307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Фактор влияния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Целевое значение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Достигнуто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Взаимодействие с аудиторией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Усвоение знаний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Опросы после презентации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Средняя оценка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Доля тех, кто вас рекомендует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Возможности совместной работы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Количество возможностей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19A1DD-2B1F-4743-84D4-891050E87B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A276FC-95D2-4966-A3EE-9CEEC6430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060C3D8-98F4-4CDB-A279-CDDC1900C8ED}"/>
              </a:ext>
            </a:extLst>
          </p:cNvPr>
          <p:cNvSpPr txBox="1"/>
          <p:nvPr/>
        </p:nvSpPr>
        <p:spPr>
          <a:xfrm>
            <a:off x="1551964" y="3063326"/>
            <a:ext cx="99502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0" dirty="0">
                <a:solidFill>
                  <a:srgbClr val="C00000"/>
                </a:solidFill>
                <a:effectLst/>
                <a:latin typeface="Georgia" panose="02040502050405020303" pitchFamily="18" charset="0"/>
              </a:rPr>
              <a:t>Раунд 4: Уважение</a:t>
            </a:r>
            <a:endParaRPr lang="ru-RU" sz="66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1633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Показатели взаимодействия слушателей с выступающим</a:t>
            </a:r>
          </a:p>
        </p:txBody>
      </p:sp>
      <p:graphicFrame>
        <p:nvGraphicFramePr>
          <p:cNvPr id="4" name="Местозаполнитель таблицы 3">
            <a:extLst>
              <a:ext uri="{FF2B5EF4-FFF2-40B4-BE49-F238E27FC236}">
                <a16:creationId xmlns:a16="http://schemas.microsoft.com/office/drawing/2014/main" id="{E45D850A-4F58-6F54-953E-5ADC96B2EE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66813" y="2084388"/>
          <a:ext cx="9821228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55307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Фактор влияния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Целевое значение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Достигнуто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Взаимодействие с аудиторией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Усвоение знаний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Опросы после презентации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Средняя оценка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Доля тех, кто вас рекомендует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Возможности совместной работы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Количество возможностей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19A1DD-2B1F-4743-84D4-891050E87B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A276FC-95D2-4966-A3EE-9CEEC6430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1A9233F-B320-411A-9FD0-1B90A154A48E}"/>
              </a:ext>
            </a:extLst>
          </p:cNvPr>
          <p:cNvSpPr txBox="1"/>
          <p:nvPr/>
        </p:nvSpPr>
        <p:spPr>
          <a:xfrm>
            <a:off x="469784" y="2645702"/>
            <a:ext cx="10159067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1. Ты в гостях у друга и видишь, что он не очень доволен твоим поведением.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a) Извинишься и постараешься изменить свое поведение.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Продолжишь вести себя так, как тебе захочется.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Поскандалишь с другом и уйдешь.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Попытаешься узнать, что не так, и попросишь у него прощения.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8040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Показатели взаимодействия слушателей с выступающим</a:t>
            </a:r>
          </a:p>
        </p:txBody>
      </p:sp>
      <p:graphicFrame>
        <p:nvGraphicFramePr>
          <p:cNvPr id="4" name="Местозаполнитель таблицы 3">
            <a:extLst>
              <a:ext uri="{FF2B5EF4-FFF2-40B4-BE49-F238E27FC236}">
                <a16:creationId xmlns:a16="http://schemas.microsoft.com/office/drawing/2014/main" id="{E45D850A-4F58-6F54-953E-5ADC96B2EE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66813" y="2084388"/>
          <a:ext cx="9821228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55307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Фактор влияния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Целевое значение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Достигнуто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Взаимодействие с аудиторией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Усвоение знаний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Опросы после презентации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Средняя оценка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Доля тех, кто вас рекомендует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Возможности совместной работы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Количество возможностей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19A1DD-2B1F-4743-84D4-891050E87B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A276FC-95D2-4966-A3EE-9CEEC6430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1A9233F-B320-411A-9FD0-1B90A154A48E}"/>
              </a:ext>
            </a:extLst>
          </p:cNvPr>
          <p:cNvSpPr txBox="1"/>
          <p:nvPr/>
        </p:nvSpPr>
        <p:spPr>
          <a:xfrm>
            <a:off x="469784" y="2645702"/>
            <a:ext cx="1155164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1. Ты в гостях у друга и видишь, что он не очень доволен твоим поведением.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</a:t>
            </a:r>
            <a:r>
              <a:rPr lang="ru-RU" sz="2800" b="1" i="0" dirty="0">
                <a:effectLst/>
                <a:latin typeface="Georgia" panose="02040502050405020303" pitchFamily="18" charset="0"/>
              </a:rPr>
              <a:t> a) Извинишься и постараешься изменить свое поведение.</a:t>
            </a:r>
            <a:br>
              <a:rPr lang="ru-RU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b) Продолжишь вести себя так, как тебе захочется.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Поскандалишь с другом и уйдешь.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Попытаешься узнать, что не так, и попросишь у него прощения.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1609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Показатели взаимодействия слушателей с выступающим</a:t>
            </a:r>
          </a:p>
        </p:txBody>
      </p:sp>
      <p:graphicFrame>
        <p:nvGraphicFramePr>
          <p:cNvPr id="4" name="Местозаполнитель таблицы 3">
            <a:extLst>
              <a:ext uri="{FF2B5EF4-FFF2-40B4-BE49-F238E27FC236}">
                <a16:creationId xmlns:a16="http://schemas.microsoft.com/office/drawing/2014/main" id="{E45D850A-4F58-6F54-953E-5ADC96B2EE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66813" y="2084388"/>
          <a:ext cx="9821228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55307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Фактор влияния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Целевое значение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Достигнуто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Взаимодействие с аудиторией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Усвоение знаний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Опросы после презентации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Средняя оценка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Доля тех, кто вас рекомендует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Возможности совместной работы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Количество возможностей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19A1DD-2B1F-4743-84D4-891050E87B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A276FC-95D2-4966-A3EE-9CEEC6430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7BE6E1-FF88-4BBF-95E0-5AE5988609B9}"/>
              </a:ext>
            </a:extLst>
          </p:cNvPr>
          <p:cNvSpPr txBox="1"/>
          <p:nvPr/>
        </p:nvSpPr>
        <p:spPr>
          <a:xfrm>
            <a:off x="352338" y="2372056"/>
            <a:ext cx="1127480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2. Ты встретил на улице человека с инвалидностью. Что ты делаешь?</a:t>
            </a:r>
          </a:p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  </a:t>
            </a:r>
            <a:r>
              <a:rPr lang="ru-RU" sz="280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a) Поздороваешься с ним и проявишь уважение.</a:t>
            </a:r>
          </a:p>
          <a:p>
            <a:r>
              <a:rPr lang="ru-RU" sz="280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  b) Сделаешь вид, что ты его не заметил, и пройдешь мимо.</a:t>
            </a:r>
          </a:p>
          <a:p>
            <a:r>
              <a:rPr lang="ru-RU" sz="280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  c) Посмеешься над ним и уйдешь. </a:t>
            </a:r>
          </a:p>
          <a:p>
            <a:r>
              <a:rPr lang="ru-RU" sz="280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  d) Попытаешься ему помочь.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8477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Показатели взаимодействия слушателей с выступающим</a:t>
            </a:r>
          </a:p>
        </p:txBody>
      </p:sp>
      <p:graphicFrame>
        <p:nvGraphicFramePr>
          <p:cNvPr id="4" name="Местозаполнитель таблицы 3">
            <a:extLst>
              <a:ext uri="{FF2B5EF4-FFF2-40B4-BE49-F238E27FC236}">
                <a16:creationId xmlns:a16="http://schemas.microsoft.com/office/drawing/2014/main" id="{E45D850A-4F58-6F54-953E-5ADC96B2EE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66813" y="2084388"/>
          <a:ext cx="9821228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55307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Фактор влияния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Целевое значение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Достигнуто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Взаимодействие с аудиторией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Усвоение знаний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Опросы после презентации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Средняя оценка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Доля тех, кто вас рекомендует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Возможности совместной работы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Количество возможностей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19A1DD-2B1F-4743-84D4-891050E87B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A276FC-95D2-4966-A3EE-9CEEC6430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7BE6E1-FF88-4BBF-95E0-5AE5988609B9}"/>
              </a:ext>
            </a:extLst>
          </p:cNvPr>
          <p:cNvSpPr txBox="1"/>
          <p:nvPr/>
        </p:nvSpPr>
        <p:spPr>
          <a:xfrm>
            <a:off x="352338" y="2372056"/>
            <a:ext cx="1127480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2. Ты встретил на улице человека с инвалидностью. Что ты делаешь?</a:t>
            </a:r>
          </a:p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  </a:t>
            </a:r>
            <a:r>
              <a:rPr lang="ru-RU" sz="2800" b="1" i="0" dirty="0">
                <a:effectLst/>
                <a:latin typeface="Georgia" panose="02040502050405020303" pitchFamily="18" charset="0"/>
              </a:rPr>
              <a:t>a) Поздороваешься с ним и проявишь уважение.</a:t>
            </a:r>
          </a:p>
          <a:p>
            <a:r>
              <a:rPr lang="ru-RU" sz="280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  b) Сделаешь вид, что ты его не заметил, и пройдешь мимо.</a:t>
            </a:r>
          </a:p>
          <a:p>
            <a:r>
              <a:rPr lang="ru-RU" sz="280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  c) Посмеешься над ним и уйдешь. </a:t>
            </a:r>
          </a:p>
          <a:p>
            <a:r>
              <a:rPr lang="ru-RU" sz="280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  d) Попытаешься ему помочь.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1747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Показатели взаимодействия слушателей с выступающим</a:t>
            </a:r>
          </a:p>
        </p:txBody>
      </p:sp>
      <p:graphicFrame>
        <p:nvGraphicFramePr>
          <p:cNvPr id="4" name="Местозаполнитель таблицы 3">
            <a:extLst>
              <a:ext uri="{FF2B5EF4-FFF2-40B4-BE49-F238E27FC236}">
                <a16:creationId xmlns:a16="http://schemas.microsoft.com/office/drawing/2014/main" id="{E45D850A-4F58-6F54-953E-5ADC96B2EE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66813" y="2084388"/>
          <a:ext cx="9821228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55307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Фактор влияния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Целевое значение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Достигнуто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Взаимодействие с аудиторией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Усвоение знаний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Опросы после презентации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Средняя оценка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Доля тех, кто вас рекомендует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Возможности совместной работы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Количество возможностей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19A1DD-2B1F-4743-84D4-891050E87B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A276FC-95D2-4966-A3EE-9CEEC6430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36ADCE6-F91B-46A6-8BA6-46EB20C8C0E3}"/>
              </a:ext>
            </a:extLst>
          </p:cNvPr>
          <p:cNvSpPr txBox="1"/>
          <p:nvPr/>
        </p:nvSpPr>
        <p:spPr>
          <a:xfrm>
            <a:off x="262112" y="2372056"/>
            <a:ext cx="1155797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3. Ты разговариваешь с человеком, который имеет другую точку зрения, чем ты. Что ты делаешь?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a) Постараешься услышать его мнение и уважительно отнестись к нему.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Попытаешься доказать ему, что он не прав.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Перестанешь с ним разговаривать. 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Начнешь кричать на него и оскорблять его.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49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71600"/>
            <a:ext cx="6119716" cy="41148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Сила коммуникации</a:t>
            </a:r>
          </a:p>
        </p:txBody>
      </p:sp>
      <p:pic>
        <p:nvPicPr>
          <p:cNvPr id="10" name="Рисунок 9" descr="Человек держит книги в классе">
            <a:extLst>
              <a:ext uri="{FF2B5EF4-FFF2-40B4-BE49-F238E27FC236}">
                <a16:creationId xmlns:a16="http://schemas.microsoft.com/office/drawing/2014/main" id="{FCA2FB5B-570E-D181-A4B1-1DCB61C0894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6819" r="16819"/>
          <a:stretch/>
        </p:blipFill>
        <p:spPr>
          <a:xfrm>
            <a:off x="7183438" y="1168400"/>
            <a:ext cx="4500562" cy="4521200"/>
          </a:xfr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E26DFBE-C9A3-4A56-964F-4112DBAB67A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39515B9-F939-40AF-9FD9-0A160E855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543D66-B425-45EB-9AEC-0A127C5D771E}"/>
              </a:ext>
            </a:extLst>
          </p:cNvPr>
          <p:cNvSpPr txBox="1"/>
          <p:nvPr/>
        </p:nvSpPr>
        <p:spPr>
          <a:xfrm>
            <a:off x="0" y="2543327"/>
            <a:ext cx="11761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i="0" dirty="0">
                <a:solidFill>
                  <a:srgbClr val="C00000"/>
                </a:solidFill>
                <a:effectLst/>
                <a:latin typeface="Georgia" panose="02040502050405020303" pitchFamily="18" charset="0"/>
              </a:rPr>
              <a:t>Раунд 1: Доброта</a:t>
            </a:r>
            <a:endParaRPr lang="ru-RU" sz="72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549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Показатели взаимодействия слушателей с выступающим</a:t>
            </a:r>
          </a:p>
        </p:txBody>
      </p:sp>
      <p:graphicFrame>
        <p:nvGraphicFramePr>
          <p:cNvPr id="4" name="Местозаполнитель таблицы 3">
            <a:extLst>
              <a:ext uri="{FF2B5EF4-FFF2-40B4-BE49-F238E27FC236}">
                <a16:creationId xmlns:a16="http://schemas.microsoft.com/office/drawing/2014/main" id="{E45D850A-4F58-6F54-953E-5ADC96B2EE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66813" y="2084388"/>
          <a:ext cx="9821228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55307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Фактор влияния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Целевое значение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Достигнуто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Взаимодействие с аудиторией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Усвоение знаний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Опросы после презентации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Средняя оценка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Доля тех, кто вас рекомендует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Возможности совместной работы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Количество возможностей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19A1DD-2B1F-4743-84D4-891050E87B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A276FC-95D2-4966-A3EE-9CEEC6430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36ADCE6-F91B-46A6-8BA6-46EB20C8C0E3}"/>
              </a:ext>
            </a:extLst>
          </p:cNvPr>
          <p:cNvSpPr txBox="1"/>
          <p:nvPr/>
        </p:nvSpPr>
        <p:spPr>
          <a:xfrm>
            <a:off x="327170" y="2372056"/>
            <a:ext cx="1142580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3. Ты разговариваешь с человеком, который имеет другую точку зрения, чем ты. Что ты делаешь?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1" i="0" dirty="0">
                <a:effectLst/>
                <a:latin typeface="Georgia" panose="02040502050405020303" pitchFamily="18" charset="0"/>
              </a:rPr>
              <a:t>a) Постараешься услышать его мнение и уважительно отнестись к нему.</a:t>
            </a:r>
            <a:br>
              <a:rPr lang="ru-RU" sz="2800" b="1" dirty="0"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b) Попытаешься доказать ему, что он не прав.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Перестанешь с ним разговаривать. 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Начнешь кричать на него и оскорблять его.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152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Показатели взаимодействия слушателей с выступающим</a:t>
            </a:r>
          </a:p>
        </p:txBody>
      </p:sp>
      <p:graphicFrame>
        <p:nvGraphicFramePr>
          <p:cNvPr id="4" name="Местозаполнитель таблицы 3">
            <a:extLst>
              <a:ext uri="{FF2B5EF4-FFF2-40B4-BE49-F238E27FC236}">
                <a16:creationId xmlns:a16="http://schemas.microsoft.com/office/drawing/2014/main" id="{E45D850A-4F58-6F54-953E-5ADC96B2EE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66813" y="2084388"/>
          <a:ext cx="9821228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55307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Фактор влияния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Целевое значение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Достигнуто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Взаимодействие с аудиторией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Усвоение знаний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Опросы после презентации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Средняя оценка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Доля тех, кто вас рекомендует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Возможности совместной работы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Количество возможностей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19A1DD-2B1F-4743-84D4-891050E87B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A276FC-95D2-4966-A3EE-9CEEC6430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698422D-85F5-4812-9A38-D610D5AE165C}"/>
              </a:ext>
            </a:extLst>
          </p:cNvPr>
          <p:cNvSpPr txBox="1"/>
          <p:nvPr/>
        </p:nvSpPr>
        <p:spPr>
          <a:xfrm>
            <a:off x="2062898" y="2875002"/>
            <a:ext cx="1009195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600" b="1" i="0" dirty="0">
                <a:solidFill>
                  <a:srgbClr val="C00000"/>
                </a:solidFill>
                <a:effectLst/>
                <a:latin typeface="Georgia" panose="02040502050405020303" pitchFamily="18" charset="0"/>
              </a:rPr>
              <a:t>Раунд 5: Смелость</a:t>
            </a:r>
            <a:endParaRPr lang="ru-RU" sz="66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6419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Показатели взаимодействия слушателей с выступающим</a:t>
            </a:r>
          </a:p>
        </p:txBody>
      </p:sp>
      <p:graphicFrame>
        <p:nvGraphicFramePr>
          <p:cNvPr id="4" name="Местозаполнитель таблицы 3">
            <a:extLst>
              <a:ext uri="{FF2B5EF4-FFF2-40B4-BE49-F238E27FC236}">
                <a16:creationId xmlns:a16="http://schemas.microsoft.com/office/drawing/2014/main" id="{E45D850A-4F58-6F54-953E-5ADC96B2EE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66813" y="2084388"/>
          <a:ext cx="9821228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55307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Фактор влияния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Целевое значение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Достигнуто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Взаимодействие с аудиторией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Усвоение знаний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Опросы после презентации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Средняя оценка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Доля тех, кто вас рекомендует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Возможности совместной работы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Количество возможностей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19A1DD-2B1F-4743-84D4-891050E87B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A276FC-95D2-4966-A3EE-9CEEC6430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3C03DBE-8EC6-427F-99E9-FC355DA463A2}"/>
              </a:ext>
            </a:extLst>
          </p:cNvPr>
          <p:cNvSpPr txBox="1"/>
          <p:nvPr/>
        </p:nvSpPr>
        <p:spPr>
          <a:xfrm>
            <a:off x="394282" y="2372056"/>
            <a:ext cx="11409027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1. Ты увидел, как группа подростков издевается над одиноким человеком.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a) Попытаешься остановить их и защитить одинокого человека.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Пройдешь мимо, делая вид, что ты ничего не видел.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Посмеешься над подростками и уйдешь. 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Позвонишь</a:t>
            </a:r>
            <a:r>
              <a:rPr lang="en-US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в полицию и сообщишь о происшествии.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4958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Показатели взаимодействия слушателей с выступающим</a:t>
            </a:r>
          </a:p>
        </p:txBody>
      </p:sp>
      <p:graphicFrame>
        <p:nvGraphicFramePr>
          <p:cNvPr id="4" name="Местозаполнитель таблицы 3">
            <a:extLst>
              <a:ext uri="{FF2B5EF4-FFF2-40B4-BE49-F238E27FC236}">
                <a16:creationId xmlns:a16="http://schemas.microsoft.com/office/drawing/2014/main" id="{E45D850A-4F58-6F54-953E-5ADC96B2EE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66813" y="2084388"/>
          <a:ext cx="9821228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55307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Фактор влияния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Целевое значение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Достигнуто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Взаимодействие с аудиторией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Усвоение знаний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Опросы после презентации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Средняя оценка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Доля тех, кто вас рекомендует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Возможности совместной работы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Количество возможностей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19A1DD-2B1F-4743-84D4-891050E87B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A276FC-95D2-4966-A3EE-9CEEC6430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3C03DBE-8EC6-427F-99E9-FC355DA463A2}"/>
              </a:ext>
            </a:extLst>
          </p:cNvPr>
          <p:cNvSpPr txBox="1"/>
          <p:nvPr/>
        </p:nvSpPr>
        <p:spPr>
          <a:xfrm>
            <a:off x="394283" y="2372056"/>
            <a:ext cx="1146775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1. Ты увидел, как группа подростков издевается над одиноким человеком.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1" i="0" dirty="0">
                <a:effectLst/>
                <a:latin typeface="Georgia" panose="02040502050405020303" pitchFamily="18" charset="0"/>
              </a:rPr>
              <a:t>a) Попытаешься остановить их и защитить одинокого человека.</a:t>
            </a:r>
            <a:br>
              <a:rPr lang="ru-RU" sz="2800" b="1" dirty="0"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b) Пройдешь мимо, делая вид, что ты ничего не видел.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Посмеешься над подростками и уйдешь. 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Позвонишь</a:t>
            </a:r>
            <a:r>
              <a:rPr lang="en-US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в полицию и сообщишь о происшествии.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3724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Показатели взаимодействия слушателей с выступающим</a:t>
            </a:r>
          </a:p>
        </p:txBody>
      </p:sp>
      <p:graphicFrame>
        <p:nvGraphicFramePr>
          <p:cNvPr id="4" name="Местозаполнитель таблицы 3">
            <a:extLst>
              <a:ext uri="{FF2B5EF4-FFF2-40B4-BE49-F238E27FC236}">
                <a16:creationId xmlns:a16="http://schemas.microsoft.com/office/drawing/2014/main" id="{E45D850A-4F58-6F54-953E-5ADC96B2EE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66813" y="2084388"/>
          <a:ext cx="9821228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55307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Фактор влияния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Целевое значение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Достигнуто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Взаимодействие с аудиторией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Усвоение знаний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Опросы после презентации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Средняя оценка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Доля тех, кто вас рекомендует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Возможности совместной работы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Количество возможностей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19A1DD-2B1F-4743-84D4-891050E87B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A276FC-95D2-4966-A3EE-9CEEC6430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B65A0F3-87AE-4EE2-AB44-CC87FB364BC2}"/>
              </a:ext>
            </a:extLst>
          </p:cNvPr>
          <p:cNvSpPr txBox="1"/>
          <p:nvPr/>
        </p:nvSpPr>
        <p:spPr>
          <a:xfrm>
            <a:off x="268448" y="2372055"/>
            <a:ext cx="1111541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2. Ты хочешь выступить с докладом перед классом, но боишься говорить публично. Что ты делаешь?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a) Готовишься к выступлению и выступаешь, несмотря на страх.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Отказываешься от выступления.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Просишь друга выступить вместо тебя.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Говоришь, что ты заболел и не можешь выступить.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2474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Показатели взаимодействия слушателей с выступающим</a:t>
            </a:r>
          </a:p>
        </p:txBody>
      </p:sp>
      <p:graphicFrame>
        <p:nvGraphicFramePr>
          <p:cNvPr id="4" name="Местозаполнитель таблицы 3">
            <a:extLst>
              <a:ext uri="{FF2B5EF4-FFF2-40B4-BE49-F238E27FC236}">
                <a16:creationId xmlns:a16="http://schemas.microsoft.com/office/drawing/2014/main" id="{E45D850A-4F58-6F54-953E-5ADC96B2EE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66813" y="2084388"/>
          <a:ext cx="9821228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55307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Фактор влияния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Целевое значение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Достигнуто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Взаимодействие с аудиторией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Усвоение знаний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Опросы после презентации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Средняя оценка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Доля тех, кто вас рекомендует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Возможности совместной работы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Количество возможностей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19A1DD-2B1F-4743-84D4-891050E87B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A276FC-95D2-4966-A3EE-9CEEC6430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B65A0F3-87AE-4EE2-AB44-CC87FB364BC2}"/>
              </a:ext>
            </a:extLst>
          </p:cNvPr>
          <p:cNvSpPr txBox="1"/>
          <p:nvPr/>
        </p:nvSpPr>
        <p:spPr>
          <a:xfrm>
            <a:off x="268448" y="2372055"/>
            <a:ext cx="11115413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2. Ты хочешь выступить с докладом перед классом, но боишься говорить публично. Что ты делаешь?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1" i="0" dirty="0">
                <a:effectLst/>
                <a:latin typeface="Georgia" panose="02040502050405020303" pitchFamily="18" charset="0"/>
              </a:rPr>
              <a:t>a) Готовишься к выступлению и выступаешь, несмотря на страх.</a:t>
            </a:r>
            <a:br>
              <a:rPr lang="ru-RU" sz="2800" b="1" dirty="0"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b) Отказываешься от выступления.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Просишь друга выступить вместо тебя.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Говоришь, что ты заболел и не можешь выступить.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2767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Показатели взаимодействия слушателей с выступающим</a:t>
            </a:r>
          </a:p>
        </p:txBody>
      </p:sp>
      <p:graphicFrame>
        <p:nvGraphicFramePr>
          <p:cNvPr id="4" name="Местозаполнитель таблицы 3">
            <a:extLst>
              <a:ext uri="{FF2B5EF4-FFF2-40B4-BE49-F238E27FC236}">
                <a16:creationId xmlns:a16="http://schemas.microsoft.com/office/drawing/2014/main" id="{E45D850A-4F58-6F54-953E-5ADC96B2EE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66813" y="2084388"/>
          <a:ext cx="9821228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55307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Фактор влияния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Целевое значение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Достигнуто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Взаимодействие с аудиторией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Усвоение знаний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Опросы после презентации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Средняя оценка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Доля тех, кто вас рекомендует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Возможности совместной работы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Количество возможностей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19A1DD-2B1F-4743-84D4-891050E87B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A276FC-95D2-4966-A3EE-9CEEC6430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0A479F2-AC5F-428E-8F3A-198E9B6BE387}"/>
              </a:ext>
            </a:extLst>
          </p:cNvPr>
          <p:cNvSpPr txBox="1"/>
          <p:nvPr/>
        </p:nvSpPr>
        <p:spPr>
          <a:xfrm>
            <a:off x="360727" y="2372055"/>
            <a:ext cx="1108185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3. Ты хочешь попробовать сделать что-то новое и необычное.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a) Попытаешься сделать это и не будешь бояться неудачи.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Откажешься от этой идеи, потому что боишься неудачи.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Попросишь друга сделать это за тебя. 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Подумаешь об этом еще раз и отложишь решение на позже.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6134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Показатели взаимодействия слушателей с выступающим</a:t>
            </a:r>
          </a:p>
        </p:txBody>
      </p:sp>
      <p:graphicFrame>
        <p:nvGraphicFramePr>
          <p:cNvPr id="4" name="Местозаполнитель таблицы 3">
            <a:extLst>
              <a:ext uri="{FF2B5EF4-FFF2-40B4-BE49-F238E27FC236}">
                <a16:creationId xmlns:a16="http://schemas.microsoft.com/office/drawing/2014/main" id="{E45D850A-4F58-6F54-953E-5ADC96B2EE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66813" y="2084388"/>
          <a:ext cx="9821228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55307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Фактор влияния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Целевое значение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800" dirty="0">
                          <a:latin typeface="Arial" panose="020B0604020202020204" pitchFamily="34" charset="0"/>
                        </a:rPr>
                        <a:t>Достигнуто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Взаимодействие с аудиторией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Усвоение знаний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Опросы после презентации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Средняя оценка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Доля тех, кто вас рекомендует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Процент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Возможности совместной работы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Количество возможностей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dirty="0"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19A1DD-2B1F-4743-84D4-891050E87B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A276FC-95D2-4966-A3EE-9CEEC6430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0A479F2-AC5F-428E-8F3A-198E9B6BE387}"/>
              </a:ext>
            </a:extLst>
          </p:cNvPr>
          <p:cNvSpPr txBox="1"/>
          <p:nvPr/>
        </p:nvSpPr>
        <p:spPr>
          <a:xfrm>
            <a:off x="360727" y="2372055"/>
            <a:ext cx="1108185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3. Ты хочешь попробовать сделать что-то новое и необычное.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1" i="0" dirty="0">
                <a:effectLst/>
                <a:latin typeface="Georgia" panose="02040502050405020303" pitchFamily="18" charset="0"/>
              </a:rPr>
              <a:t>a) Попытаешься сделать это и не будешь бояться неудачи.</a:t>
            </a:r>
            <a:br>
              <a:rPr lang="ru-RU" sz="2800" b="1" dirty="0"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b) Откажешься от этой идеи, потому что боишься неудачи.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Попросишь друга сделать это за тебя. 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Подумаешь об этом еще раз и отложишь решение на позже.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1373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81C753FD-96EC-101A-B8A4-5F69A189B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252549"/>
            <a:ext cx="6220278" cy="3262811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Спасибо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67BB04B7-47A4-741B-59E0-F0E6F2126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85939"/>
            <a:ext cx="6220277" cy="291951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Марта Артемьева</a:t>
            </a:r>
          </a:p>
          <a:p>
            <a:pPr rtl="0"/>
            <a:r>
              <a:rPr lang="ru-RU"/>
              <a:t>502-555-0152</a:t>
            </a:r>
          </a:p>
          <a:p>
            <a:pPr rtl="0"/>
            <a:r>
              <a:rPr lang="ru-RU"/>
              <a:t>brita@firstupconsultants.com</a:t>
            </a:r>
          </a:p>
          <a:p>
            <a:pPr rtl="0"/>
            <a:r>
              <a:rPr lang="ru-RU"/>
              <a:t>www.firstupconsultants.com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D839135-4884-48E5-B858-35005FD1C32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596394B-D8B6-4F16-AADE-56492E1ED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E4E13E8-0D9C-45C6-B9CF-14EC9EBBEF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2947" y="0"/>
            <a:ext cx="3810532" cy="373432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3BDE9CC-1FB9-499B-9182-D210668F2E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3954" y="5662569"/>
            <a:ext cx="12221524" cy="11954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BE600BC-F752-430C-B388-1F42C6968FF0}"/>
              </a:ext>
            </a:extLst>
          </p:cNvPr>
          <p:cNvSpPr txBox="1"/>
          <p:nvPr/>
        </p:nvSpPr>
        <p:spPr>
          <a:xfrm>
            <a:off x="172932" y="2165975"/>
            <a:ext cx="8075061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i="0" dirty="0">
                <a:solidFill>
                  <a:srgbClr val="C00000"/>
                </a:solidFill>
                <a:effectLst/>
                <a:latin typeface="Georgia" panose="02040502050405020303" pitchFamily="18" charset="0"/>
              </a:rPr>
              <a:t>Подсчет баллов:</a:t>
            </a:r>
            <a:br>
              <a:rPr lang="ru-RU" sz="3200" b="1" dirty="0">
                <a:solidFill>
                  <a:srgbClr val="C00000"/>
                </a:solidFill>
                <a:latin typeface="Georgia" panose="02040502050405020303" pitchFamily="18" charset="0"/>
              </a:rPr>
            </a:br>
            <a:br>
              <a:rPr lang="ru-RU" dirty="0"/>
            </a:br>
            <a:r>
              <a:rPr lang="ru-RU" sz="20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• </a:t>
            </a:r>
            <a:r>
              <a:rPr lang="ru-RU" sz="20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0-5 баллов: </a:t>
            </a:r>
            <a:r>
              <a:rPr lang="ru-RU" sz="20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Ты еще только начинаешь понимать важность ценностей в жизни. </a:t>
            </a:r>
            <a:br>
              <a:rPr lang="ru-RU" sz="20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0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• </a:t>
            </a:r>
            <a:r>
              <a:rPr lang="ru-RU" sz="20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6-10 баллов: </a:t>
            </a:r>
            <a:r>
              <a:rPr lang="ru-RU" sz="20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Ты находишься на правильном пути и уже понимаешь, как важно быть добрым, справедливым и ответственным.</a:t>
            </a:r>
            <a:br>
              <a:rPr lang="ru-RU" sz="20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0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• </a:t>
            </a:r>
            <a:r>
              <a:rPr lang="ru-RU" sz="20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11-15 баллов: </a:t>
            </a:r>
            <a:r>
              <a:rPr lang="ru-RU" sz="20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Ты уже хорошо разбираешься в ценностях и живешь по ним. </a:t>
            </a:r>
            <a:br>
              <a:rPr lang="ru-RU" sz="20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0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• </a:t>
            </a:r>
            <a:r>
              <a:rPr lang="ru-RU" sz="20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16-17 баллов: </a:t>
            </a:r>
            <a:r>
              <a:rPr lang="ru-RU" sz="20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Ты истинный мудрец и образец для подражания. 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673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71600"/>
            <a:ext cx="6119716" cy="41148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Сила коммуникации</a:t>
            </a:r>
          </a:p>
        </p:txBody>
      </p:sp>
      <p:pic>
        <p:nvPicPr>
          <p:cNvPr id="10" name="Рисунок 9" descr="Человек держит книги в классе">
            <a:extLst>
              <a:ext uri="{FF2B5EF4-FFF2-40B4-BE49-F238E27FC236}">
                <a16:creationId xmlns:a16="http://schemas.microsoft.com/office/drawing/2014/main" id="{FCA2FB5B-570E-D181-A4B1-1DCB61C0894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6819" r="16819"/>
          <a:stretch/>
        </p:blipFill>
        <p:spPr>
          <a:xfrm>
            <a:off x="7183438" y="1168400"/>
            <a:ext cx="4500562" cy="4521200"/>
          </a:xfr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E26DFBE-C9A3-4A56-964F-4112DBAB67A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39515B9-F939-40AF-9FD9-0A160E855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A3E1517-65EC-402A-BCB6-1BA4662C5B3A}"/>
              </a:ext>
            </a:extLst>
          </p:cNvPr>
          <p:cNvSpPr txBox="1"/>
          <p:nvPr/>
        </p:nvSpPr>
        <p:spPr>
          <a:xfrm>
            <a:off x="981030" y="2793534"/>
            <a:ext cx="1036088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1. Ты видишь, как маленький ребенок плачет, потому что потерял свою любимую игрушку.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a) Предлагаешь ему помочь найти игрушку.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Проходишь мимо, делая вид, что ничего не заметил.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Смеешься над ним и уходишь.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Говоришь ему, чтобы перестал плакать.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677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71600"/>
            <a:ext cx="6119716" cy="41148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Сила коммуникации</a:t>
            </a:r>
          </a:p>
        </p:txBody>
      </p:sp>
      <p:pic>
        <p:nvPicPr>
          <p:cNvPr id="10" name="Рисунок 9" descr="Человек держит книги в классе">
            <a:extLst>
              <a:ext uri="{FF2B5EF4-FFF2-40B4-BE49-F238E27FC236}">
                <a16:creationId xmlns:a16="http://schemas.microsoft.com/office/drawing/2014/main" id="{FCA2FB5B-570E-D181-A4B1-1DCB61C0894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6819" r="16819"/>
          <a:stretch/>
        </p:blipFill>
        <p:spPr>
          <a:xfrm>
            <a:off x="7183438" y="1168400"/>
            <a:ext cx="4500562" cy="4521200"/>
          </a:xfr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E26DFBE-C9A3-4A56-964F-4112DBAB67A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39515B9-F939-40AF-9FD9-0A160E855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A3E1517-65EC-402A-BCB6-1BA4662C5B3A}"/>
              </a:ext>
            </a:extLst>
          </p:cNvPr>
          <p:cNvSpPr txBox="1"/>
          <p:nvPr/>
        </p:nvSpPr>
        <p:spPr>
          <a:xfrm>
            <a:off x="981030" y="2793534"/>
            <a:ext cx="1036088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1. Ты видишь, как маленький ребенок плачет, потому что потерял свою любимую игрушку. Что ты делаешь?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1" i="0" dirty="0">
                <a:effectLst/>
                <a:latin typeface="Georgia" panose="02040502050405020303" pitchFamily="18" charset="0"/>
              </a:rPr>
              <a:t>a) Предлагаешь ему помочь найти игрушку.</a:t>
            </a:r>
            <a:br>
              <a:rPr lang="ru-RU" sz="2800" b="1" dirty="0"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Проходишь мимо, делая вид, что ничего не заметил.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Смеешься над ним и уходишь.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Говоришь ему, чтобы перестал плакать.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57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CEE190-899A-46D2-989D-C4BC6A46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457200"/>
            <a:ext cx="5344162" cy="32004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Преодоление робости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6BC9DE8-A5CC-4BE1-0DE5-CB15D01A7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598" y="3657600"/>
            <a:ext cx="5120640" cy="18288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Стратегии укрепления уверенности в себе</a:t>
            </a:r>
          </a:p>
        </p:txBody>
      </p:sp>
      <p:pic>
        <p:nvPicPr>
          <p:cNvPr id="17" name="Рисунок 16" descr="Два человека идут по тротуару">
            <a:extLst>
              <a:ext uri="{FF2B5EF4-FFF2-40B4-BE49-F238E27FC236}">
                <a16:creationId xmlns:a16="http://schemas.microsoft.com/office/drawing/2014/main" id="{2ECBBDA4-D2C1-0F46-BA36-5967266F87A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6819" r="16819"/>
          <a:stretch/>
        </p:blipFill>
        <p:spPr>
          <a:xfrm>
            <a:off x="904238" y="1157224"/>
            <a:ext cx="4500562" cy="4521200"/>
          </a:xfr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D14A86E-D421-406F-931E-632240169BF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D696AD0-5275-4562-A9A7-303F8167E0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B668A3F-0BCF-4EF2-B16E-F7E19C74304A}"/>
              </a:ext>
            </a:extLst>
          </p:cNvPr>
          <p:cNvSpPr txBox="1"/>
          <p:nvPr/>
        </p:nvSpPr>
        <p:spPr>
          <a:xfrm>
            <a:off x="1095564" y="2829256"/>
            <a:ext cx="88419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2. Ты узнал, что твой сосед болеет и не может выйти из дома. Что ты делаешь?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a) Идешь к нему в гости и предлагаешь помощь.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Звонишь ему и спрашиваешь, как он себя чувствует.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Ждешь, пока он сам тебя попросит о помощи.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Говоришь, что у тебя нет времени и уходишь.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750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CEE190-899A-46D2-989D-C4BC6A46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457200"/>
            <a:ext cx="5344162" cy="32004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Преодоление робости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6BC9DE8-A5CC-4BE1-0DE5-CB15D01A7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598" y="3657600"/>
            <a:ext cx="5120640" cy="18288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Стратегии укрепления уверенности в себе</a:t>
            </a:r>
          </a:p>
        </p:txBody>
      </p:sp>
      <p:pic>
        <p:nvPicPr>
          <p:cNvPr id="17" name="Рисунок 16" descr="Два человека идут по тротуару">
            <a:extLst>
              <a:ext uri="{FF2B5EF4-FFF2-40B4-BE49-F238E27FC236}">
                <a16:creationId xmlns:a16="http://schemas.microsoft.com/office/drawing/2014/main" id="{2ECBBDA4-D2C1-0F46-BA36-5967266F87A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6819" r="16819"/>
          <a:stretch/>
        </p:blipFill>
        <p:spPr>
          <a:xfrm>
            <a:off x="904238" y="1157224"/>
            <a:ext cx="4500562" cy="4521200"/>
          </a:xfr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D14A86E-D421-406F-931E-632240169BF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D696AD0-5275-4562-A9A7-303F8167E0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B668A3F-0BCF-4EF2-B16E-F7E19C74304A}"/>
              </a:ext>
            </a:extLst>
          </p:cNvPr>
          <p:cNvSpPr txBox="1"/>
          <p:nvPr/>
        </p:nvSpPr>
        <p:spPr>
          <a:xfrm>
            <a:off x="1095564" y="2829256"/>
            <a:ext cx="88419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2. Ты узнал, что твой сосед болеет и не может выйти из дома. Что ты делаешь?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1" i="0" dirty="0">
                <a:effectLst/>
                <a:latin typeface="Georgia" panose="02040502050405020303" pitchFamily="18" charset="0"/>
              </a:rPr>
              <a:t>a) Идешь к нему в гости и предлагаешь помощь.</a:t>
            </a:r>
            <a:br>
              <a:rPr lang="ru-RU" sz="2800" b="1" dirty="0"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Звонишь ему и спрашиваешь, как он себя чувствует.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Ждешь, пока он сам тебя попросит о помощи.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Говоришь, что у тебя нет времени и уходишь.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540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7FF5EE67-DE83-C00F-F31C-58A2B462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Вовлечение слушателей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F7743C-9A64-6DD7-26EC-7870E2484D2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Встречайтесь взглядом со слушателями, чтобы создать ощущение взаимопонимания и увлечь их</a:t>
            </a:r>
          </a:p>
          <a:p>
            <a:pPr rtl="0"/>
            <a:r>
              <a:rPr lang="ru-RU" dirty="0"/>
              <a:t>Вплетайте в презентацию сюжеты, героям которых слушатели могут посочувствовать. Это сделает ваше сообщение запоминающимся и действенным</a:t>
            </a:r>
          </a:p>
          <a:p>
            <a:pPr rtl="0"/>
            <a:r>
              <a:rPr lang="ru-RU" dirty="0"/>
              <a:t>Поощряйте вопросы и предоставляйте продуманные ответы, чтобы повысить участие слушателей</a:t>
            </a:r>
          </a:p>
          <a:p>
            <a:pPr rtl="0"/>
            <a:r>
              <a:rPr lang="ru-RU" dirty="0"/>
              <a:t>Используйте анкеты или опросы в прямом эфире, чтобы собрать мнения слушателей, повысить их вовлеченность и помочь им чувствовать себя непосредственными участниками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83834CA-F2A2-42A7-B101-60660989C3B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9AF1DB2-4616-420D-9215-E5CC5801A0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83A2CC-0754-4361-AC93-A5AB6C09930C}"/>
              </a:ext>
            </a:extLst>
          </p:cNvPr>
          <p:cNvSpPr txBox="1"/>
          <p:nvPr/>
        </p:nvSpPr>
        <p:spPr>
          <a:xfrm>
            <a:off x="773185" y="2785144"/>
            <a:ext cx="1064563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3. Ты нашел на улице кошелек с деньгами и документами. Что ты делаешь?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a) Ищешь контактные данные хозяина и звонишь ему.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Забираешь кошелек себе.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Оставляешь кошелек на месте, где его нашел.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Позвонишь в полицию и сообщишь о найденной вещи.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338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7FF5EE67-DE83-C00F-F31C-58A2B462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Вовлечение слушателей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F7743C-9A64-6DD7-26EC-7870E2484D2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Встречайтесь взглядом со слушателями, чтобы создать ощущение взаимопонимания и увлечь их</a:t>
            </a:r>
          </a:p>
          <a:p>
            <a:pPr rtl="0"/>
            <a:r>
              <a:rPr lang="ru-RU" dirty="0"/>
              <a:t>Вплетайте в презентацию сюжеты, героям которых слушатели могут посочувствовать. Это сделает ваше сообщение запоминающимся и действенным</a:t>
            </a:r>
          </a:p>
          <a:p>
            <a:pPr rtl="0"/>
            <a:r>
              <a:rPr lang="ru-RU" dirty="0"/>
              <a:t>Поощряйте вопросы и предоставляйте продуманные ответы, чтобы повысить участие слушателей</a:t>
            </a:r>
          </a:p>
          <a:p>
            <a:pPr rtl="0"/>
            <a:r>
              <a:rPr lang="ru-RU" dirty="0"/>
              <a:t>Используйте анкеты или опросы в прямом эфире, чтобы собрать мнения слушателей, повысить их вовлеченность и помочь им чувствовать себя непосредственными участниками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83834CA-F2A2-42A7-B101-60660989C3B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FF8"/>
          </a:solidFill>
          <a:ln>
            <a:solidFill>
              <a:srgbClr val="E8EFF8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9AF1DB2-4616-420D-9215-E5CC5801A0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915321" cy="237205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83A2CC-0754-4361-AC93-A5AB6C09930C}"/>
              </a:ext>
            </a:extLst>
          </p:cNvPr>
          <p:cNvSpPr txBox="1"/>
          <p:nvPr/>
        </p:nvSpPr>
        <p:spPr>
          <a:xfrm>
            <a:off x="773185" y="2785144"/>
            <a:ext cx="1064563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3. Ты нашел на улице кошелек с деньгами и документами. Что ты делаешь?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</a:t>
            </a:r>
            <a:r>
              <a:rPr lang="ru-RU" sz="2800" b="1" i="0" dirty="0">
                <a:effectLst/>
                <a:latin typeface="Georgia" panose="02040502050405020303" pitchFamily="18" charset="0"/>
              </a:rPr>
              <a:t>a) Ищешь контактные данные хозяина и звонишь ему.</a:t>
            </a:r>
            <a:br>
              <a:rPr lang="ru-RU" sz="2800" b="1" dirty="0"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b) Забираешь кошелек себе.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c) Оставляешь кошелек на месте, где его нашел.</a:t>
            </a:r>
            <a:br>
              <a:rPr lang="ru-RU" sz="2800" dirty="0">
                <a:solidFill>
                  <a:schemeClr val="accent3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ru-RU" sz="2800" b="0" i="0" dirty="0">
                <a:solidFill>
                  <a:schemeClr val="accent3">
                    <a:lumMod val="75000"/>
                  </a:schemeClr>
                </a:solidFill>
                <a:effectLst/>
                <a:latin typeface="Georgia" panose="02040502050405020303" pitchFamily="18" charset="0"/>
              </a:rPr>
              <a:t>  d) Позвонишь в полицию и сообщишь о найденной вещи.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072718"/>
      </p:ext>
    </p:extLst>
  </p:cSld>
  <p:clrMapOvr>
    <a:masterClrMapping/>
  </p:clrMapOvr>
</p:sld>
</file>

<file path=ppt/theme/theme1.xml><?xml version="1.0" encoding="utf-8"?>
<a:theme xmlns:a="http://schemas.openxmlformats.org/drawingml/2006/main" name="Пользовательская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Arial"/>
      </a:majorFont>
      <a:minorFont>
        <a:latin typeface="Tenorite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3135419_TF45331398_Win32" id="{1985D359-9A42-449B-9FEF-EE73ED6449AE}" vid="{2CEC5633-45B8-4D07-A961-F20A3F04FFE3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E98C35-9ECE-4425-BCBA-00E118C705C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Универсальная презентация</Template>
  <TotalTime>84</TotalTime>
  <Words>3756</Words>
  <Application>Microsoft Office PowerPoint</Application>
  <PresentationFormat>Широкоэкранный</PresentationFormat>
  <Paragraphs>599</Paragraphs>
  <Slides>38</Slides>
  <Notes>38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3" baseType="lpstr">
      <vt:lpstr>Arial</vt:lpstr>
      <vt:lpstr>Calibri</vt:lpstr>
      <vt:lpstr>Georgia</vt:lpstr>
      <vt:lpstr>Tenorite</vt:lpstr>
      <vt:lpstr>Пользовательская</vt:lpstr>
      <vt:lpstr>Базовая презентация</vt:lpstr>
      <vt:lpstr>Повестка дня</vt:lpstr>
      <vt:lpstr>Сила коммуникации</vt:lpstr>
      <vt:lpstr>Сила коммуникации</vt:lpstr>
      <vt:lpstr>Сила коммуникации</vt:lpstr>
      <vt:lpstr>Преодоление робости</vt:lpstr>
      <vt:lpstr>Преодоление робости</vt:lpstr>
      <vt:lpstr>Вовлечение слушателей</vt:lpstr>
      <vt:lpstr>Вовлечение слушателей</vt:lpstr>
      <vt:lpstr>Выбор визуальных средств</vt:lpstr>
      <vt:lpstr>Выбор визуальных средств</vt:lpstr>
      <vt:lpstr>Выбор визуальных средств</vt:lpstr>
      <vt:lpstr>Эффективные методы презентации</vt:lpstr>
      <vt:lpstr>Эффективные методы презентации</vt:lpstr>
      <vt:lpstr>Навигация по сеансам вопросов и ответов</vt:lpstr>
      <vt:lpstr>Навигация по сеансам вопросов и ответов</vt:lpstr>
      <vt:lpstr>Влияние оратора </vt:lpstr>
      <vt:lpstr>Влияние оратора </vt:lpstr>
      <vt:lpstr>Влияние оратора </vt:lpstr>
      <vt:lpstr>Энергичное выступление</vt:lpstr>
      <vt:lpstr>Энергичное выступление</vt:lpstr>
      <vt:lpstr>Итоговые советы и рекомендации</vt:lpstr>
      <vt:lpstr>Итоговые советы и рекомендации</vt:lpstr>
      <vt:lpstr>Показатели взаимодействия слушателей с выступающим</vt:lpstr>
      <vt:lpstr>Показатели взаимодействия слушателей с выступающим</vt:lpstr>
      <vt:lpstr>Показатели взаимодействия слушателей с выступающим</vt:lpstr>
      <vt:lpstr>Показатели взаимодействия слушателей с выступающим</vt:lpstr>
      <vt:lpstr>Показатели взаимодействия слушателей с выступающим</vt:lpstr>
      <vt:lpstr>Показатели взаимодействия слушателей с выступающим</vt:lpstr>
      <vt:lpstr>Показатели взаимодействия слушателей с выступающим</vt:lpstr>
      <vt:lpstr>Показатели взаимодействия слушателей с выступающим</vt:lpstr>
      <vt:lpstr>Показатели взаимодействия слушателей с выступающим</vt:lpstr>
      <vt:lpstr>Показатели взаимодействия слушателей с выступающим</vt:lpstr>
      <vt:lpstr>Показатели взаимодействия слушателей с выступающим</vt:lpstr>
      <vt:lpstr>Показатели взаимодействия слушателей с выступающим</vt:lpstr>
      <vt:lpstr>Показатели взаимодействия слушателей с выступающим</vt:lpstr>
      <vt:lpstr>Показатели взаимодействия слушателей с выступающим</vt:lpstr>
      <vt:lpstr>Спасибо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Базовая презентация</dc:title>
  <dc:creator>Кристина Солодилова</dc:creator>
  <cp:lastModifiedBy>Кристина Солодилова</cp:lastModifiedBy>
  <cp:revision>11</cp:revision>
  <dcterms:created xsi:type="dcterms:W3CDTF">2024-10-19T21:18:46Z</dcterms:created>
  <dcterms:modified xsi:type="dcterms:W3CDTF">2024-10-19T22:51:07Z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