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7" r:id="rId5"/>
    <p:sldId id="319" r:id="rId6"/>
    <p:sldId id="263" r:id="rId7"/>
    <p:sldId id="308" r:id="rId8"/>
    <p:sldId id="307" r:id="rId9"/>
    <p:sldId id="310" r:id="rId10"/>
    <p:sldId id="278" r:id="rId11"/>
    <p:sldId id="320" r:id="rId12"/>
    <p:sldId id="311" r:id="rId13"/>
    <p:sldId id="314" r:id="rId14"/>
    <p:sldId id="312" r:id="rId15"/>
    <p:sldId id="315" r:id="rId16"/>
    <p:sldId id="30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11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6426" autoAdjust="0"/>
  </p:normalViewPr>
  <p:slideViewPr>
    <p:cSldViewPr snapToGrid="0">
      <p:cViewPr varScale="1">
        <p:scale>
          <a:sx n="58" d="100"/>
          <a:sy n="58" d="100"/>
        </p:scale>
        <p:origin x="336" y="36"/>
      </p:cViewPr>
      <p:guideLst>
        <p:guide orient="horz" pos="527"/>
        <p:guide pos="3864"/>
        <p:guide orient="horz" pos="1272"/>
        <p:guide orient="horz" pos="2312"/>
        <p:guide orient="horz" pos="1911"/>
        <p:guide orient="horz" pos="2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78B93FC-204E-4938-89A2-5556AF39A377}" type="datetime1">
              <a:rPr lang="ru-RU" smtClean="0"/>
              <a:t>21.10.2024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9E357A0-8177-46BC-BFCE-19D99E3453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r>
              <a:rPr lang="ru-RU" dirty="0"/>
              <a:t>13.03.2024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C366290-4595-5745-A50F-D5EC13BAC60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C366290-4595-5745-A50F-D5EC13BAC604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66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илиния: Фигура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ва элемента содержимог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0811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содержимое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0" y="3271423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7" name="Местозаполнитель таблицы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т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ru-RU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овестка дня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ru-RU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ru-RU" sz="2400" cap="all" baseline="0"/>
            </a:lvl1pPr>
            <a:lvl2pPr marL="457200" indent="0" algn="r">
              <a:buNone/>
              <a:defRPr lang="ru-RU" sz="1800">
                <a:latin typeface="Times New Roman" panose="02020603050405020304" pitchFamily="18" charset="0"/>
                <a:cs typeface="+mj-cs"/>
              </a:defRPr>
            </a:lvl2pPr>
            <a:lvl3pPr marL="914400" indent="0" algn="r">
              <a:buNone/>
              <a:defRPr lang="ru-RU"/>
            </a:lvl3pPr>
            <a:lvl4pPr marL="1371600" indent="0" algn="r">
              <a:buNone/>
              <a:defRPr lang="ru-RU"/>
            </a:lvl4pPr>
            <a:lvl5pPr marL="1828800" indent="0" algn="r">
              <a:buNone/>
              <a:defRPr lang="ru-RU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ru-RU" sz="1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ru-RU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ru-RU" sz="2400" b="0" cap="all" baseline="0"/>
            </a:lvl1pPr>
            <a:lvl2pPr>
              <a:defRPr lang="ru-RU" sz="2400"/>
            </a:lvl2pPr>
            <a:lvl3pPr>
              <a:defRPr lang="ru-RU" sz="2400"/>
            </a:lvl3pPr>
            <a:lvl4pPr>
              <a:defRPr lang="ru-RU" sz="2400"/>
            </a:lvl4pPr>
            <a:lvl5pPr>
              <a:defRPr lang="ru-RU" sz="2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ru-RU" sz="4800" cap="none" baseline="0">
                <a:latin typeface="Times New Roman" panose="02020603050405020304" pitchFamily="18" charset="0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 cap="all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ru-RU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ru-RU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ru-RU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ru-RU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заголовка и рисун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defPPr>
              <a:defRPr lang="ru-RU"/>
            </a:defPPr>
          </a:lstStyle>
          <a:p>
            <a:r>
              <a:rPr lang="ru-RU" sz="5400" dirty="0">
                <a:latin typeface="+mn-lt"/>
              </a:rPr>
              <a:t>Гражданственность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4" y="268941"/>
            <a:ext cx="10360152" cy="9144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Характеристики гражданственности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E00247B-5E1A-423D-82EB-AE0F5CB37F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8194" y="1694867"/>
            <a:ext cx="8530814" cy="7578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Гражданственность подразумевает сочетание двух факторов:</a:t>
            </a: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943836-0651-4225-9C04-16E93788699A}"/>
              </a:ext>
            </a:extLst>
          </p:cNvPr>
          <p:cNvSpPr/>
          <p:nvPr/>
        </p:nvSpPr>
        <p:spPr>
          <a:xfrm>
            <a:off x="2918910" y="263384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Высокую степень независимости индивидуальных суждений (то есть, развитое критическое мышление и отсутствие склонности к конформному поведению).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468A9-9E14-4CFD-A86A-CEB15D80CD7C}"/>
              </a:ext>
            </a:extLst>
          </p:cNvPr>
          <p:cNvSpPr/>
          <p:nvPr/>
        </p:nvSpPr>
        <p:spPr>
          <a:xfrm>
            <a:off x="2811333" y="45581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/>
              <a:t>Сильная социальная солидарность, стремление участвовать в жизни общества и влиять на будущее своей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19" y="-10789"/>
            <a:ext cx="7534656" cy="9144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 Гражданственность дает: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869757-F643-C013-26AA-3DDE95080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024744" y="0"/>
            <a:ext cx="5167256" cy="532503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340A06-C22A-411E-BBED-893B24E9E021}"/>
              </a:ext>
            </a:extLst>
          </p:cNvPr>
          <p:cNvSpPr/>
          <p:nvPr/>
        </p:nvSpPr>
        <p:spPr>
          <a:xfrm>
            <a:off x="1219201" y="502478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шанс ощутить сопричастность не только к судьбе своей семьи, но и к судьбе других людей, окружающих его, к судьбе страны.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161182-25A6-46FD-A949-35B56A4CF962}"/>
              </a:ext>
            </a:extLst>
          </p:cNvPr>
          <p:cNvSpPr/>
          <p:nvPr/>
        </p:nvSpPr>
        <p:spPr>
          <a:xfrm>
            <a:off x="1272989" y="116182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гордость за свою страну, ее культуру и историю;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13A0F1-94CE-49DC-874D-B8BC70B028A6}"/>
              </a:ext>
            </a:extLst>
          </p:cNvPr>
          <p:cNvSpPr/>
          <p:nvPr/>
        </p:nvSpPr>
        <p:spPr>
          <a:xfrm>
            <a:off x="1272989" y="18149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уверенность в правильности выбора целей и методов их достижения;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F31070-7564-4EAE-8CE0-46C6398928DA}"/>
              </a:ext>
            </a:extLst>
          </p:cNvPr>
          <p:cNvSpPr/>
          <p:nvPr/>
        </p:nvSpPr>
        <p:spPr>
          <a:xfrm>
            <a:off x="1228613" y="25141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и силу отстаивать человеческое достоинство в любой ситуации;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F5BE39-C9E1-40D6-B1E8-2468BC460DAE}"/>
              </a:ext>
            </a:extLst>
          </p:cNvPr>
          <p:cNvSpPr/>
          <p:nvPr/>
        </p:nvSpPr>
        <p:spPr>
          <a:xfrm>
            <a:off x="1229958" y="32072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способность рассматривать принципы своей страны как личные;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FFA84A-EE8E-4775-B9AC-400F185E2C80}"/>
              </a:ext>
            </a:extLst>
          </p:cNvPr>
          <p:cNvSpPr/>
          <p:nvPr/>
        </p:nvSpPr>
        <p:spPr>
          <a:xfrm>
            <a:off x="1208442" y="39019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понимание роли, интеллектуальное и духовное богатство, чувство чести и долга;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309A48-4085-4F2B-98DE-4C12ED7E0646}"/>
              </a:ext>
            </a:extLst>
          </p:cNvPr>
          <p:cNvSpPr/>
          <p:nvPr/>
        </p:nvSpPr>
        <p:spPr>
          <a:xfrm>
            <a:off x="1212318" y="4642829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социальный оптимизм;</a:t>
            </a:r>
          </a:p>
        </p:txBody>
      </p:sp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Развитие гражданственности возможно через институты социализации, которые включают: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15933F-C946-40E5-8A4A-60A7F2E060A6}"/>
              </a:ext>
            </a:extLst>
          </p:cNvPr>
          <p:cNvSpPr/>
          <p:nvPr/>
        </p:nvSpPr>
        <p:spPr>
          <a:xfrm>
            <a:off x="1068592" y="2085208"/>
            <a:ext cx="997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/>
              <a:t>Учебные заведения. Образование человека в области права, истории, культуры оказывает влияние на осознание гражданственности.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A551C2-CB6E-4A4C-A967-2F6AD9F7A09C}"/>
              </a:ext>
            </a:extLst>
          </p:cNvPr>
          <p:cNvSpPr/>
          <p:nvPr/>
        </p:nvSpPr>
        <p:spPr>
          <a:xfrm>
            <a:off x="1043491" y="3140808"/>
            <a:ext cx="9897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/>
              <a:t>Добровольческое движение. Добровольческая деятельность позволяет раскрыть лучшие гражданские и человеческие качества, показывает зрелость личности и приносит пользу обществу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867" y="2345167"/>
            <a:ext cx="7530354" cy="18718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75B7D-C5F7-4E53-935F-27DED40E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8" y="914399"/>
            <a:ext cx="10379895" cy="5029200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Я уверен, что одна из отличительных черт людей России - исполнение долга без жалости к себе, когда обстоятельства этого требуют. Такие ценности, как самоотверженность, патриотизм, любовь к своему дому, семье и Родине остаются основополагающими и неотъемлемыми для российского общества и по сей день. Эти ценности в немалой степени являются основой суверенитета нашей страны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»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                                      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 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Владимир Владимирович Путин</a:t>
            </a:r>
          </a:p>
        </p:txBody>
      </p:sp>
    </p:spTree>
    <p:extLst>
      <p:ext uri="{BB962C8B-B14F-4D97-AF65-F5344CB8AC3E}">
        <p14:creationId xmlns:p14="http://schemas.microsoft.com/office/powerpoint/2010/main" val="358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96" y="1011677"/>
            <a:ext cx="10360152" cy="2843784"/>
          </a:xfrm>
        </p:spPr>
        <p:txBody>
          <a:bodyPr rtlCol="0" anchor="b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Что такое гражданственность?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0842" y="3378402"/>
            <a:ext cx="8109772" cy="264477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Гражданственность — степень осознания себя гражданином своей страны и соответствующее этому поведение, готовность личности активно содействовать процветанию общества.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">
            <a:extLst>
              <a:ext uri="{FF2B5EF4-FFF2-40B4-BE49-F238E27FC236}">
                <a16:creationId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212655" y="0"/>
            <a:ext cx="4979345" cy="4572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0153B1-B930-4569-B421-55F473A424D5}"/>
              </a:ext>
            </a:extLst>
          </p:cNvPr>
          <p:cNvSpPr/>
          <p:nvPr/>
        </p:nvSpPr>
        <p:spPr>
          <a:xfrm>
            <a:off x="475913" y="244793"/>
            <a:ext cx="6321493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Важные элементы гражданственности:</a:t>
            </a:r>
            <a:br>
              <a:rPr lang="ru-RU" sz="2400" dirty="0"/>
            </a:b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гражданское понимание своих прав и свобод, их практическое применение;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уважение прав и свобод других граждан;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личная ответственность гражданина за свое поведение и выбор;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повышение осведомленности о правовых и моральных обязательствах перед государством и обществом;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эффективное и критическое отношение к социальной реальности, основанное на свободном личном выборе, моральных убеждениях и идеалах равноправия граждан;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способность вести позитивный диалог с властями, другими гражданами и гражданскими объединениями;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/>
              <a:t>осознание своей гражданской идентичности — принадлежности к государству, обществу и стране, их правовому, культурному и языковому </a:t>
            </a:r>
            <a:r>
              <a:rPr lang="ru-RU" sz="1900" dirty="0" smtClean="0"/>
              <a:t>пространству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Какие преимущества  гражданственность дает человеку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D7FE4F9-0808-41A5-BEC7-068A5CD5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922" y="5791990"/>
            <a:ext cx="8465490" cy="868678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Развитие в себе такого качества позволяет вам не только раскрыть свой потенциал, совершенствоваться, но и стать достойной частью общества.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FC5EB8-4F9A-43B1-A406-929F583BDE0F}"/>
              </a:ext>
            </a:extLst>
          </p:cNvPr>
          <p:cNvSpPr/>
          <p:nvPr/>
        </p:nvSpPr>
        <p:spPr>
          <a:xfrm>
            <a:off x="6791661" y="98792"/>
            <a:ext cx="47297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понимании многих людей гражданственность лишь накладывает обязанности на человека. Но это мнение в корне неверно. Развитая гражданственность дает человеку: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3D1ABA-3EE7-4DF4-888A-1C5F8978BA54}"/>
              </a:ext>
            </a:extLst>
          </p:cNvPr>
          <p:cNvSpPr/>
          <p:nvPr/>
        </p:nvSpPr>
        <p:spPr>
          <a:xfrm>
            <a:off x="6673327" y="2245548"/>
            <a:ext cx="516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осознание себя как части чего-то большего, что приводит к самоуважению;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2D01CE-3FEC-4741-9341-6F941D4EC6ED}"/>
              </a:ext>
            </a:extLst>
          </p:cNvPr>
          <p:cNvSpPr/>
          <p:nvPr/>
        </p:nvSpPr>
        <p:spPr>
          <a:xfrm>
            <a:off x="6673327" y="2987825"/>
            <a:ext cx="500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здоровую гордость за свою страну, ее историю, народ и культуру;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055F0B-100B-4169-AC48-328B8DFF2A64}"/>
              </a:ext>
            </a:extLst>
          </p:cNvPr>
          <p:cNvSpPr/>
          <p:nvPr/>
        </p:nvSpPr>
        <p:spPr>
          <a:xfrm>
            <a:off x="6673327" y="3762375"/>
            <a:ext cx="527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огромное уважение к стране, ее культуре и людям, которые в ней живут;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CE66DC-ABD3-41A9-8C01-BC6738BA63BD}"/>
              </a:ext>
            </a:extLst>
          </p:cNvPr>
          <p:cNvSpPr/>
          <p:nvPr/>
        </p:nvSpPr>
        <p:spPr>
          <a:xfrm>
            <a:off x="6673327" y="4504654"/>
            <a:ext cx="511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силу и решимость для защиты свей семьи, страны и народа, что отражается и в других сферах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latin typeface="+mn-lt"/>
              </a:rPr>
              <a:t>Примеры проявления гражданственности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701" y="1759413"/>
            <a:ext cx="5232588" cy="4079527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/>
              <a:t>Участие в выборах и других формах гражданского участия: голосование на выборах, обращение к местным властям, участие в митингах и протестных акциях;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/>
              <a:t>Соблюдение законов и правил, которые защищают права и свободы других граждан. Это включает соблюдение правил дорожного движения, не участия в преступной деятельности или несанкционированных акциях.;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/>
              <a:t>Оказание помощи людям, которые нуждаются, например, участие в волонтерской деятельности, пожертвование на благотворительность, оказание поддержки старшим людям, инвалидам и т.д.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rtl="0"/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444" y="1716382"/>
            <a:ext cx="4576953" cy="387705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 Уважительное отношение к различным культурам, национальностям и верованиям, и значимость разнообразия в обществе;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/>
              <a:t>Обучение и получение знаний о своей стране и ее истории, географии, культуре, языке и прочих ее аспектах.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BEDD0-2C97-CD36-23CF-99F082806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0" y="2942216"/>
            <a:ext cx="5046134" cy="3915784"/>
          </a:xfrm>
          <a:solidFill>
            <a:schemeClr val="tx1"/>
          </a:solid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56C698-4B8F-4F28-961E-1028CFD30535}"/>
              </a:ext>
            </a:extLst>
          </p:cNvPr>
          <p:cNvSpPr/>
          <p:nvPr/>
        </p:nvSpPr>
        <p:spPr>
          <a:xfrm>
            <a:off x="3414729" y="425830"/>
            <a:ext cx="6949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Разница между патриотизмом и гражданственностью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2B80A8-A15A-4E7C-975A-A7424EE89241}"/>
              </a:ext>
            </a:extLst>
          </p:cNvPr>
          <p:cNvSpPr/>
          <p:nvPr/>
        </p:nvSpPr>
        <p:spPr>
          <a:xfrm>
            <a:off x="3768762" y="1221939"/>
            <a:ext cx="7634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современном мире гражданственность и патриотизм являются ключевыми чертами взаимоотношений между человеком и страной. Между ними есть много общего, но в то же время патриотизм и гражданственность — это два разных явления. Основное различие между гражданством и патриотизмом заключается в том, что гражданство предполагает наличие прав, свобод и обязанностей, закрепленных в нормах закона, а патриотизм чаще всего определяется как чувство.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82F685-6469-4EF4-B131-77B4512B9F47}"/>
              </a:ext>
            </a:extLst>
          </p:cNvPr>
          <p:cNvSpPr/>
          <p:nvPr/>
        </p:nvSpPr>
        <p:spPr>
          <a:xfrm>
            <a:off x="5016649" y="35617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Сходство между патриотизмом и гражданственностью заключается в следующем: национальность и патриотизм — это ценности, которые характеризуются позитивным отношением к собственной стране, а также чувством долга перед своей страной, народом, друзьями и семьей.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95656E-3ECF-40AE-84EE-DA861E79B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5697" r="13297"/>
          <a:stretch/>
        </p:blipFill>
        <p:spPr>
          <a:xfrm>
            <a:off x="-1" y="261780"/>
            <a:ext cx="5046134" cy="6596220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8D066E-6E0C-45CD-BB12-4F7CDCC2EF61}"/>
              </a:ext>
            </a:extLst>
          </p:cNvPr>
          <p:cNvSpPr/>
          <p:nvPr/>
        </p:nvSpPr>
        <p:spPr>
          <a:xfrm>
            <a:off x="6136549" y="1446749"/>
            <a:ext cx="5446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Федеральный закон от 28 апреля 2023 г. № </a:t>
            </a:r>
            <a:r>
              <a:rPr lang="ru-RU" sz="2000" b="1" dirty="0" smtClean="0"/>
              <a:t>138-ФЗ </a:t>
            </a:r>
            <a:r>
              <a:rPr lang="ru-RU" sz="2000" b="1" dirty="0"/>
              <a:t>«О гражданстве Российской Федерации»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E38B8A-66F7-4514-96D3-BE2611DF6FBC}"/>
              </a:ext>
            </a:extLst>
          </p:cNvPr>
          <p:cNvSpPr/>
          <p:nvPr/>
        </p:nvSpPr>
        <p:spPr>
          <a:xfrm>
            <a:off x="3265854" y="229344"/>
            <a:ext cx="716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Нормативные акты, связанные с гражданственностью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FA6B56-4ADA-448D-9966-0C145A1E3E47}"/>
              </a:ext>
            </a:extLst>
          </p:cNvPr>
          <p:cNvSpPr/>
          <p:nvPr/>
        </p:nvSpPr>
        <p:spPr>
          <a:xfrm>
            <a:off x="5447185" y="273759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02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539208-3EA2-4CC8-85D8-1AE0531B83B7}"/>
              </a:ext>
            </a:extLst>
          </p:cNvPr>
          <p:cNvSpPr/>
          <p:nvPr/>
        </p:nvSpPr>
        <p:spPr>
          <a:xfrm>
            <a:off x="5447186" y="449222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03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21F6BE-67B4-476C-A0EA-0A99012D596C}"/>
              </a:ext>
            </a:extLst>
          </p:cNvPr>
          <p:cNvSpPr/>
          <p:nvPr/>
        </p:nvSpPr>
        <p:spPr>
          <a:xfrm>
            <a:off x="6096000" y="25890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Указ Президента РФ от 09.11.2022 №809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7D1121-8B9E-48BC-A9EF-69117212D922}"/>
              </a:ext>
            </a:extLst>
          </p:cNvPr>
          <p:cNvSpPr/>
          <p:nvPr/>
        </p:nvSpPr>
        <p:spPr>
          <a:xfrm>
            <a:off x="6096000" y="430263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Указ Президента РФ от 20 октября 2012 г. </a:t>
            </a:r>
            <a:r>
              <a:rPr lang="ru-RU" sz="2000" b="1" dirty="0" smtClean="0"/>
              <a:t>№1416 «О </a:t>
            </a:r>
            <a:r>
              <a:rPr lang="ru-RU" sz="2000" b="1" dirty="0"/>
              <a:t>совершенствовании государственной политики в области патриотического </a:t>
            </a:r>
            <a:r>
              <a:rPr lang="ru-RU" sz="2000" b="1" dirty="0" smtClean="0"/>
              <a:t>воспитания»</a:t>
            </a:r>
            <a:endParaRPr lang="ru-RU" sz="2000" b="1" dirty="0"/>
          </a:p>
          <a:p>
            <a:r>
              <a:rPr lang="ru-RU" sz="2000" b="1" dirty="0"/>
              <a:t> 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68E8E0-AF8A-4A70-8CB6-F36D2589FE27}"/>
              </a:ext>
            </a:extLst>
          </p:cNvPr>
          <p:cNvSpPr/>
          <p:nvPr/>
        </p:nvSpPr>
        <p:spPr>
          <a:xfrm>
            <a:off x="5447186" y="15775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839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2223F0-0AE4-4E1E-95F0-6223C915CA28}"/>
              </a:ext>
            </a:extLst>
          </p:cNvPr>
          <p:cNvSpPr/>
          <p:nvPr/>
        </p:nvSpPr>
        <p:spPr>
          <a:xfrm>
            <a:off x="2887681" y="178405"/>
            <a:ext cx="6226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Характеристики гражданственности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5AF7AB-2FC1-4590-BEA9-0FE03243F541}"/>
              </a:ext>
            </a:extLst>
          </p:cNvPr>
          <p:cNvSpPr/>
          <p:nvPr/>
        </p:nvSpPr>
        <p:spPr>
          <a:xfrm>
            <a:off x="2721685" y="2424096"/>
            <a:ext cx="7433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/>
              <a:t>Мобилизирующая</a:t>
            </a:r>
            <a:r>
              <a:rPr lang="ru-RU" sz="2400" dirty="0"/>
              <a:t>: гражданственность в форме активного отношения людей к происходящему вокруг них способствует созданию и развитию гражданского общества.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CCAB34-4477-4B56-B892-9CA608E07A89}"/>
              </a:ext>
            </a:extLst>
          </p:cNvPr>
          <p:cNvSpPr/>
          <p:nvPr/>
        </p:nvSpPr>
        <p:spPr>
          <a:xfrm>
            <a:off x="2714513" y="4075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Направляющая: гражданственность связана с постановкой целей, обеспечением стабильности действий отдельных лиц и частных объединений.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2B82CAB-2712-4D30-8C09-8033AD0658CB}"/>
              </a:ext>
            </a:extLst>
          </p:cNvPr>
          <p:cNvSpPr/>
          <p:nvPr/>
        </p:nvSpPr>
        <p:spPr>
          <a:xfrm>
            <a:off x="1972529" y="1781295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Основными функциями гражданственности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Пользовательская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purl.org/dc/dcmitype/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sharepoint/v3"/>
    <ds:schemaRef ds:uri="http://purl.org/dc/terms/"/>
    <ds:schemaRef ds:uri="16c05727-aa75-4e4a-9b5f-8a80a1165891"/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Application>Microsoft Office PowerPoint</Application>
  <PresentationFormat>Широкоэкранный</PresentationFormat>
  <Paragraphs>69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Gill Sans Nova Light</vt:lpstr>
      <vt:lpstr>Times New Roman</vt:lpstr>
      <vt:lpstr>Wingdings</vt:lpstr>
      <vt:lpstr>Пользовательская</vt:lpstr>
      <vt:lpstr>Гражданственность </vt:lpstr>
      <vt:lpstr>«Я уверен, что одна из отличительных черт людей России - исполнение долга без жалости к себе, когда обстоятельства этого требуют. Такие ценности, как самоотверженность, патриотизм, любовь к своему дому, семье и Родине остаются основополагающими и неотъемлемыми для российского общества и по сей день. Эти ценности в немалой степени являются основой суверенитета нашей страны»                                                                  Владимир Владимирович Путин</vt:lpstr>
      <vt:lpstr>Что такое гражданственность? </vt:lpstr>
      <vt:lpstr>Презентация PowerPoint</vt:lpstr>
      <vt:lpstr>Какие преимущества  гражданственность дает человеку</vt:lpstr>
      <vt:lpstr>Примеры проявления гражданственности </vt:lpstr>
      <vt:lpstr>Презентация PowerPoint</vt:lpstr>
      <vt:lpstr>Презентация PowerPoint</vt:lpstr>
      <vt:lpstr>Презентация PowerPoint</vt:lpstr>
      <vt:lpstr>Характеристики гражданственности</vt:lpstr>
      <vt:lpstr> Гражданственность дает:</vt:lpstr>
      <vt:lpstr>Развитие гражданственности возможно через институты социализации, которые включают: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2023-12-12T20:05:16Z</dcterms:created>
  <dcterms:modified xsi:type="dcterms:W3CDTF">2024-10-21T15:04:07Z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