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5" r:id="rId2"/>
    <p:sldId id="296" r:id="rId3"/>
    <p:sldId id="288" r:id="rId4"/>
    <p:sldId id="313" r:id="rId5"/>
    <p:sldId id="302" r:id="rId6"/>
    <p:sldId id="281" r:id="rId7"/>
    <p:sldId id="275" r:id="rId8"/>
    <p:sldId id="272" r:id="rId9"/>
    <p:sldId id="303" r:id="rId10"/>
    <p:sldId id="300" r:id="rId11"/>
    <p:sldId id="311" r:id="rId12"/>
    <p:sldId id="290" r:id="rId13"/>
    <p:sldId id="312" r:id="rId14"/>
    <p:sldId id="314" r:id="rId15"/>
    <p:sldId id="305" r:id="rId16"/>
    <p:sldId id="306" r:id="rId17"/>
    <p:sldId id="310" r:id="rId18"/>
    <p:sldId id="292" r:id="rId19"/>
    <p:sldId id="297" r:id="rId20"/>
    <p:sldId id="299" r:id="rId21"/>
    <p:sldId id="315" r:id="rId22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-52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 ExtraBold" panose="020B0604020202020204" charset="-52"/>
      <p:bold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867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1" orient="horz" pos="4133" userDrawn="1">
          <p15:clr>
            <a:srgbClr val="A4A3A4"/>
          </p15:clr>
        </p15:guide>
        <p15:guide id="12" pos="7310" userDrawn="1">
          <p15:clr>
            <a:srgbClr val="A4A3A4"/>
          </p15:clr>
        </p15:guide>
        <p15:guide id="13" pos="166" userDrawn="1">
          <p15:clr>
            <a:srgbClr val="A4A3A4"/>
          </p15:clr>
        </p15:guide>
        <p15:guide id="15" pos="529" userDrawn="1">
          <p15:clr>
            <a:srgbClr val="A4A3A4"/>
          </p15:clr>
        </p15:guide>
        <p15:guide id="18" pos="4044" userDrawn="1">
          <p15:clr>
            <a:srgbClr val="A4A3A4"/>
          </p15:clr>
        </p15:guide>
        <p15:guide id="21" orient="horz" pos="2478" userDrawn="1">
          <p15:clr>
            <a:srgbClr val="A4A3A4"/>
          </p15:clr>
        </p15:guide>
        <p15:guide id="23" orient="horz" pos="2523" userDrawn="1">
          <p15:clr>
            <a:srgbClr val="A4A3A4"/>
          </p15:clr>
        </p15:guide>
        <p15:guide id="27" pos="710" userDrawn="1">
          <p15:clr>
            <a:srgbClr val="A4A3A4"/>
          </p15:clr>
        </p15:guide>
        <p15:guide id="28" pos="619" userDrawn="1">
          <p15:clr>
            <a:srgbClr val="A4A3A4"/>
          </p15:clr>
        </p15:guide>
        <p15:guide id="29" pos="3885" userDrawn="1">
          <p15:clr>
            <a:srgbClr val="F26B43"/>
          </p15:clr>
        </p15:guide>
        <p15:guide id="30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EA"/>
    <a:srgbClr val="FF0091"/>
    <a:srgbClr val="70DEFC"/>
    <a:srgbClr val="37D1FB"/>
    <a:srgbClr val="19C8FA"/>
    <a:srgbClr val="0064BE"/>
    <a:srgbClr val="E6E6E6"/>
    <a:srgbClr val="008CFB"/>
    <a:srgbClr val="D00C5E"/>
    <a:srgbClr val="1CB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867"/>
        <p:guide orient="horz" pos="731"/>
        <p:guide orient="horz" pos="391"/>
        <p:guide orient="horz" pos="4133"/>
        <p:guide pos="7310"/>
        <p:guide pos="166"/>
        <p:guide pos="529"/>
        <p:guide pos="4044"/>
        <p:guide orient="horz" pos="2478"/>
        <p:guide orient="horz" pos="2523"/>
        <p:guide pos="710"/>
        <p:guide pos="619"/>
        <p:guide pos="38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9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7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8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8DAF-82B0-4D0E-A513-EBFD499E6E38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A442-2620-4E2D-98A8-5DA515A86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0" y="0"/>
            <a:ext cx="12192002" cy="6858000"/>
            <a:chOff x="0" y="0"/>
            <a:chExt cx="12192002" cy="6858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362994" y="5014032"/>
              <a:ext cx="1894115" cy="1843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334003" y="0"/>
              <a:ext cx="6857999" cy="6858000"/>
            </a:xfrm>
            <a:custGeom>
              <a:avLst/>
              <a:gdLst>
                <a:gd name="connsiteX0" fmla="*/ 6003227 w 6857999"/>
                <a:gd name="connsiteY0" fmla="*/ 0 h 6858000"/>
                <a:gd name="connsiteX1" fmla="*/ 6857999 w 6857999"/>
                <a:gd name="connsiteY1" fmla="*/ 0 h 6858000"/>
                <a:gd name="connsiteX2" fmla="*/ 6857999 w 6857999"/>
                <a:gd name="connsiteY2" fmla="*/ 6858000 h 6858000"/>
                <a:gd name="connsiteX3" fmla="*/ 761997 w 6857999"/>
                <a:gd name="connsiteY3" fmla="*/ 6858000 h 6858000"/>
                <a:gd name="connsiteX4" fmla="*/ 761997 w 6857999"/>
                <a:gd name="connsiteY4" fmla="*/ 6857999 h 6858000"/>
                <a:gd name="connsiteX5" fmla="*/ 761997 w 6857999"/>
                <a:gd name="connsiteY5" fmla="*/ 5244248 h 6858000"/>
                <a:gd name="connsiteX6" fmla="*/ 761997 w 6857999"/>
                <a:gd name="connsiteY6" fmla="*/ 5241230 h 6858000"/>
                <a:gd name="connsiteX7" fmla="*/ 0 w 6857999"/>
                <a:gd name="connsiteY7" fmla="*/ 0 h 6858000"/>
                <a:gd name="connsiteX8" fmla="*/ 246990 w 6857999"/>
                <a:gd name="connsiteY8" fmla="*/ 0 h 6858000"/>
                <a:gd name="connsiteX9" fmla="*/ 0 w 6857999"/>
                <a:gd name="connsiteY9" fmla="*/ 24699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7999" h="6858000">
                  <a:moveTo>
                    <a:pt x="6003227" y="0"/>
                  </a:moveTo>
                  <a:lnTo>
                    <a:pt x="6857999" y="0"/>
                  </a:lnTo>
                  <a:lnTo>
                    <a:pt x="6857999" y="6858000"/>
                  </a:lnTo>
                  <a:lnTo>
                    <a:pt x="761997" y="6858000"/>
                  </a:lnTo>
                  <a:lnTo>
                    <a:pt x="761997" y="6857999"/>
                  </a:lnTo>
                  <a:lnTo>
                    <a:pt x="761997" y="5244248"/>
                  </a:lnTo>
                  <a:lnTo>
                    <a:pt x="761997" y="5241230"/>
                  </a:lnTo>
                  <a:close/>
                  <a:moveTo>
                    <a:pt x="0" y="0"/>
                  </a:moveTo>
                  <a:lnTo>
                    <a:pt x="246990" y="0"/>
                  </a:lnTo>
                  <a:lnTo>
                    <a:pt x="0" y="246991"/>
                  </a:lnTo>
                  <a:close/>
                </a:path>
              </a:pathLst>
            </a:custGeom>
            <a:solidFill>
              <a:srgbClr val="FF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>
                <a:gd name="connsiteX0" fmla="*/ 4481565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5244248 h 6858000"/>
                <a:gd name="connsiteX3" fmla="*/ 4482248 w 6096000"/>
                <a:gd name="connsiteY3" fmla="*/ 6858000 h 6858000"/>
                <a:gd name="connsiteX4" fmla="*/ 0 w 6096000"/>
                <a:gd name="connsiteY4" fmla="*/ 6858000 h 6858000"/>
                <a:gd name="connsiteX5" fmla="*/ 0 w 6096000"/>
                <a:gd name="connsiteY5" fmla="*/ 448156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6858000">
                  <a:moveTo>
                    <a:pt x="4481565" y="0"/>
                  </a:moveTo>
                  <a:lnTo>
                    <a:pt x="6096000" y="0"/>
                  </a:lnTo>
                  <a:lnTo>
                    <a:pt x="6096000" y="5244248"/>
                  </a:lnTo>
                  <a:lnTo>
                    <a:pt x="4482248" y="6858000"/>
                  </a:lnTo>
                  <a:lnTo>
                    <a:pt x="0" y="6858000"/>
                  </a:lnTo>
                  <a:lnTo>
                    <a:pt x="0" y="4481565"/>
                  </a:lnTo>
                  <a:close/>
                </a:path>
              </a:pathLst>
            </a:custGeom>
            <a:solidFill>
              <a:srgbClr val="008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0"/>
              <a:ext cx="4481565" cy="4481565"/>
            </a:xfrm>
            <a:custGeom>
              <a:avLst/>
              <a:gdLst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4481565 w 4481565"/>
                <a:gd name="connsiteY2" fmla="*/ 4481565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1537398 w 4481565"/>
                <a:gd name="connsiteY2" fmla="*/ 1698172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2178259 w 4481565"/>
                <a:gd name="connsiteY2" fmla="*/ 2303865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0 w 4481565"/>
                <a:gd name="connsiteY2" fmla="*/ 4481565 h 4481565"/>
                <a:gd name="connsiteX3" fmla="*/ 0 w 4481565"/>
                <a:gd name="connsiteY3" fmla="*/ 0 h 448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1565" h="4481565">
                  <a:moveTo>
                    <a:pt x="0" y="0"/>
                  </a:moveTo>
                  <a:lnTo>
                    <a:pt x="4481565" y="0"/>
                  </a:lnTo>
                  <a:lnTo>
                    <a:pt x="0" y="448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4"/>
            <p:cNvSpPr/>
            <p:nvPr/>
          </p:nvSpPr>
          <p:spPr>
            <a:xfrm>
              <a:off x="6092982" y="0"/>
              <a:ext cx="5244247" cy="5244247"/>
            </a:xfrm>
            <a:custGeom>
              <a:avLst/>
              <a:gdLst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4481565 w 4481565"/>
                <a:gd name="connsiteY2" fmla="*/ 4481565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1537398 w 4481565"/>
                <a:gd name="connsiteY2" fmla="*/ 1698172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2178259 w 4481565"/>
                <a:gd name="connsiteY2" fmla="*/ 2303865 h 4481565"/>
                <a:gd name="connsiteX3" fmla="*/ 0 w 4481565"/>
                <a:gd name="connsiteY3" fmla="*/ 4481565 h 4481565"/>
                <a:gd name="connsiteX4" fmla="*/ 0 w 4481565"/>
                <a:gd name="connsiteY4" fmla="*/ 0 h 4481565"/>
                <a:gd name="connsiteX0" fmla="*/ 0 w 4481565"/>
                <a:gd name="connsiteY0" fmla="*/ 0 h 4481565"/>
                <a:gd name="connsiteX1" fmla="*/ 4481565 w 4481565"/>
                <a:gd name="connsiteY1" fmla="*/ 0 h 4481565"/>
                <a:gd name="connsiteX2" fmla="*/ 0 w 4481565"/>
                <a:gd name="connsiteY2" fmla="*/ 4481565 h 4481565"/>
                <a:gd name="connsiteX3" fmla="*/ 0 w 4481565"/>
                <a:gd name="connsiteY3" fmla="*/ 0 h 448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1565" h="4481565">
                  <a:moveTo>
                    <a:pt x="0" y="0"/>
                  </a:moveTo>
                  <a:lnTo>
                    <a:pt x="4481565" y="0"/>
                  </a:lnTo>
                  <a:lnTo>
                    <a:pt x="0" y="448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9474" y="2580432"/>
            <a:ext cx="7812062" cy="2095331"/>
            <a:chOff x="824814" y="2311042"/>
            <a:chExt cx="7812062" cy="2095331"/>
          </a:xfrm>
        </p:grpSpPr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824814" y="2311042"/>
              <a:ext cx="7261932" cy="84895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4000"/>
                </a:lnSpc>
              </a:pPr>
              <a:r>
                <a:rPr lang="ru-RU" sz="5200" dirty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Образование</a:t>
              </a:r>
              <a:r>
                <a:rPr lang="en-US" sz="5200" dirty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PRO</a:t>
              </a:r>
              <a:r>
                <a:rPr lang="ru-RU" sz="5200" dirty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: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24814" y="3175267"/>
              <a:ext cx="7812062" cy="123110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4000" dirty="0">
                  <a:solidFill>
                    <a:schemeClr val="bg1"/>
                  </a:solidFill>
                  <a:latin typeface="Montserrat ExtraBold" pitchFamily="2" charset="-52"/>
                  <a:ea typeface="+mj-ea"/>
                  <a:cs typeface="+mj-cs"/>
                </a:rPr>
                <a:t>магистратура</a:t>
              </a:r>
            </a:p>
            <a:p>
              <a:pPr>
                <a:spcBef>
                  <a:spcPct val="0"/>
                </a:spcBef>
              </a:pPr>
              <a:r>
                <a:rPr lang="ru-RU" sz="4000" dirty="0">
                  <a:solidFill>
                    <a:schemeClr val="bg1"/>
                  </a:solidFill>
                  <a:latin typeface="Montserrat ExtraBold" pitchFamily="2" charset="-52"/>
                  <a:ea typeface="+mj-ea"/>
                  <a:cs typeface="+mj-cs"/>
                </a:rPr>
                <a:t>и аспирантура МАУ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BC6DB36-8D8E-4723-962A-7577F8A9A08E}"/>
              </a:ext>
            </a:extLst>
          </p:cNvPr>
          <p:cNvGrpSpPr/>
          <p:nvPr/>
        </p:nvGrpSpPr>
        <p:grpSpPr>
          <a:xfrm>
            <a:off x="9041989" y="2642839"/>
            <a:ext cx="1840360" cy="2062950"/>
            <a:chOff x="9041989" y="2487252"/>
            <a:chExt cx="1840360" cy="206295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70" y="2487252"/>
              <a:ext cx="1658199" cy="1656000"/>
            </a:xfrm>
            <a:prstGeom prst="rect">
              <a:avLst/>
            </a:prstGeom>
          </p:spPr>
        </p:pic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9041989" y="4262543"/>
              <a:ext cx="1840360" cy="28765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 err="1">
                  <a:solidFill>
                    <a:schemeClr val="bg1"/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Мультиссылка</a:t>
              </a:r>
              <a:r>
                <a:rPr lang="ru-RU" sz="1400" dirty="0">
                  <a:solidFill>
                    <a:schemeClr val="bg1"/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для абитуриентов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809047" y="576100"/>
            <a:ext cx="2880000" cy="6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074B93-F9C3-43FD-86E5-3A49147DF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>
          <a:xfrm>
            <a:off x="839708" y="3470563"/>
            <a:ext cx="5331600" cy="3273137"/>
          </a:xfrm>
          <a:prstGeom prst="rect">
            <a:avLst/>
          </a:prstGeom>
        </p:spPr>
      </p:pic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C7AFDB88-E6BB-49A6-A226-3875187A87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96930 w 12192000"/>
              <a:gd name="connsiteY0" fmla="*/ 4014837 h 6858000"/>
              <a:gd name="connsiteX1" fmla="*/ 847045 w 12192000"/>
              <a:gd name="connsiteY1" fmla="*/ 4164722 h 6858000"/>
              <a:gd name="connsiteX2" fmla="*/ 847045 w 12192000"/>
              <a:gd name="connsiteY2" fmla="*/ 6411845 h 6858000"/>
              <a:gd name="connsiteX3" fmla="*/ 996930 w 12192000"/>
              <a:gd name="connsiteY3" fmla="*/ 6561730 h 6858000"/>
              <a:gd name="connsiteX4" fmla="*/ 6028689 w 12192000"/>
              <a:gd name="connsiteY4" fmla="*/ 6561730 h 6858000"/>
              <a:gd name="connsiteX5" fmla="*/ 6178574 w 12192000"/>
              <a:gd name="connsiteY5" fmla="*/ 6411845 h 6858000"/>
              <a:gd name="connsiteX6" fmla="*/ 6178574 w 12192000"/>
              <a:gd name="connsiteY6" fmla="*/ 4164722 h 6858000"/>
              <a:gd name="connsiteX7" fmla="*/ 6028689 w 12192000"/>
              <a:gd name="connsiteY7" fmla="*/ 401483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6930" y="4014837"/>
                </a:moveTo>
                <a:cubicBezTo>
                  <a:pt x="914151" y="4014837"/>
                  <a:pt x="847045" y="4081943"/>
                  <a:pt x="847045" y="4164722"/>
                </a:cubicBezTo>
                <a:lnTo>
                  <a:pt x="847045" y="6411845"/>
                </a:lnTo>
                <a:cubicBezTo>
                  <a:pt x="847045" y="6494624"/>
                  <a:pt x="914151" y="6561730"/>
                  <a:pt x="996930" y="6561730"/>
                </a:cubicBezTo>
                <a:lnTo>
                  <a:pt x="6028689" y="6561730"/>
                </a:lnTo>
                <a:cubicBezTo>
                  <a:pt x="6111468" y="6561730"/>
                  <a:pt x="6178574" y="6494624"/>
                  <a:pt x="6178574" y="6411845"/>
                </a:cubicBezTo>
                <a:lnTo>
                  <a:pt x="6178574" y="4164722"/>
                </a:lnTo>
                <a:cubicBezTo>
                  <a:pt x="6178574" y="4081943"/>
                  <a:pt x="6111468" y="4014837"/>
                  <a:pt x="6028689" y="401483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45505" y="405050"/>
            <a:ext cx="5125802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38.04.02 Менеджмент. Управление проектами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8068BA-04E1-4DAF-91F5-01B8F1DFF2F7}"/>
              </a:ext>
            </a:extLst>
          </p:cNvPr>
          <p:cNvGrpSpPr/>
          <p:nvPr/>
        </p:nvGrpSpPr>
        <p:grpSpPr>
          <a:xfrm>
            <a:off x="839786" y="1371446"/>
            <a:ext cx="10790921" cy="5183999"/>
            <a:chOff x="839788" y="1371446"/>
            <a:chExt cx="10582112" cy="5188520"/>
          </a:xfrm>
        </p:grpSpPr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027828" y="1470063"/>
              <a:ext cx="5040314" cy="2425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 smtClean="0">
                  <a:solidFill>
                    <a:srgbClr val="0080EA"/>
                  </a:solidFill>
                  <a:latin typeface="Montserrat ExtraBold" panose="00000900000000000000" pitchFamily="2" charset="-52"/>
                </a:rPr>
                <a:t>Магистранты учатся:</a:t>
              </a: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839788" y="1371447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83011" y="1371446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183011" y="4010851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6337331" y="1472773"/>
              <a:ext cx="5040314" cy="2425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 smtClean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-52"/>
                </a:rPr>
                <a:t>Выпускники смогут работать:</a:t>
              </a: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96098" y="1835304"/>
              <a:ext cx="5125802" cy="172505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Директором</a:t>
              </a:r>
              <a:r>
                <a:rPr lang="ru-RU" sz="1600" dirty="0">
                  <a:latin typeface="Montserrat" panose="020B0604020202020204" charset="-52"/>
                </a:rPr>
                <a:t>, </a:t>
              </a:r>
              <a:r>
                <a:rPr lang="ru-RU" sz="1600" dirty="0" smtClean="0">
                  <a:latin typeface="Montserrat" panose="020B0604020202020204" charset="-52"/>
                </a:rPr>
                <a:t>заместителем </a:t>
              </a:r>
              <a:r>
                <a:rPr lang="ru-RU" sz="1600" dirty="0">
                  <a:latin typeface="Montserrat" panose="020B0604020202020204" charset="-52"/>
                </a:rPr>
                <a:t>директора по </a:t>
              </a:r>
              <a:r>
                <a:rPr lang="ru-RU" sz="1600" dirty="0" smtClean="0">
                  <a:latin typeface="Montserrat" panose="020B0604020202020204" charset="-52"/>
                </a:rPr>
                <a:t>проектной деятельности, </a:t>
              </a:r>
              <a:r>
                <a:rPr lang="ru-RU" sz="1600" dirty="0">
                  <a:latin typeface="Montserrat" panose="020B0604020202020204" charset="-52"/>
                </a:rPr>
                <a:t>руководителем проекта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Научным </a:t>
              </a:r>
              <a:r>
                <a:rPr lang="ru-RU" sz="1600" dirty="0">
                  <a:latin typeface="Montserrat" panose="020B0604020202020204" charset="-52"/>
                </a:rPr>
                <a:t>работником и преподавателем вуза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Предпринимателем</a:t>
              </a:r>
              <a:r>
                <a:rPr lang="ru-RU" sz="1600" dirty="0">
                  <a:latin typeface="Montserrat" panose="020B0604020202020204" charset="-52"/>
                </a:rPr>
                <a:t>, развивающим собственное направление деятельности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12959" y="1702637"/>
              <a:ext cx="5155183" cy="22179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Организовывать эффективную аналитическую работу </a:t>
              </a:r>
              <a:r>
                <a:rPr lang="ru-RU" sz="1600" dirty="0">
                  <a:latin typeface="Montserrat" panose="020B0604020202020204" charset="-52"/>
                </a:rPr>
                <a:t>в выбранной предметной области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Разрабатывать и реализовывать проекты 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Montserrat" panose="020B0604020202020204" charset="-52"/>
                </a:rPr>
                <a:t>М</a:t>
              </a:r>
              <a:r>
                <a:rPr lang="ru-RU" sz="1600" dirty="0" smtClean="0">
                  <a:latin typeface="Montserrat" panose="020B0604020202020204" charset="-52"/>
                </a:rPr>
                <a:t>отивировать </a:t>
              </a:r>
              <a:r>
                <a:rPr lang="ru-RU" sz="1600" dirty="0">
                  <a:latin typeface="Montserrat" panose="020B0604020202020204" charset="-52"/>
                </a:rPr>
                <a:t>и выстраивать работу членов команды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Учитывать </a:t>
              </a:r>
              <a:r>
                <a:rPr lang="ru-RU" sz="1600" dirty="0">
                  <a:latin typeface="Montserrat" panose="020B0604020202020204" charset="-52"/>
                </a:rPr>
                <a:t>возможные риски в достижении результатов</a:t>
              </a:r>
            </a:p>
            <a:p>
              <a:pPr marL="342900" indent="-34290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Работать </a:t>
              </a:r>
              <a:r>
                <a:rPr lang="ru-RU" sz="1600" dirty="0">
                  <a:latin typeface="Montserrat" panose="020B0604020202020204" charset="-52"/>
                </a:rPr>
                <a:t>с изменениями</a:t>
              </a:r>
            </a:p>
          </p:txBody>
        </p:sp>
        <p:sp>
          <p:nvSpPr>
            <p:cNvPr id="34" name="Заголовок 1"/>
            <p:cNvSpPr txBox="1">
              <a:spLocks/>
            </p:cNvSpPr>
            <p:nvPr/>
          </p:nvSpPr>
          <p:spPr>
            <a:xfrm>
              <a:off x="6337331" y="4144047"/>
              <a:ext cx="5019018" cy="2425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 smtClean="0">
                  <a:solidFill>
                    <a:srgbClr val="0080EA"/>
                  </a:solidFill>
                  <a:latin typeface="Montserrat ExtraBold" panose="00000900000000000000" pitchFamily="2" charset="-52"/>
                </a:rPr>
                <a:t>Потенциальные места работы:</a:t>
              </a: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296098" y="4519828"/>
              <a:ext cx="5019018" cy="196763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285750" indent="-28575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Предприятия всех отраслей и видов деятельности</a:t>
              </a:r>
              <a:endParaRPr lang="ru-RU" sz="1600" dirty="0">
                <a:latin typeface="Montserrat" panose="020B0604020202020204" charset="-52"/>
              </a:endParaRPr>
            </a:p>
            <a:p>
              <a:pPr marL="285750" indent="-28575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Научно-исследовательские </a:t>
              </a:r>
              <a:r>
                <a:rPr lang="ru-RU" sz="1600" dirty="0">
                  <a:latin typeface="Montserrat" panose="020B0604020202020204" charset="-52"/>
                </a:rPr>
                <a:t>институты, общественные объединения, коммерческие организации</a:t>
              </a:r>
            </a:p>
            <a:p>
              <a:pPr marL="285750" indent="-285750">
                <a:buClr>
                  <a:srgbClr val="01559B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Montserrat" panose="020B0604020202020204" charset="-52"/>
                </a:rPr>
                <a:t>Органы </a:t>
              </a:r>
              <a:r>
                <a:rPr lang="ru-RU" sz="1600" dirty="0">
                  <a:latin typeface="Montserrat" panose="020B0604020202020204" charset="-52"/>
                </a:rPr>
                <a:t>государственной и муниципальной власти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" panose="020B0604020202020204" charset="-52"/>
                <a:ea typeface="+mj-ea"/>
                <a:cs typeface="+mj-cs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839788" y="4010852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A840B30-829F-41D3-A2FC-733CEE34F9DD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FA401899-4B9D-4746-98B7-14B8B86C3BCE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7" name="Полилиния 13">
              <a:extLst>
                <a:ext uri="{FF2B5EF4-FFF2-40B4-BE49-F238E27FC236}">
                  <a16:creationId xmlns:a16="http://schemas.microsoft.com/office/drawing/2014/main" id="{57D484DC-D82E-489B-95D5-2BA861392663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8" name="Полилиния 14">
              <a:extLst>
                <a:ext uri="{FF2B5EF4-FFF2-40B4-BE49-F238E27FC236}">
                  <a16:creationId xmlns:a16="http://schemas.microsoft.com/office/drawing/2014/main" id="{868B5F39-6733-4A30-943B-E0D864DC693E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789345-2210-4636-8F99-C1CAE1FB8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6278942" y="1378256"/>
            <a:ext cx="5348244" cy="5182108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467541" y="1473749"/>
            <a:ext cx="5155885" cy="2420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Формируемая часть</a:t>
            </a:r>
            <a:endParaRPr lang="ru-RU" sz="17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72871" y="1772961"/>
            <a:ext cx="5345223" cy="500136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Стратегический менеджмент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Стандарты управления проектами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Управление персоналом на предприятии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Управление корпоративными финансами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Информационные технологии в управлении проектами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Методологии управления проектами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Стратегическое планирование в системе проектного управления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Инвестиционный анализ программ и проектов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Финансовый менеджмент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Открытие бизнеса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Управленческий анализ и диагностика предпринимательской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Управление проектными рисками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Проектное инвестирование и финансирование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20B0604020202020204" charset="-52"/>
              </a:rPr>
              <a:t>Управление инновационными проектами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29928" y="1473450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Обязательная часть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78255"/>
            <a:ext cx="5348244" cy="3217692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892243" y="1811019"/>
            <a:ext cx="5243333" cy="24622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Методология исследовательской деятельности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Специализированный иностранный язык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Введение в проектную деятельность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Технология самоорганизации и планирования карьеры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Управление корпоративной социальной ответственностью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Управление современной организацией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Научно-исследовательский семинар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5AE26E5-A2C2-4FB6-8580-EE28EBC719B7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E50F5CC-5B9D-4B5A-8DE3-CE3338C4181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53" name="Полилиния 13">
              <a:extLst>
                <a:ext uri="{FF2B5EF4-FFF2-40B4-BE49-F238E27FC236}">
                  <a16:creationId xmlns:a16="http://schemas.microsoft.com/office/drawing/2014/main" id="{72102D05-D62A-44E0-B7C0-B0770CB974E7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54" name="Полилиния 14">
              <a:extLst>
                <a:ext uri="{FF2B5EF4-FFF2-40B4-BE49-F238E27FC236}">
                  <a16:creationId xmlns:a16="http://schemas.microsoft.com/office/drawing/2014/main" id="{65130C28-65D1-4014-A94E-10BE129C9355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70E3804-EDB0-42AF-9BFF-86A175D26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ABD2296-8599-4668-BB8D-1ED08AA27696}"/>
              </a:ext>
            </a:extLst>
          </p:cNvPr>
          <p:cNvSpPr txBox="1">
            <a:spLocks/>
          </p:cNvSpPr>
          <p:nvPr/>
        </p:nvSpPr>
        <p:spPr>
          <a:xfrm>
            <a:off x="1127125" y="748100"/>
            <a:ext cx="51258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Изучаемые дисциплины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332" y="4763588"/>
            <a:ext cx="5348244" cy="179677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5145" y="4866459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Виды практики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242" y="5161616"/>
            <a:ext cx="5243333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Учебная практика, научно-исследовательская работа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Производственная практика, технологическая (проектно-технологическая)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6999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592C1D-E383-4CDF-94DA-D613B3051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45"/>
          <a:stretch/>
        </p:blipFill>
        <p:spPr>
          <a:xfrm>
            <a:off x="835199" y="3310194"/>
            <a:ext cx="5400000" cy="3477221"/>
          </a:xfrm>
          <a:prstGeom prst="rect">
            <a:avLst/>
          </a:prstGeom>
        </p:spPr>
      </p:pic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11D1A5AE-1E4A-4387-9BDE-A19FFD56720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1002203 w 12192000"/>
              <a:gd name="connsiteY0" fmla="*/ 4014442 h 6857999"/>
              <a:gd name="connsiteX1" fmla="*/ 852373 w 12192000"/>
              <a:gd name="connsiteY1" fmla="*/ 4164272 h 6857999"/>
              <a:gd name="connsiteX2" fmla="*/ 852373 w 12192000"/>
              <a:gd name="connsiteY2" fmla="*/ 6410577 h 6857999"/>
              <a:gd name="connsiteX3" fmla="*/ 1002203 w 12192000"/>
              <a:gd name="connsiteY3" fmla="*/ 6560407 h 6857999"/>
              <a:gd name="connsiteX4" fmla="*/ 6047187 w 12192000"/>
              <a:gd name="connsiteY4" fmla="*/ 6560407 h 6857999"/>
              <a:gd name="connsiteX5" fmla="*/ 6197017 w 12192000"/>
              <a:gd name="connsiteY5" fmla="*/ 6410577 h 6857999"/>
              <a:gd name="connsiteX6" fmla="*/ 6197017 w 12192000"/>
              <a:gd name="connsiteY6" fmla="*/ 4164272 h 6857999"/>
              <a:gd name="connsiteX7" fmla="*/ 6047187 w 12192000"/>
              <a:gd name="connsiteY7" fmla="*/ 4014442 h 6857999"/>
              <a:gd name="connsiteX8" fmla="*/ 0 w 12192000"/>
              <a:gd name="connsiteY8" fmla="*/ 0 h 6857999"/>
              <a:gd name="connsiteX9" fmla="*/ 12192000 w 12192000"/>
              <a:gd name="connsiteY9" fmla="*/ 0 h 6857999"/>
              <a:gd name="connsiteX10" fmla="*/ 12192000 w 12192000"/>
              <a:gd name="connsiteY10" fmla="*/ 6857999 h 6857999"/>
              <a:gd name="connsiteX11" fmla="*/ 0 w 12192000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1002203" y="4014442"/>
                </a:moveTo>
                <a:cubicBezTo>
                  <a:pt x="919454" y="4014442"/>
                  <a:pt x="852373" y="4081523"/>
                  <a:pt x="852373" y="4164272"/>
                </a:cubicBezTo>
                <a:lnTo>
                  <a:pt x="852373" y="6410577"/>
                </a:lnTo>
                <a:cubicBezTo>
                  <a:pt x="852373" y="6493326"/>
                  <a:pt x="919454" y="6560407"/>
                  <a:pt x="1002203" y="6560407"/>
                </a:cubicBezTo>
                <a:lnTo>
                  <a:pt x="6047187" y="6560407"/>
                </a:lnTo>
                <a:cubicBezTo>
                  <a:pt x="6129936" y="6560407"/>
                  <a:pt x="6197017" y="6493326"/>
                  <a:pt x="6197017" y="6410577"/>
                </a:cubicBezTo>
                <a:lnTo>
                  <a:pt x="6197017" y="4164272"/>
                </a:lnTo>
                <a:cubicBezTo>
                  <a:pt x="6197017" y="4081523"/>
                  <a:pt x="6129936" y="4014442"/>
                  <a:pt x="6047187" y="401444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27125" y="274076"/>
            <a:ext cx="7468324" cy="10156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44.04.04 Педагогическое образование. Управление проектной деятельностью обучающихся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5966" y="1358938"/>
            <a:ext cx="5344644" cy="254596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498059" y="1500112"/>
            <a:ext cx="4707348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latin typeface="Montserrat ExtraBold" panose="00000900000000000000" pitchFamily="2" charset="-52"/>
              </a:rPr>
              <a:t>Выпускники смогут работать:</a:t>
            </a:r>
            <a:endParaRPr lang="ru-RU" sz="1750" dirty="0">
              <a:latin typeface="Montserrat ExtraBold" panose="00000900000000000000" pitchFamily="2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27506" y="1458633"/>
            <a:ext cx="5152414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Магистранты учатся:</a:t>
            </a:r>
            <a:endParaRPr lang="ru-RU" sz="1750" dirty="0"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60830"/>
            <a:ext cx="5344644" cy="254596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892208" y="1739705"/>
            <a:ext cx="5239803" cy="21544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20B0604020202020204" charset="-52"/>
              </a:rPr>
              <a:t>Разрабатывать и реализовывать проекты</a:t>
            </a:r>
            <a:endParaRPr lang="ru-RU" sz="1400" dirty="0">
              <a:latin typeface="Montserrat" panose="020B0604020202020204" charset="-52"/>
            </a:endParaRPr>
          </a:p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20B0604020202020204" charset="-52"/>
              </a:rPr>
              <a:t>Проводить научные исследования </a:t>
            </a:r>
            <a:r>
              <a:rPr lang="ru-RU" sz="1400" dirty="0">
                <a:latin typeface="Montserrat" panose="020B0604020202020204" charset="-52"/>
              </a:rPr>
              <a:t>и </a:t>
            </a:r>
            <a:r>
              <a:rPr lang="ru-RU" sz="1400" dirty="0" smtClean="0">
                <a:latin typeface="Montserrat" panose="020B0604020202020204" charset="-52"/>
              </a:rPr>
              <a:t>оформлять научные статьи</a:t>
            </a:r>
            <a:endParaRPr lang="ru-RU" sz="1400" dirty="0">
              <a:latin typeface="Montserrat" panose="020B0604020202020204" charset="-52"/>
            </a:endParaRPr>
          </a:p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20B0604020202020204" charset="-52"/>
              </a:rPr>
              <a:t>В</a:t>
            </a:r>
            <a:r>
              <a:rPr lang="ru-RU" sz="1400" dirty="0" smtClean="0">
                <a:latin typeface="Montserrat" panose="020B0604020202020204" charset="-52"/>
              </a:rPr>
              <a:t>ыстраивать </a:t>
            </a:r>
            <a:r>
              <a:rPr lang="ru-RU" sz="1400" dirty="0">
                <a:latin typeface="Montserrat" panose="020B0604020202020204" charset="-52"/>
              </a:rPr>
              <a:t>и сопровождать проектную работу обучающихся</a:t>
            </a:r>
            <a:endParaRPr lang="en-US" sz="1400" dirty="0">
              <a:latin typeface="Montserrat" panose="020B0604020202020204" charset="-52"/>
            </a:endParaRPr>
          </a:p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20B0604020202020204" charset="-52"/>
              </a:rPr>
              <a:t>Готовить и подавать </a:t>
            </a:r>
            <a:r>
              <a:rPr lang="ru-RU" sz="1400" dirty="0">
                <a:latin typeface="Montserrat" panose="020B0604020202020204" charset="-52"/>
              </a:rPr>
              <a:t>заявки на </a:t>
            </a:r>
            <a:r>
              <a:rPr lang="ru-RU" sz="1400" dirty="0" err="1">
                <a:latin typeface="Montserrat" panose="020B0604020202020204" charset="-52"/>
              </a:rPr>
              <a:t>грантовые</a:t>
            </a:r>
            <a:r>
              <a:rPr lang="ru-RU" sz="1400" dirty="0">
                <a:latin typeface="Montserrat" panose="020B0604020202020204" charset="-52"/>
              </a:rPr>
              <a:t> конкурсы</a:t>
            </a:r>
          </a:p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20B0604020202020204" charset="-52"/>
              </a:rPr>
              <a:t>Вовлекать обучающихся </a:t>
            </a:r>
            <a:r>
              <a:rPr lang="ru-RU" sz="1400" dirty="0">
                <a:latin typeface="Montserrat" panose="020B0604020202020204" charset="-52"/>
              </a:rPr>
              <a:t>в создание собственных </a:t>
            </a:r>
            <a:r>
              <a:rPr lang="ru-RU" sz="1400" dirty="0" smtClean="0">
                <a:latin typeface="Montserrat" panose="020B0604020202020204" charset="-52"/>
              </a:rPr>
              <a:t>проектов</a:t>
            </a:r>
          </a:p>
          <a:p>
            <a:pPr marL="342900" indent="-342900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20B0604020202020204" charset="-52"/>
              </a:rPr>
              <a:t>Использовать проекты в </a:t>
            </a:r>
            <a:r>
              <a:rPr lang="ru-RU" sz="1400" dirty="0" err="1" smtClean="0">
                <a:latin typeface="Montserrat" panose="020B0604020202020204" charset="-52"/>
              </a:rPr>
              <a:t>професиональной</a:t>
            </a:r>
            <a:r>
              <a:rPr lang="ru-RU" sz="1400" dirty="0" smtClean="0">
                <a:latin typeface="Montserrat" panose="020B0604020202020204" charset="-52"/>
              </a:rPr>
              <a:t> деятельности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6384743" y="1939973"/>
            <a:ext cx="514709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20B0604020202020204" charset="-52"/>
              </a:rPr>
              <a:t>Преподавателями </a:t>
            </a:r>
            <a:r>
              <a:rPr lang="ru-RU" sz="1600" dirty="0">
                <a:latin typeface="Montserrat" panose="020B0604020202020204" charset="-52"/>
              </a:rPr>
              <a:t>высшей школы</a:t>
            </a:r>
          </a:p>
          <a:p>
            <a:pPr marL="342900" indent="-342900" algn="l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20B0604020202020204" charset="-52"/>
              </a:rPr>
              <a:t>Учителями</a:t>
            </a:r>
            <a:r>
              <a:rPr lang="ru-RU" sz="1600" dirty="0">
                <a:latin typeface="Montserrat" panose="020B0604020202020204" charset="-52"/>
              </a:rPr>
              <a:t>, педагогами-наставниками</a:t>
            </a:r>
          </a:p>
          <a:p>
            <a:pPr marL="342900" indent="-342900" algn="l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20B0604020202020204" charset="-52"/>
              </a:rPr>
              <a:t>Руководителями </a:t>
            </a:r>
            <a:r>
              <a:rPr lang="ru-RU" sz="1600" dirty="0">
                <a:latin typeface="Montserrat" panose="020B0604020202020204" charset="-52"/>
              </a:rPr>
              <a:t>проекта</a:t>
            </a:r>
          </a:p>
          <a:p>
            <a:pPr marL="342900" indent="-342900" algn="l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20B0604020202020204" charset="-52"/>
              </a:rPr>
              <a:t>Предпринимателями</a:t>
            </a:r>
            <a:r>
              <a:rPr lang="ru-RU" sz="1600" dirty="0">
                <a:latin typeface="Montserrat" panose="020B0604020202020204" charset="-52"/>
              </a:rPr>
              <a:t>, развивающими собственное направление деятельности</a:t>
            </a:r>
          </a:p>
          <a:p>
            <a:pPr marL="342900" indent="-342900" algn="l">
              <a:buClr>
                <a:srgbClr val="01559B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20B0604020202020204" charset="-52"/>
              </a:rPr>
              <a:t>Научными </a:t>
            </a:r>
            <a:r>
              <a:rPr lang="ru-RU" sz="1600" dirty="0">
                <a:latin typeface="Montserrat" panose="020B0604020202020204" charset="-52"/>
              </a:rPr>
              <a:t>сотрудниками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3B0843-9672-4692-85B6-95AD112EA2F9}"/>
              </a:ext>
            </a:extLst>
          </p:cNvPr>
          <p:cNvGrpSpPr/>
          <p:nvPr/>
        </p:nvGrpSpPr>
        <p:grpSpPr>
          <a:xfrm>
            <a:off x="6285966" y="3996972"/>
            <a:ext cx="5395411" cy="2545965"/>
            <a:chOff x="839788" y="3996973"/>
            <a:chExt cx="5395411" cy="254596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839788" y="3996973"/>
              <a:ext cx="5344644" cy="2545965"/>
            </a:xfrm>
            <a:prstGeom prst="roundRect">
              <a:avLst>
                <a:gd name="adj" fmla="val 5885"/>
              </a:avLst>
            </a:prstGeom>
            <a:solidFill>
              <a:srgbClr val="FF0091"/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>
                <a:solidFill>
                  <a:schemeClr val="bg1"/>
                </a:solidFill>
              </a:endParaRPr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1051881" y="4171645"/>
              <a:ext cx="5152414" cy="24237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 smtClean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Потенциальные места работы:</a:t>
              </a:r>
              <a:endParaRPr lang="ru-RU" sz="1750" dirty="0">
                <a:solidFill>
                  <a:schemeClr val="bg1"/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95396" y="4237244"/>
              <a:ext cx="5239803" cy="224676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/>
              <a:endParaRPr lang="ru-RU" dirty="0">
                <a:latin typeface="Montserrat Black" pitchFamily="2" charset="-52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bg1"/>
                  </a:solidFill>
                  <a:latin typeface="Montserrat" panose="020B0604020202020204" charset="-52"/>
                </a:rPr>
                <a:t>Университет</a:t>
              </a:r>
              <a:endParaRPr lang="ru-RU" sz="1600" dirty="0">
                <a:solidFill>
                  <a:schemeClr val="bg1"/>
                </a:solidFill>
                <a:latin typeface="Montserrat" panose="020B0604020202020204" charset="-52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bg1"/>
                  </a:solidFill>
                  <a:latin typeface="Montserrat" panose="020B0604020202020204" charset="-52"/>
                </a:rPr>
                <a:t>Школы</a:t>
              </a: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, лицеи, гимназии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техникумы, колледжи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err="1">
                  <a:solidFill>
                    <a:schemeClr val="bg1"/>
                  </a:solidFill>
                  <a:latin typeface="Montserrat" panose="020B0604020202020204" charset="-52"/>
                </a:rPr>
                <a:t>Кванториум</a:t>
              </a: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 и Точки роста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bg1"/>
                  </a:solidFill>
                  <a:latin typeface="Montserrat" panose="020B0604020202020204" charset="-52"/>
                </a:rPr>
                <a:t>Центры </a:t>
              </a: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дополнительного образования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bg1"/>
                  </a:solidFill>
                  <a:latin typeface="Montserrat" panose="020B0604020202020204" charset="-52"/>
                </a:rPr>
                <a:t>Частные </a:t>
              </a: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организации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bg1"/>
                  </a:solidFill>
                  <a:latin typeface="Montserrat" panose="020B0604020202020204" charset="-52"/>
                </a:rPr>
                <a:t>Государственные </a:t>
              </a:r>
              <a:r>
                <a:rPr lang="ru-RU" sz="1600" dirty="0">
                  <a:solidFill>
                    <a:schemeClr val="bg1"/>
                  </a:solidFill>
                  <a:latin typeface="Montserrat" panose="020B0604020202020204" charset="-52"/>
                </a:rPr>
                <a:t>и муниципальные учреждения</a:t>
              </a: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847225" y="3996973"/>
            <a:ext cx="5344644" cy="254596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C8D2F96-3F53-4571-9266-34606D70D015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AA046FA-D2AC-4E4B-BD4E-055628DCCB21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2" name="Полилиния 13">
              <a:extLst>
                <a:ext uri="{FF2B5EF4-FFF2-40B4-BE49-F238E27FC236}">
                  <a16:creationId xmlns:a16="http://schemas.microsoft.com/office/drawing/2014/main" id="{5ED2CB85-42FB-4D3A-9481-509013ACB70E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3" name="Полилиния 14">
              <a:extLst>
                <a:ext uri="{FF2B5EF4-FFF2-40B4-BE49-F238E27FC236}">
                  <a16:creationId xmlns:a16="http://schemas.microsoft.com/office/drawing/2014/main" id="{CDCD8C5E-FD3C-4D55-8435-C81A29BD1087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DA3F70-8DBF-477E-9437-A4AF44D68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3E34C23E-A5EC-4B05-A1EC-40B1A1E861E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995664 w 12192000"/>
              <a:gd name="connsiteY0" fmla="*/ 4005263 h 6858000"/>
              <a:gd name="connsiteX1" fmla="*/ 845834 w 12192000"/>
              <a:gd name="connsiteY1" fmla="*/ 4155093 h 6858000"/>
              <a:gd name="connsiteX2" fmla="*/ 845834 w 12192000"/>
              <a:gd name="connsiteY2" fmla="*/ 6401398 h 6858000"/>
              <a:gd name="connsiteX3" fmla="*/ 995664 w 12192000"/>
              <a:gd name="connsiteY3" fmla="*/ 6551228 h 6858000"/>
              <a:gd name="connsiteX4" fmla="*/ 6040648 w 12192000"/>
              <a:gd name="connsiteY4" fmla="*/ 6551228 h 6858000"/>
              <a:gd name="connsiteX5" fmla="*/ 6190478 w 12192000"/>
              <a:gd name="connsiteY5" fmla="*/ 6401398 h 6858000"/>
              <a:gd name="connsiteX6" fmla="*/ 6190478 w 12192000"/>
              <a:gd name="connsiteY6" fmla="*/ 4155093 h 6858000"/>
              <a:gd name="connsiteX7" fmla="*/ 6040648 w 12192000"/>
              <a:gd name="connsiteY7" fmla="*/ 400526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5664" y="4005263"/>
                </a:moveTo>
                <a:cubicBezTo>
                  <a:pt x="912915" y="4005263"/>
                  <a:pt x="845834" y="4072344"/>
                  <a:pt x="845834" y="4155093"/>
                </a:cubicBezTo>
                <a:lnTo>
                  <a:pt x="845834" y="6401398"/>
                </a:lnTo>
                <a:cubicBezTo>
                  <a:pt x="845834" y="6484147"/>
                  <a:pt x="912915" y="6551228"/>
                  <a:pt x="995664" y="6551228"/>
                </a:cubicBezTo>
                <a:lnTo>
                  <a:pt x="6040648" y="6551228"/>
                </a:lnTo>
                <a:cubicBezTo>
                  <a:pt x="6123397" y="6551228"/>
                  <a:pt x="6190478" y="6484147"/>
                  <a:pt x="6190478" y="6401398"/>
                </a:cubicBezTo>
                <a:lnTo>
                  <a:pt x="6190478" y="4155093"/>
                </a:lnTo>
                <a:cubicBezTo>
                  <a:pt x="6190478" y="4072344"/>
                  <a:pt x="6123397" y="4005263"/>
                  <a:pt x="6040648" y="40052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0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6278942" y="1378256"/>
            <a:ext cx="5348244" cy="3320789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467541" y="1473749"/>
            <a:ext cx="5155885" cy="2420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Формируемая часть</a:t>
            </a:r>
            <a:endParaRPr lang="ru-RU" sz="17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74822" y="1760228"/>
            <a:ext cx="5345223" cy="309315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Культурное пространство Арктики: методы исследования и проектирования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Введение в проектную деятельность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Организация и проведение конкурсов научно-исследовательских работ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Молодежные проекты в образовательной среде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Проектная и заявочная деятельность в сфере образования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Современные образовательные технологии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Бюджетирование в проектной деятельности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Создание креативной презентации проекта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Продвижение проекта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Проектирование визуальных коммуникаций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29928" y="1473450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Обязательная часть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78254"/>
            <a:ext cx="5348244" cy="5283803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892243" y="1772961"/>
            <a:ext cx="5243333" cy="49244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Философия и методология наук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Иностранный язык в профессиональной деятельности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Практическая педагогика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Логика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Языковая культура и межкультурная коммуникация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Образовательное право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Образование в мире: проблемы и тенденции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Современные подходы к проектированию образовательного процесса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Проектирование и управление инклюзивным пространством в образовательном процессе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Управление качеством образования в контексте международных исследований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Научно-исследовательская деятельность в сфере образования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20B0604020202020204" charset="-52"/>
              </a:rPr>
              <a:t>Информационно-коммуникационные модели и технологии в условиях </a:t>
            </a:r>
            <a:r>
              <a:rPr lang="ru-RU" sz="1600" dirty="0" err="1">
                <a:latin typeface="Montserrat" panose="020B0604020202020204" charset="-52"/>
              </a:rPr>
              <a:t>цифровизации</a:t>
            </a:r>
            <a:r>
              <a:rPr lang="ru-RU" sz="1600" dirty="0">
                <a:latin typeface="Montserrat" panose="020B0604020202020204" charset="-52"/>
              </a:rPr>
              <a:t> образования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5AE26E5-A2C2-4FB6-8580-EE28EBC719B7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E50F5CC-5B9D-4B5A-8DE3-CE3338C4181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53" name="Полилиния 13">
              <a:extLst>
                <a:ext uri="{FF2B5EF4-FFF2-40B4-BE49-F238E27FC236}">
                  <a16:creationId xmlns:a16="http://schemas.microsoft.com/office/drawing/2014/main" id="{72102D05-D62A-44E0-B7C0-B0770CB974E7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54" name="Полилиния 14">
              <a:extLst>
                <a:ext uri="{FF2B5EF4-FFF2-40B4-BE49-F238E27FC236}">
                  <a16:creationId xmlns:a16="http://schemas.microsoft.com/office/drawing/2014/main" id="{65130C28-65D1-4014-A94E-10BE129C9355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70E3804-EDB0-42AF-9BFF-86A175D26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ABD2296-8599-4668-BB8D-1ED08AA27696}"/>
              </a:ext>
            </a:extLst>
          </p:cNvPr>
          <p:cNvSpPr txBox="1">
            <a:spLocks/>
          </p:cNvSpPr>
          <p:nvPr/>
        </p:nvSpPr>
        <p:spPr>
          <a:xfrm>
            <a:off x="1127125" y="748100"/>
            <a:ext cx="51258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Изучаемые дисциплины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9850" y="4872486"/>
            <a:ext cx="5348244" cy="1789571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74822" y="4970202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Виды практики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6028" y="5250449"/>
            <a:ext cx="5252066" cy="15850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20B0604020202020204" charset="-52"/>
              </a:rPr>
              <a:t>Учебная практика, научно-исследовательская работа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20B0604020202020204" charset="-52"/>
              </a:rPr>
              <a:t>Производственная практика, педагогическая практика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20B0604020202020204" charset="-52"/>
              </a:rPr>
              <a:t>Производственная практика, технологическая (проектно-технологическая) практика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ru-RU" sz="14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170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127125" y="1539678"/>
            <a:ext cx="4767424" cy="324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Заниматься наукой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 и получить </a:t>
            </a: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степень кандидата наук</a:t>
            </a:r>
          </a:p>
          <a:p>
            <a:pPr algn="l"/>
            <a:endParaRPr lang="ru-RU" sz="1800" dirty="0">
              <a:solidFill>
                <a:srgbClr val="0080EA"/>
              </a:solidFill>
              <a:latin typeface="Montserrat ExtraBold" panose="00000900000000000000" pitchFamily="2" charset="-52"/>
            </a:endParaRPr>
          </a:p>
          <a:p>
            <a:pPr algn="l"/>
            <a:r>
              <a:rPr lang="ru-RU" sz="18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Преподавать в вузе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(без аспирантуры это почти невозможно)</a:t>
            </a:r>
          </a:p>
          <a:p>
            <a:pPr algn="l"/>
            <a:endParaRPr lang="ru-RU" sz="1800" dirty="0">
              <a:latin typeface="Montserrat" panose="00000500000000000000" pitchFamily="2" charset="-52"/>
            </a:endParaRPr>
          </a:p>
          <a:p>
            <a:pPr algn="l"/>
            <a:r>
              <a:rPr lang="ru-RU" sz="18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Участвовать в международных исследованиях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(гранты, стажировки)</a:t>
            </a:r>
          </a:p>
          <a:p>
            <a:pPr algn="l"/>
            <a:endParaRPr lang="ru-RU" sz="18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18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Закрепиться в академической </a:t>
            </a:r>
          </a:p>
          <a:p>
            <a:pPr algn="l"/>
            <a:r>
              <a:rPr lang="ru-RU" sz="18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среде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(лаборатории, </a:t>
            </a: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научные центры)</a:t>
            </a:r>
          </a:p>
          <a:p>
            <a:pPr algn="l"/>
            <a:endParaRPr lang="ru-RU" sz="18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4DFD8A9-BF2F-443A-AE0B-7F6833977D26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091D147-B091-44F2-AA7F-42E7C809013A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16" name="Полилиния 13">
              <a:extLst>
                <a:ext uri="{FF2B5EF4-FFF2-40B4-BE49-F238E27FC236}">
                  <a16:creationId xmlns:a16="http://schemas.microsoft.com/office/drawing/2014/main" id="{58869301-0123-4CCC-B063-4B09F5973DE3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20" name="Полилиния 14">
              <a:extLst>
                <a:ext uri="{FF2B5EF4-FFF2-40B4-BE49-F238E27FC236}">
                  <a16:creationId xmlns:a16="http://schemas.microsoft.com/office/drawing/2014/main" id="{2A77A6C0-EB90-4BAE-94A7-B2AB187550F2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B820D3-0F37-49A9-930E-024C17AF6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0FF950F-DBFA-436A-9B0E-05A847B1DFF2}"/>
              </a:ext>
            </a:extLst>
          </p:cNvPr>
          <p:cNvSpPr txBox="1">
            <a:spLocks/>
          </p:cNvSpPr>
          <p:nvPr/>
        </p:nvSpPr>
        <p:spPr>
          <a:xfrm>
            <a:off x="1131615" y="730337"/>
            <a:ext cx="6152054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</a:rPr>
              <a:t>Аспирантура нужна, если ты хочешь: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EF90FB-61E4-4EDD-834D-5F43CFE8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39" y="1098000"/>
            <a:ext cx="740570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11D1A5AE-1E4A-4387-9BDE-A19FFD56720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1002203 w 12192000"/>
              <a:gd name="connsiteY0" fmla="*/ 4014442 h 6857999"/>
              <a:gd name="connsiteX1" fmla="*/ 852373 w 12192000"/>
              <a:gd name="connsiteY1" fmla="*/ 4164272 h 6857999"/>
              <a:gd name="connsiteX2" fmla="*/ 852373 w 12192000"/>
              <a:gd name="connsiteY2" fmla="*/ 6410577 h 6857999"/>
              <a:gd name="connsiteX3" fmla="*/ 1002203 w 12192000"/>
              <a:gd name="connsiteY3" fmla="*/ 6560407 h 6857999"/>
              <a:gd name="connsiteX4" fmla="*/ 6047187 w 12192000"/>
              <a:gd name="connsiteY4" fmla="*/ 6560407 h 6857999"/>
              <a:gd name="connsiteX5" fmla="*/ 6197017 w 12192000"/>
              <a:gd name="connsiteY5" fmla="*/ 6410577 h 6857999"/>
              <a:gd name="connsiteX6" fmla="*/ 6197017 w 12192000"/>
              <a:gd name="connsiteY6" fmla="*/ 4164272 h 6857999"/>
              <a:gd name="connsiteX7" fmla="*/ 6047187 w 12192000"/>
              <a:gd name="connsiteY7" fmla="*/ 4014442 h 6857999"/>
              <a:gd name="connsiteX8" fmla="*/ 0 w 12192000"/>
              <a:gd name="connsiteY8" fmla="*/ 0 h 6857999"/>
              <a:gd name="connsiteX9" fmla="*/ 12192000 w 12192000"/>
              <a:gd name="connsiteY9" fmla="*/ 0 h 6857999"/>
              <a:gd name="connsiteX10" fmla="*/ 12192000 w 12192000"/>
              <a:gd name="connsiteY10" fmla="*/ 6857999 h 6857999"/>
              <a:gd name="connsiteX11" fmla="*/ 0 w 12192000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7999">
                <a:moveTo>
                  <a:pt x="1002203" y="4014442"/>
                </a:moveTo>
                <a:cubicBezTo>
                  <a:pt x="919454" y="4014442"/>
                  <a:pt x="852373" y="4081523"/>
                  <a:pt x="852373" y="4164272"/>
                </a:cubicBezTo>
                <a:lnTo>
                  <a:pt x="852373" y="6410577"/>
                </a:lnTo>
                <a:cubicBezTo>
                  <a:pt x="852373" y="6493326"/>
                  <a:pt x="919454" y="6560407"/>
                  <a:pt x="1002203" y="6560407"/>
                </a:cubicBezTo>
                <a:lnTo>
                  <a:pt x="6047187" y="6560407"/>
                </a:lnTo>
                <a:cubicBezTo>
                  <a:pt x="6129936" y="6560407"/>
                  <a:pt x="6197017" y="6493326"/>
                  <a:pt x="6197017" y="6410577"/>
                </a:cubicBezTo>
                <a:lnTo>
                  <a:pt x="6197017" y="4164272"/>
                </a:lnTo>
                <a:cubicBezTo>
                  <a:pt x="6197017" y="4081523"/>
                  <a:pt x="6129936" y="4014442"/>
                  <a:pt x="6047187" y="401444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27125" y="701442"/>
            <a:ext cx="7468324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5.2.3 Региональная и отраслевая экономика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5966" y="1358939"/>
            <a:ext cx="5344644" cy="1900608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498059" y="1535048"/>
            <a:ext cx="4707348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latin typeface="Montserrat ExtraBold" panose="00000900000000000000" pitchFamily="2" charset="-52"/>
              </a:rPr>
              <a:t>Аспиранты учатся:</a:t>
            </a:r>
            <a:endParaRPr lang="ru-RU" sz="1750" dirty="0">
              <a:latin typeface="Montserrat ExtraBold" panose="00000900000000000000" pitchFamily="2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4548" y="1535501"/>
            <a:ext cx="5152414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Изучает:</a:t>
            </a:r>
            <a:endParaRPr lang="ru-RU" sz="1750" dirty="0"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60830"/>
            <a:ext cx="5344644" cy="5039970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862229" y="1952546"/>
            <a:ext cx="5322203" cy="41203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Montserrat" panose="00000500000000000000"/>
              </a:rPr>
              <a:t>территориальные принципы воспроизводства национальной экономики, механизм функционирования региона как подсистемы народнохозяйственного комплекса на основе преимуществ его участия в межрайонном и международном разделении труда;</a:t>
            </a:r>
          </a:p>
          <a:p>
            <a:pPr marL="171450" indent="-17145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Montserrat" panose="00000500000000000000"/>
              </a:rPr>
              <a:t>экономику отраслей - закономерности развития фирм и отрасли при различных рыночных структурах с целью более полного удовлетворения потребительского спроса и повышения эффективности экономики.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175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33B0843-9672-4692-85B6-95AD112EA2F9}"/>
              </a:ext>
            </a:extLst>
          </p:cNvPr>
          <p:cNvGrpSpPr/>
          <p:nvPr/>
        </p:nvGrpSpPr>
        <p:grpSpPr>
          <a:xfrm>
            <a:off x="6285966" y="3435656"/>
            <a:ext cx="5344644" cy="3107281"/>
            <a:chOff x="839788" y="3996973"/>
            <a:chExt cx="5344644" cy="254596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839788" y="3996973"/>
              <a:ext cx="5344644" cy="2545965"/>
            </a:xfrm>
            <a:prstGeom prst="roundRect">
              <a:avLst>
                <a:gd name="adj" fmla="val 5885"/>
              </a:avLst>
            </a:prstGeom>
            <a:solidFill>
              <a:srgbClr val="FF0091"/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>
                <a:solidFill>
                  <a:schemeClr val="bg1"/>
                </a:solidFill>
              </a:endParaRPr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1032018" y="4084309"/>
              <a:ext cx="5152414" cy="24237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 smtClean="0">
                  <a:solidFill>
                    <a:schemeClr val="bg1"/>
                  </a:solidFill>
                  <a:latin typeface="Montserrat ExtraBold" panose="00000900000000000000" pitchFamily="2" charset="-52"/>
                </a:rPr>
                <a:t>Преимущества:</a:t>
              </a:r>
              <a:endParaRPr lang="ru-RU" sz="1750" dirty="0">
                <a:solidFill>
                  <a:schemeClr val="bg1"/>
                </a:solidFill>
                <a:latin typeface="Montserrat ExtraBold" panose="00000900000000000000" pitchFamily="2" charset="-52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C8D2F96-3F53-4571-9266-34606D70D015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AA046FA-D2AC-4E4B-BD4E-055628DCCB21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2" name="Полилиния 13">
              <a:extLst>
                <a:ext uri="{FF2B5EF4-FFF2-40B4-BE49-F238E27FC236}">
                  <a16:creationId xmlns:a16="http://schemas.microsoft.com/office/drawing/2014/main" id="{5ED2CB85-42FB-4D3A-9481-509013ACB70E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3" name="Полилиния 14">
              <a:extLst>
                <a:ext uri="{FF2B5EF4-FFF2-40B4-BE49-F238E27FC236}">
                  <a16:creationId xmlns:a16="http://schemas.microsoft.com/office/drawing/2014/main" id="{CDCD8C5E-FD3C-4D55-8435-C81A29BD1087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DA3F70-8DBF-477E-9437-A4AF44D68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3E34C23E-A5EC-4B05-A1EC-40B1A1E861E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995664 w 12192000"/>
              <a:gd name="connsiteY0" fmla="*/ 4005263 h 6858000"/>
              <a:gd name="connsiteX1" fmla="*/ 845834 w 12192000"/>
              <a:gd name="connsiteY1" fmla="*/ 4155093 h 6858000"/>
              <a:gd name="connsiteX2" fmla="*/ 845834 w 12192000"/>
              <a:gd name="connsiteY2" fmla="*/ 6401398 h 6858000"/>
              <a:gd name="connsiteX3" fmla="*/ 995664 w 12192000"/>
              <a:gd name="connsiteY3" fmla="*/ 6551228 h 6858000"/>
              <a:gd name="connsiteX4" fmla="*/ 6040648 w 12192000"/>
              <a:gd name="connsiteY4" fmla="*/ 6551228 h 6858000"/>
              <a:gd name="connsiteX5" fmla="*/ 6190478 w 12192000"/>
              <a:gd name="connsiteY5" fmla="*/ 6401398 h 6858000"/>
              <a:gd name="connsiteX6" fmla="*/ 6190478 w 12192000"/>
              <a:gd name="connsiteY6" fmla="*/ 4155093 h 6858000"/>
              <a:gd name="connsiteX7" fmla="*/ 6040648 w 12192000"/>
              <a:gd name="connsiteY7" fmla="*/ 400526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5664" y="4005263"/>
                </a:moveTo>
                <a:cubicBezTo>
                  <a:pt x="912915" y="4005263"/>
                  <a:pt x="845834" y="4072344"/>
                  <a:pt x="845834" y="4155093"/>
                </a:cubicBezTo>
                <a:lnTo>
                  <a:pt x="845834" y="6401398"/>
                </a:lnTo>
                <a:cubicBezTo>
                  <a:pt x="845834" y="6484147"/>
                  <a:pt x="912915" y="6551228"/>
                  <a:pt x="995664" y="6551228"/>
                </a:cubicBezTo>
                <a:lnTo>
                  <a:pt x="6040648" y="6551228"/>
                </a:lnTo>
                <a:cubicBezTo>
                  <a:pt x="6123397" y="6551228"/>
                  <a:pt x="6190478" y="6484147"/>
                  <a:pt x="6190478" y="6401398"/>
                </a:cubicBezTo>
                <a:lnTo>
                  <a:pt x="6190478" y="4155093"/>
                </a:lnTo>
                <a:cubicBezTo>
                  <a:pt x="6190478" y="4072344"/>
                  <a:pt x="6123397" y="4005263"/>
                  <a:pt x="6040648" y="40052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498060" y="1899658"/>
            <a:ext cx="470734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0000500000000000000"/>
              </a:rPr>
              <a:t>Обрабатывать </a:t>
            </a:r>
            <a:r>
              <a:rPr lang="ru-RU" sz="1400" dirty="0">
                <a:latin typeface="Montserrat" panose="00000500000000000000"/>
              </a:rPr>
              <a:t>аналитические </a:t>
            </a:r>
            <a:r>
              <a:rPr lang="ru-RU" sz="1400" dirty="0" smtClean="0">
                <a:latin typeface="Montserrat" panose="00000500000000000000"/>
              </a:rPr>
              <a:t>данные</a:t>
            </a:r>
            <a:endParaRPr lang="ru-RU" sz="1400" dirty="0">
              <a:latin typeface="Montserrat" panose="00000500000000000000"/>
            </a:endParaRPr>
          </a:p>
          <a:p>
            <a:pPr marL="285750" indent="-285750">
              <a:lnSpc>
                <a:spcPct val="150000"/>
              </a:lnSpc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0000500000000000000"/>
              </a:rPr>
              <a:t>Проводить </a:t>
            </a:r>
            <a:r>
              <a:rPr lang="ru-RU" sz="1400" dirty="0">
                <a:latin typeface="Montserrat" panose="00000500000000000000"/>
              </a:rPr>
              <a:t>научные изыскания</a:t>
            </a:r>
          </a:p>
          <a:p>
            <a:pPr marL="285750" indent="-285750">
              <a:lnSpc>
                <a:spcPct val="150000"/>
              </a:lnSpc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Montserrat" panose="00000500000000000000"/>
              </a:rPr>
              <a:t>Передавать </a:t>
            </a:r>
            <a:r>
              <a:rPr lang="ru-RU" sz="1400" dirty="0">
                <a:latin typeface="Montserrat" panose="00000500000000000000"/>
              </a:rPr>
              <a:t>знания студентам посредством собственной педагогической деятельности</a:t>
            </a:r>
          </a:p>
          <a:p>
            <a:pPr>
              <a:buClr>
                <a:srgbClr val="0080EA"/>
              </a:buClr>
            </a:pPr>
            <a:endParaRPr lang="ru-RU" sz="1200" dirty="0">
              <a:solidFill>
                <a:srgbClr val="333333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27160" y="3833641"/>
            <a:ext cx="5062256" cy="2885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  <a:latin typeface="Montserrat" panose="00000500000000000000"/>
              </a:rPr>
              <a:t>Возможность </a:t>
            </a: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защиты </a:t>
            </a:r>
            <a:r>
              <a:rPr lang="ru-RU" sz="1300" dirty="0">
                <a:solidFill>
                  <a:schemeClr val="bg1"/>
                </a:solidFill>
                <a:latin typeface="Montserrat" panose="00000500000000000000"/>
              </a:rPr>
              <a:t>подготовленной в процессе обучения диссертации на соискание ученой степени кандидата экономических наук в организациях, имеющих </a:t>
            </a:r>
            <a:r>
              <a:rPr lang="ru-RU" sz="1300" dirty="0" err="1" smtClean="0">
                <a:solidFill>
                  <a:schemeClr val="bg1"/>
                </a:solidFill>
                <a:latin typeface="Montserrat" panose="00000500000000000000"/>
              </a:rPr>
              <a:t>Диссоветы</a:t>
            </a:r>
            <a:endParaRPr lang="ru-RU" sz="1300" dirty="0" smtClean="0">
              <a:solidFill>
                <a:schemeClr val="bg1"/>
              </a:solidFill>
              <a:latin typeface="Montserrat" panose="0000050000000000000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Преподавание </a:t>
            </a:r>
            <a:r>
              <a:rPr lang="ru-RU" sz="1300" dirty="0">
                <a:solidFill>
                  <a:schemeClr val="bg1"/>
                </a:solidFill>
                <a:latin typeface="Montserrat" panose="00000500000000000000"/>
              </a:rPr>
              <a:t>в высших учебных </a:t>
            </a: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заведениях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Работа </a:t>
            </a:r>
            <a:r>
              <a:rPr lang="ru-RU" sz="1300" dirty="0">
                <a:solidFill>
                  <a:schemeClr val="bg1"/>
                </a:solidFill>
                <a:latin typeface="Montserrat" panose="00000500000000000000"/>
              </a:rPr>
              <a:t>в научных </a:t>
            </a: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организациях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Montserrat" panose="00000500000000000000"/>
              </a:rPr>
              <a:t>Возможность </a:t>
            </a:r>
            <a:r>
              <a:rPr lang="ru-RU" sz="1300" dirty="0">
                <a:solidFill>
                  <a:schemeClr val="bg1"/>
                </a:solidFill>
                <a:latin typeface="Montserrat" panose="00000500000000000000"/>
              </a:rPr>
              <a:t>карьерного роста на государственной и муниципальной службе, а также в крупных корпорациях.</a:t>
            </a:r>
          </a:p>
          <a:p>
            <a:pPr>
              <a:buClr>
                <a:schemeClr val="bg1"/>
              </a:buClr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59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70951-E9D1-4472-B5C3-079DB55B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3459" y="867507"/>
            <a:ext cx="5693791" cy="5693791"/>
          </a:xfrm>
          <a:prstGeom prst="rect">
            <a:avLst/>
          </a:prstGeom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B4E243D7-CF94-4C7F-9A18-3A5A2FB3B2E0}"/>
              </a:ext>
            </a:extLst>
          </p:cNvPr>
          <p:cNvSpPr/>
          <p:nvPr/>
        </p:nvSpPr>
        <p:spPr>
          <a:xfrm>
            <a:off x="0" y="-15169"/>
            <a:ext cx="12192000" cy="6858000"/>
          </a:xfrm>
          <a:custGeom>
            <a:avLst/>
            <a:gdLst>
              <a:gd name="connsiteX0" fmla="*/ 990089 w 12192000"/>
              <a:gd name="connsiteY0" fmla="*/ 4007331 h 6858000"/>
              <a:gd name="connsiteX1" fmla="*/ 839788 w 12192000"/>
              <a:gd name="connsiteY1" fmla="*/ 4157632 h 6858000"/>
              <a:gd name="connsiteX2" fmla="*/ 839788 w 12192000"/>
              <a:gd name="connsiteY2" fmla="*/ 6410998 h 6858000"/>
              <a:gd name="connsiteX3" fmla="*/ 990089 w 12192000"/>
              <a:gd name="connsiteY3" fmla="*/ 6561299 h 6858000"/>
              <a:gd name="connsiteX4" fmla="*/ 6041336 w 12192000"/>
              <a:gd name="connsiteY4" fmla="*/ 6561299 h 6858000"/>
              <a:gd name="connsiteX5" fmla="*/ 6191637 w 12192000"/>
              <a:gd name="connsiteY5" fmla="*/ 6410998 h 6858000"/>
              <a:gd name="connsiteX6" fmla="*/ 6191637 w 12192000"/>
              <a:gd name="connsiteY6" fmla="*/ 4157632 h 6858000"/>
              <a:gd name="connsiteX7" fmla="*/ 6041336 w 12192000"/>
              <a:gd name="connsiteY7" fmla="*/ 4007331 h 6858000"/>
              <a:gd name="connsiteX8" fmla="*/ 6438240 w 12192000"/>
              <a:gd name="connsiteY8" fmla="*/ 4007330 h 6858000"/>
              <a:gd name="connsiteX9" fmla="*/ 6287939 w 12192000"/>
              <a:gd name="connsiteY9" fmla="*/ 4157631 h 6858000"/>
              <a:gd name="connsiteX10" fmla="*/ 6287939 w 12192000"/>
              <a:gd name="connsiteY10" fmla="*/ 6410997 h 6858000"/>
              <a:gd name="connsiteX11" fmla="*/ 6438240 w 12192000"/>
              <a:gd name="connsiteY11" fmla="*/ 6561298 h 6858000"/>
              <a:gd name="connsiteX12" fmla="*/ 11489487 w 12192000"/>
              <a:gd name="connsiteY12" fmla="*/ 6561298 h 6858000"/>
              <a:gd name="connsiteX13" fmla="*/ 11639788 w 12192000"/>
              <a:gd name="connsiteY13" fmla="*/ 6410997 h 6858000"/>
              <a:gd name="connsiteX14" fmla="*/ 11639788 w 12192000"/>
              <a:gd name="connsiteY14" fmla="*/ 4157631 h 6858000"/>
              <a:gd name="connsiteX15" fmla="*/ 11489487 w 12192000"/>
              <a:gd name="connsiteY15" fmla="*/ 4007330 h 6858000"/>
              <a:gd name="connsiteX16" fmla="*/ 6438240 w 12192000"/>
              <a:gd name="connsiteY16" fmla="*/ 1362899 h 6858000"/>
              <a:gd name="connsiteX17" fmla="*/ 6287939 w 12192000"/>
              <a:gd name="connsiteY17" fmla="*/ 1513200 h 6858000"/>
              <a:gd name="connsiteX18" fmla="*/ 6287939 w 12192000"/>
              <a:gd name="connsiteY18" fmla="*/ 3766566 h 6858000"/>
              <a:gd name="connsiteX19" fmla="*/ 6438240 w 12192000"/>
              <a:gd name="connsiteY19" fmla="*/ 3916867 h 6858000"/>
              <a:gd name="connsiteX20" fmla="*/ 11489487 w 12192000"/>
              <a:gd name="connsiteY20" fmla="*/ 3916867 h 6858000"/>
              <a:gd name="connsiteX21" fmla="*/ 11639788 w 12192000"/>
              <a:gd name="connsiteY21" fmla="*/ 3766566 h 6858000"/>
              <a:gd name="connsiteX22" fmla="*/ 11639788 w 12192000"/>
              <a:gd name="connsiteY22" fmla="*/ 1513200 h 6858000"/>
              <a:gd name="connsiteX23" fmla="*/ 11489487 w 12192000"/>
              <a:gd name="connsiteY23" fmla="*/ 1362899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990089" y="4007331"/>
                </a:moveTo>
                <a:cubicBezTo>
                  <a:pt x="907080" y="4007331"/>
                  <a:pt x="839788" y="4074623"/>
                  <a:pt x="839788" y="4157632"/>
                </a:cubicBezTo>
                <a:lnTo>
                  <a:pt x="839788" y="6410998"/>
                </a:lnTo>
                <a:cubicBezTo>
                  <a:pt x="839788" y="6494007"/>
                  <a:pt x="907080" y="6561299"/>
                  <a:pt x="990089" y="6561299"/>
                </a:cubicBezTo>
                <a:lnTo>
                  <a:pt x="6041336" y="6561299"/>
                </a:lnTo>
                <a:cubicBezTo>
                  <a:pt x="6124345" y="6561299"/>
                  <a:pt x="6191637" y="6494007"/>
                  <a:pt x="6191637" y="6410998"/>
                </a:cubicBezTo>
                <a:lnTo>
                  <a:pt x="6191637" y="4157632"/>
                </a:lnTo>
                <a:cubicBezTo>
                  <a:pt x="6191637" y="4074623"/>
                  <a:pt x="6124345" y="4007331"/>
                  <a:pt x="6041336" y="4007331"/>
                </a:cubicBezTo>
                <a:close/>
                <a:moveTo>
                  <a:pt x="6438240" y="4007330"/>
                </a:moveTo>
                <a:cubicBezTo>
                  <a:pt x="6355231" y="4007330"/>
                  <a:pt x="6287939" y="4074622"/>
                  <a:pt x="6287939" y="4157631"/>
                </a:cubicBezTo>
                <a:lnTo>
                  <a:pt x="6287939" y="6410997"/>
                </a:lnTo>
                <a:cubicBezTo>
                  <a:pt x="6287939" y="6494006"/>
                  <a:pt x="6355231" y="6561298"/>
                  <a:pt x="6438240" y="6561298"/>
                </a:cubicBezTo>
                <a:lnTo>
                  <a:pt x="11489487" y="6561298"/>
                </a:lnTo>
                <a:cubicBezTo>
                  <a:pt x="11572496" y="6561298"/>
                  <a:pt x="11639788" y="6494006"/>
                  <a:pt x="11639788" y="6410997"/>
                </a:cubicBezTo>
                <a:lnTo>
                  <a:pt x="11639788" y="4157631"/>
                </a:lnTo>
                <a:cubicBezTo>
                  <a:pt x="11639788" y="4074622"/>
                  <a:pt x="11572496" y="4007330"/>
                  <a:pt x="11489487" y="4007330"/>
                </a:cubicBezTo>
                <a:close/>
                <a:moveTo>
                  <a:pt x="6438240" y="1362899"/>
                </a:moveTo>
                <a:cubicBezTo>
                  <a:pt x="6355231" y="1362899"/>
                  <a:pt x="6287939" y="1430191"/>
                  <a:pt x="6287939" y="1513200"/>
                </a:cubicBezTo>
                <a:lnTo>
                  <a:pt x="6287939" y="3766566"/>
                </a:lnTo>
                <a:cubicBezTo>
                  <a:pt x="6287939" y="3849575"/>
                  <a:pt x="6355231" y="3916867"/>
                  <a:pt x="6438240" y="3916867"/>
                </a:cubicBezTo>
                <a:lnTo>
                  <a:pt x="11489487" y="3916867"/>
                </a:lnTo>
                <a:cubicBezTo>
                  <a:pt x="11572496" y="3916867"/>
                  <a:pt x="11639788" y="3849575"/>
                  <a:pt x="11639788" y="3766566"/>
                </a:cubicBezTo>
                <a:lnTo>
                  <a:pt x="11639788" y="1513200"/>
                </a:lnTo>
                <a:cubicBezTo>
                  <a:pt x="11639788" y="1430191"/>
                  <a:pt x="11572496" y="1362899"/>
                  <a:pt x="11489487" y="13628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5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2937AA-0863-4B6D-914E-03D56BD00E42}"/>
              </a:ext>
            </a:extLst>
          </p:cNvPr>
          <p:cNvGrpSpPr/>
          <p:nvPr/>
        </p:nvGrpSpPr>
        <p:grpSpPr>
          <a:xfrm>
            <a:off x="839788" y="1362899"/>
            <a:ext cx="10800000" cy="5198400"/>
            <a:chOff x="909359" y="1336106"/>
            <a:chExt cx="10550803" cy="518852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09359" y="1336107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31800" y="1336106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09359" y="3975512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231800" y="3975511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30930" y="1938153"/>
              <a:ext cx="5125802" cy="24191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68DF8C2-387F-442E-A7A3-A26B897823EC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B03DF95-914C-4BF4-9750-CC225A594C2F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D9A78631-8A52-446D-8D8A-60C7D6F44F7A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27" name="Полилиния 14">
              <a:extLst>
                <a:ext uri="{FF2B5EF4-FFF2-40B4-BE49-F238E27FC236}">
                  <a16:creationId xmlns:a16="http://schemas.microsoft.com/office/drawing/2014/main" id="{64041B2B-CFEA-40B9-B176-53883059C14D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4D59559-D0F2-439F-9A45-576D48DD4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51534" y="1362899"/>
            <a:ext cx="5344644" cy="2553037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788" y="4006399"/>
            <a:ext cx="5344644" cy="2553037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>
              <a:solidFill>
                <a:schemeClr val="bg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76295" y="1546771"/>
            <a:ext cx="5152414" cy="2354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Выпускники смогут работать:</a:t>
            </a:r>
            <a:endParaRPr lang="ru-RU" sz="17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76295" y="4129953"/>
            <a:ext cx="5152414" cy="2354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Потенциальные места работы:</a:t>
            </a:r>
            <a:endParaRPr lang="ru-RU" sz="17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51834" y="1871751"/>
            <a:ext cx="5239803" cy="166199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Преподавателями в высших и средних учебных заведениях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Научными сотрудниками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Руководителями высшего звена в различных сферах экономики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Аналитиками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32600" y="4408363"/>
            <a:ext cx="5239803" cy="193899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Образовательные организации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Научно-исследовательские институты и центры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Государственные органы федерального, регионального и муниципального уровня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latin typeface="Montserrat"/>
              </a:rPr>
              <a:t>Коммерческие организации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127125" y="701442"/>
            <a:ext cx="7468324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Карьерные возможности аспирантов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7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6278942" y="1378256"/>
            <a:ext cx="5348244" cy="4316071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473061" y="1659980"/>
            <a:ext cx="5155885" cy="2420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Образовательный компонент</a:t>
            </a:r>
            <a:endParaRPr lang="ru-RU" sz="17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91842" y="2069428"/>
            <a:ext cx="5122443" cy="370870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Montserrat" panose="00000500000000000000"/>
              </a:rPr>
              <a:t>Дисциплины(модули): История и философия науки, Иностранный язык, Педагогика высшей школы, Региональная и отраслевая экономика, Экономическая география и </a:t>
            </a:r>
            <a:r>
              <a:rPr lang="ru-RU" sz="2000" dirty="0" err="1">
                <a:solidFill>
                  <a:schemeClr val="bg1"/>
                </a:solidFill>
                <a:latin typeface="Montserrat" panose="00000500000000000000"/>
              </a:rPr>
              <a:t>регионалистика</a:t>
            </a:r>
            <a:r>
              <a:rPr lang="ru-RU" sz="2000" dirty="0">
                <a:solidFill>
                  <a:schemeClr val="bg1"/>
                </a:solidFill>
                <a:latin typeface="Montserrat" panose="00000500000000000000"/>
              </a:rPr>
              <a:t>, Экономика и управление народным хозяйством и др.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Montserrat" panose="00000500000000000000"/>
              </a:rPr>
              <a:t>Научно-педагогическая практика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Montserrat" panose="00000500000000000000"/>
              </a:rPr>
              <a:t>Промежуточная аттестация по дисциплинам и практике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33027" y="1570787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Научный компонент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78256"/>
            <a:ext cx="5348244" cy="3692633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942510" y="1892983"/>
            <a:ext cx="5142798" cy="3046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/>
              </a:rPr>
              <a:t>Работа по выполнению диссертационного исследования</a:t>
            </a:r>
          </a:p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/>
              </a:rPr>
              <a:t>Подготовка публикаций в рецензируемых журналах и приравненных к ним научных изданиях</a:t>
            </a:r>
          </a:p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Montserrat" panose="00000500000000000000"/>
              </a:rPr>
              <a:t>Участие в научных конференциях, симпозиумах. семинарах</a:t>
            </a:r>
          </a:p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Montserrat" panose="00000500000000000000"/>
              </a:rPr>
              <a:t>Работа в рамках грантов</a:t>
            </a:r>
          </a:p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Montserrat" panose="00000500000000000000"/>
              </a:rPr>
              <a:t>Подготовка научно-квалификационной работы (диссертации)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5AE26E5-A2C2-4FB6-8580-EE28EBC719B7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E50F5CC-5B9D-4B5A-8DE3-CE3338C4181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53" name="Полилиния 13">
              <a:extLst>
                <a:ext uri="{FF2B5EF4-FFF2-40B4-BE49-F238E27FC236}">
                  <a16:creationId xmlns:a16="http://schemas.microsoft.com/office/drawing/2014/main" id="{72102D05-D62A-44E0-B7C0-B0770CB974E7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54" name="Полилиния 14">
              <a:extLst>
                <a:ext uri="{FF2B5EF4-FFF2-40B4-BE49-F238E27FC236}">
                  <a16:creationId xmlns:a16="http://schemas.microsoft.com/office/drawing/2014/main" id="{65130C28-65D1-4014-A94E-10BE129C9355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70E3804-EDB0-42AF-9BFF-86A175D26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ABD2296-8599-4668-BB8D-1ED08AA27696}"/>
              </a:ext>
            </a:extLst>
          </p:cNvPr>
          <p:cNvSpPr txBox="1">
            <a:spLocks/>
          </p:cNvSpPr>
          <p:nvPr/>
        </p:nvSpPr>
        <p:spPr>
          <a:xfrm>
            <a:off x="1127125" y="748100"/>
            <a:ext cx="51258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Программа аспирантуры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9787" y="5181599"/>
            <a:ext cx="5348244" cy="119307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42510" y="5341243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Практика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2510" y="5694327"/>
            <a:ext cx="5071114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ontserrat" panose="00000500000000000000"/>
              </a:rPr>
              <a:t>Научно-педагогическая</a:t>
            </a:r>
            <a:endParaRPr lang="ru-RU" sz="16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2150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4" y="218625"/>
            <a:ext cx="5763429" cy="6420746"/>
          </a:xfrm>
          <a:prstGeom prst="rect">
            <a:avLst/>
          </a:prstGeom>
        </p:spPr>
      </p:pic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821148CB-003A-419F-B567-BCDDEAF32043}"/>
              </a:ext>
            </a:extLst>
          </p:cNvPr>
          <p:cNvSpPr/>
          <p:nvPr/>
        </p:nvSpPr>
        <p:spPr>
          <a:xfrm>
            <a:off x="-2" y="-2"/>
            <a:ext cx="12192000" cy="6858000"/>
          </a:xfrm>
          <a:custGeom>
            <a:avLst/>
            <a:gdLst>
              <a:gd name="connsiteX0" fmla="*/ 989673 w 12192000"/>
              <a:gd name="connsiteY0" fmla="*/ 4007936 h 6858000"/>
              <a:gd name="connsiteX1" fmla="*/ 839789 w 12192000"/>
              <a:gd name="connsiteY1" fmla="*/ 4157821 h 6858000"/>
              <a:gd name="connsiteX2" fmla="*/ 839789 w 12192000"/>
              <a:gd name="connsiteY2" fmla="*/ 6404944 h 6858000"/>
              <a:gd name="connsiteX3" fmla="*/ 989673 w 12192000"/>
              <a:gd name="connsiteY3" fmla="*/ 6554829 h 6858000"/>
              <a:gd name="connsiteX4" fmla="*/ 6041752 w 12192000"/>
              <a:gd name="connsiteY4" fmla="*/ 6554829 h 6858000"/>
              <a:gd name="connsiteX5" fmla="*/ 6191637 w 12192000"/>
              <a:gd name="connsiteY5" fmla="*/ 6404944 h 6858000"/>
              <a:gd name="connsiteX6" fmla="*/ 6191637 w 12192000"/>
              <a:gd name="connsiteY6" fmla="*/ 4157821 h 6858000"/>
              <a:gd name="connsiteX7" fmla="*/ 6041752 w 12192000"/>
              <a:gd name="connsiteY7" fmla="*/ 4007936 h 6858000"/>
              <a:gd name="connsiteX8" fmla="*/ 6437824 w 12192000"/>
              <a:gd name="connsiteY8" fmla="*/ 4007935 h 6858000"/>
              <a:gd name="connsiteX9" fmla="*/ 6287939 w 12192000"/>
              <a:gd name="connsiteY9" fmla="*/ 4157820 h 6858000"/>
              <a:gd name="connsiteX10" fmla="*/ 6287939 w 12192000"/>
              <a:gd name="connsiteY10" fmla="*/ 6404943 h 6858000"/>
              <a:gd name="connsiteX11" fmla="*/ 6437824 w 12192000"/>
              <a:gd name="connsiteY11" fmla="*/ 6554828 h 6858000"/>
              <a:gd name="connsiteX12" fmla="*/ 11489903 w 12192000"/>
              <a:gd name="connsiteY12" fmla="*/ 6554828 h 6858000"/>
              <a:gd name="connsiteX13" fmla="*/ 11639788 w 12192000"/>
              <a:gd name="connsiteY13" fmla="*/ 6404943 h 6858000"/>
              <a:gd name="connsiteX14" fmla="*/ 11639788 w 12192000"/>
              <a:gd name="connsiteY14" fmla="*/ 4157820 h 6858000"/>
              <a:gd name="connsiteX15" fmla="*/ 11489903 w 12192000"/>
              <a:gd name="connsiteY15" fmla="*/ 4007935 h 6858000"/>
              <a:gd name="connsiteX16" fmla="*/ 6437824 w 12192000"/>
              <a:gd name="connsiteY16" fmla="*/ 1377138 h 6858000"/>
              <a:gd name="connsiteX17" fmla="*/ 6287939 w 12192000"/>
              <a:gd name="connsiteY17" fmla="*/ 1527023 h 6858000"/>
              <a:gd name="connsiteX18" fmla="*/ 6287939 w 12192000"/>
              <a:gd name="connsiteY18" fmla="*/ 3774146 h 6858000"/>
              <a:gd name="connsiteX19" fmla="*/ 6437824 w 12192000"/>
              <a:gd name="connsiteY19" fmla="*/ 3924031 h 6858000"/>
              <a:gd name="connsiteX20" fmla="*/ 11489903 w 12192000"/>
              <a:gd name="connsiteY20" fmla="*/ 3924031 h 6858000"/>
              <a:gd name="connsiteX21" fmla="*/ 11639788 w 12192000"/>
              <a:gd name="connsiteY21" fmla="*/ 3774146 h 6858000"/>
              <a:gd name="connsiteX22" fmla="*/ 11639788 w 12192000"/>
              <a:gd name="connsiteY22" fmla="*/ 1527023 h 6858000"/>
              <a:gd name="connsiteX23" fmla="*/ 11489903 w 12192000"/>
              <a:gd name="connsiteY23" fmla="*/ 1377138 h 6858000"/>
              <a:gd name="connsiteX24" fmla="*/ 989674 w 12192000"/>
              <a:gd name="connsiteY24" fmla="*/ 1356584 h 6858000"/>
              <a:gd name="connsiteX25" fmla="*/ 839789 w 12192000"/>
              <a:gd name="connsiteY25" fmla="*/ 1506469 h 6858000"/>
              <a:gd name="connsiteX26" fmla="*/ 839789 w 12192000"/>
              <a:gd name="connsiteY26" fmla="*/ 3753592 h 6858000"/>
              <a:gd name="connsiteX27" fmla="*/ 989674 w 12192000"/>
              <a:gd name="connsiteY27" fmla="*/ 3903477 h 6858000"/>
              <a:gd name="connsiteX28" fmla="*/ 6041753 w 12192000"/>
              <a:gd name="connsiteY28" fmla="*/ 3903477 h 6858000"/>
              <a:gd name="connsiteX29" fmla="*/ 6191638 w 12192000"/>
              <a:gd name="connsiteY29" fmla="*/ 3753592 h 6858000"/>
              <a:gd name="connsiteX30" fmla="*/ 6191638 w 12192000"/>
              <a:gd name="connsiteY30" fmla="*/ 1506469 h 6858000"/>
              <a:gd name="connsiteX31" fmla="*/ 6041753 w 12192000"/>
              <a:gd name="connsiteY31" fmla="*/ 1356584 h 6858000"/>
              <a:gd name="connsiteX32" fmla="*/ 0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989673" y="4007936"/>
                </a:moveTo>
                <a:cubicBezTo>
                  <a:pt x="906895" y="4007936"/>
                  <a:pt x="839789" y="4075042"/>
                  <a:pt x="839789" y="4157821"/>
                </a:cubicBezTo>
                <a:lnTo>
                  <a:pt x="839789" y="6404944"/>
                </a:lnTo>
                <a:cubicBezTo>
                  <a:pt x="839789" y="6487723"/>
                  <a:pt x="906895" y="6554829"/>
                  <a:pt x="989673" y="6554829"/>
                </a:cubicBezTo>
                <a:lnTo>
                  <a:pt x="6041752" y="6554829"/>
                </a:lnTo>
                <a:cubicBezTo>
                  <a:pt x="6124531" y="6554829"/>
                  <a:pt x="6191637" y="6487723"/>
                  <a:pt x="6191637" y="6404944"/>
                </a:cubicBezTo>
                <a:lnTo>
                  <a:pt x="6191637" y="4157821"/>
                </a:lnTo>
                <a:cubicBezTo>
                  <a:pt x="6191637" y="4075042"/>
                  <a:pt x="6124531" y="4007936"/>
                  <a:pt x="6041752" y="4007936"/>
                </a:cubicBezTo>
                <a:close/>
                <a:moveTo>
                  <a:pt x="6437824" y="4007935"/>
                </a:moveTo>
                <a:cubicBezTo>
                  <a:pt x="6355045" y="4007935"/>
                  <a:pt x="6287939" y="4075041"/>
                  <a:pt x="6287939" y="4157820"/>
                </a:cubicBezTo>
                <a:lnTo>
                  <a:pt x="6287939" y="6404943"/>
                </a:lnTo>
                <a:cubicBezTo>
                  <a:pt x="6287939" y="6487722"/>
                  <a:pt x="6355045" y="6554828"/>
                  <a:pt x="6437824" y="6554828"/>
                </a:cubicBezTo>
                <a:lnTo>
                  <a:pt x="11489903" y="6554828"/>
                </a:lnTo>
                <a:cubicBezTo>
                  <a:pt x="11572682" y="6554828"/>
                  <a:pt x="11639788" y="6487722"/>
                  <a:pt x="11639788" y="6404943"/>
                </a:cubicBezTo>
                <a:lnTo>
                  <a:pt x="11639788" y="4157820"/>
                </a:lnTo>
                <a:cubicBezTo>
                  <a:pt x="11639788" y="4075041"/>
                  <a:pt x="11572682" y="4007935"/>
                  <a:pt x="11489903" y="4007935"/>
                </a:cubicBezTo>
                <a:close/>
                <a:moveTo>
                  <a:pt x="6437824" y="1377138"/>
                </a:moveTo>
                <a:cubicBezTo>
                  <a:pt x="6355045" y="1377138"/>
                  <a:pt x="6287939" y="1444244"/>
                  <a:pt x="6287939" y="1527023"/>
                </a:cubicBezTo>
                <a:lnTo>
                  <a:pt x="6287939" y="3774146"/>
                </a:lnTo>
                <a:cubicBezTo>
                  <a:pt x="6287939" y="3856925"/>
                  <a:pt x="6355045" y="3924031"/>
                  <a:pt x="6437824" y="3924031"/>
                </a:cubicBezTo>
                <a:lnTo>
                  <a:pt x="11489903" y="3924031"/>
                </a:lnTo>
                <a:cubicBezTo>
                  <a:pt x="11572682" y="3924031"/>
                  <a:pt x="11639788" y="3856925"/>
                  <a:pt x="11639788" y="3774146"/>
                </a:cubicBezTo>
                <a:lnTo>
                  <a:pt x="11639788" y="1527023"/>
                </a:lnTo>
                <a:cubicBezTo>
                  <a:pt x="11639788" y="1444244"/>
                  <a:pt x="11572682" y="1377138"/>
                  <a:pt x="11489903" y="1377138"/>
                </a:cubicBezTo>
                <a:close/>
                <a:moveTo>
                  <a:pt x="989674" y="1356584"/>
                </a:moveTo>
                <a:cubicBezTo>
                  <a:pt x="906895" y="1356584"/>
                  <a:pt x="839789" y="1423690"/>
                  <a:pt x="839789" y="1506469"/>
                </a:cubicBezTo>
                <a:lnTo>
                  <a:pt x="839789" y="3753592"/>
                </a:lnTo>
                <a:cubicBezTo>
                  <a:pt x="839789" y="3836371"/>
                  <a:pt x="906895" y="3903477"/>
                  <a:pt x="989674" y="3903477"/>
                </a:cubicBezTo>
                <a:lnTo>
                  <a:pt x="6041753" y="3903477"/>
                </a:lnTo>
                <a:cubicBezTo>
                  <a:pt x="6124532" y="3903477"/>
                  <a:pt x="6191638" y="3836371"/>
                  <a:pt x="6191638" y="3753592"/>
                </a:cubicBezTo>
                <a:lnTo>
                  <a:pt x="6191638" y="1506469"/>
                </a:lnTo>
                <a:cubicBezTo>
                  <a:pt x="6191638" y="1423690"/>
                  <a:pt x="6124532" y="1356584"/>
                  <a:pt x="6041753" y="13565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BDA90E0-FFB1-4283-B199-A317604F4FF1}"/>
              </a:ext>
            </a:extLst>
          </p:cNvPr>
          <p:cNvGrpSpPr/>
          <p:nvPr/>
        </p:nvGrpSpPr>
        <p:grpSpPr>
          <a:xfrm>
            <a:off x="6287939" y="1370040"/>
            <a:ext cx="5351849" cy="1932971"/>
            <a:chOff x="839788" y="1377139"/>
            <a:chExt cx="5351849" cy="193297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39788" y="1377139"/>
              <a:ext cx="3968359" cy="1932971"/>
            </a:xfrm>
            <a:prstGeom prst="roundRect">
              <a:avLst>
                <a:gd name="adj" fmla="val 5885"/>
              </a:avLst>
            </a:prstGeom>
            <a:solidFill>
              <a:schemeClr val="bg1"/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 dirty="0"/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032277" y="1551874"/>
              <a:ext cx="5159360" cy="2423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750">
                  <a:solidFill>
                    <a:srgbClr val="0080EA"/>
                  </a:solidFill>
                  <a:latin typeface="Montserrat ExtraBold" panose="00000900000000000000" pitchFamily="2" charset="-52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Кандидатские экзамены: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45E7131-732C-49CB-B40F-9069DD74BAA4}"/>
                </a:ext>
              </a:extLst>
            </p:cNvPr>
            <p:cNvSpPr/>
            <p:nvPr/>
          </p:nvSpPr>
          <p:spPr>
            <a:xfrm>
              <a:off x="1006622" y="1915897"/>
              <a:ext cx="3801525" cy="123110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285750" indent="-285750">
                <a:buClr>
                  <a:srgbClr val="0080EA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Montserrat" panose="00000500000000000000" pitchFamily="2" charset="-52"/>
                </a:rPr>
                <a:t>История философии и науки</a:t>
              </a:r>
            </a:p>
            <a:p>
              <a:pPr marL="285750" indent="-285750">
                <a:buClr>
                  <a:srgbClr val="0080EA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Montserrat" panose="00000500000000000000" pitchFamily="2" charset="-52"/>
                </a:rPr>
                <a:t>Иностранный язык</a:t>
              </a:r>
            </a:p>
            <a:p>
              <a:pPr marL="285750" indent="-285750">
                <a:buClr>
                  <a:srgbClr val="0080EA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rgbClr val="333333"/>
                  </a:solidFill>
                  <a:latin typeface="Montserrat" panose="00000500000000000000" pitchFamily="2" charset="-52"/>
                </a:rPr>
                <a:t>Специальная </a:t>
              </a:r>
              <a:r>
                <a:rPr lang="ru-RU" sz="1600" dirty="0">
                  <a:solidFill>
                    <a:srgbClr val="333333"/>
                  </a:solidFill>
                  <a:latin typeface="Montserrat" panose="00000500000000000000" pitchFamily="2" charset="-52"/>
                </a:rPr>
                <a:t>дисциплина по </a:t>
              </a:r>
              <a:r>
                <a:rPr lang="ru-RU" sz="1600" dirty="0" smtClean="0">
                  <a:solidFill>
                    <a:srgbClr val="333333"/>
                  </a:solidFill>
                  <a:latin typeface="Montserrat" panose="00000500000000000000" pitchFamily="2" charset="-52"/>
                </a:rPr>
                <a:t>Региональной </a:t>
              </a:r>
              <a:r>
                <a:rPr lang="ru-RU" sz="1600" dirty="0">
                  <a:solidFill>
                    <a:srgbClr val="333333"/>
                  </a:solidFill>
                  <a:latin typeface="Montserrat" panose="00000500000000000000" pitchFamily="2" charset="-52"/>
                </a:rPr>
                <a:t>и отраслевой экономике</a:t>
              </a: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839788" y="4014245"/>
            <a:ext cx="5351849" cy="2546893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7939" y="3421286"/>
            <a:ext cx="5351849" cy="3139851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E3A308B-5508-4936-98C8-1E932113424F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10A8849-0F08-48D6-8901-32588F33F066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D5789C76-6F89-474A-9461-376E672D2B79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26" name="Полилиния 14">
              <a:extLst>
                <a:ext uri="{FF2B5EF4-FFF2-40B4-BE49-F238E27FC236}">
                  <a16:creationId xmlns:a16="http://schemas.microsoft.com/office/drawing/2014/main" id="{3468AEE7-22CC-40CD-B9BF-C8CB954C8AA8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FD17AA-A706-4DB4-BCCF-32CBE70ED165}"/>
              </a:ext>
            </a:extLst>
          </p:cNvPr>
          <p:cNvGrpSpPr/>
          <p:nvPr/>
        </p:nvGrpSpPr>
        <p:grpSpPr>
          <a:xfrm>
            <a:off x="1127125" y="382500"/>
            <a:ext cx="10503582" cy="1044000"/>
            <a:chOff x="1127125" y="382500"/>
            <a:chExt cx="10503582" cy="1044000"/>
          </a:xfrm>
        </p:grpSpPr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1127125" y="737984"/>
              <a:ext cx="5327648" cy="33855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lnSpc>
                  <a:spcPct val="100000"/>
                </a:lnSpc>
                <a:spcBef>
                  <a:spcPct val="0"/>
                </a:spcBef>
                <a:buNone/>
                <a:defRPr sz="220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-52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Аттестация аспирантов</a:t>
              </a:r>
              <a:endParaRPr lang="ru-RU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3DE7A87-56A3-4A71-86A0-B615B340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30" y="382500"/>
              <a:ext cx="3303077" cy="1044000"/>
            </a:xfrm>
            <a:prstGeom prst="rect">
              <a:avLst/>
            </a:prstGeom>
          </p:spPr>
        </p:pic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6440577" y="3601783"/>
            <a:ext cx="5159360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750">
                <a:solidFill>
                  <a:srgbClr val="0080EA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Итоговая аттестация аспирантов: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45E7131-732C-49CB-B40F-9069DD74BAA4}"/>
              </a:ext>
            </a:extLst>
          </p:cNvPr>
          <p:cNvSpPr/>
          <p:nvPr/>
        </p:nvSpPr>
        <p:spPr>
          <a:xfrm>
            <a:off x="6440206" y="3844205"/>
            <a:ext cx="5239803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buClr>
                <a:srgbClr val="01559B"/>
              </a:buClr>
            </a:pPr>
            <a:r>
              <a:rPr lang="ru-RU" sz="1200" dirty="0">
                <a:latin typeface="Montserrat" panose="00000500000000000000"/>
              </a:rPr>
              <a:t>Проводится в форме оценки диссертации на предмет ее соответствия критериям, установленным в соответствии с Федеральным законом от 23 августа 1996 г. № 127-ФЗ «О науке и государственной научно-технической политике</a:t>
            </a:r>
            <a:r>
              <a:rPr lang="ru-RU" sz="1200" dirty="0" smtClean="0">
                <a:latin typeface="Montserrat" panose="00000500000000000000"/>
              </a:rPr>
              <a:t>»:</a:t>
            </a:r>
            <a:endParaRPr lang="ru-RU" sz="1200" dirty="0">
              <a:latin typeface="Montserrat" panose="0000050000000000000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78139" y="4723560"/>
            <a:ext cx="4925587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0000500000000000000"/>
              </a:rPr>
              <a:t>диссертация должна содержать решение научной задачи, либо новые научно обоснованные решения;</a:t>
            </a:r>
          </a:p>
          <a:p>
            <a:pPr marL="285750" indent="-285750">
              <a:buClr>
                <a:srgbClr val="0080EA"/>
              </a:buClr>
              <a:buFont typeface="Wingdings" panose="05000000000000000000" pitchFamily="2" charset="2"/>
              <a:buChar char="ü"/>
            </a:pPr>
            <a:endParaRPr lang="ru-RU" sz="1400" dirty="0">
              <a:latin typeface="Montserrat" panose="00000500000000000000"/>
            </a:endParaRPr>
          </a:p>
          <a:p>
            <a:pPr marL="342900" indent="-342900">
              <a:buClr>
                <a:srgbClr val="0080E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Montserrat" panose="00000500000000000000"/>
              </a:rPr>
              <a:t>диссертация должна быть выполнена автором самостоятельно, содержать новые научные результаты и положения, выдвигаемые на публичную защиту.</a:t>
            </a:r>
          </a:p>
          <a:p>
            <a:pPr>
              <a:buClr>
                <a:srgbClr val="0080EA"/>
              </a:buClr>
            </a:pPr>
            <a:endParaRPr lang="ru-RU" sz="1400" dirty="0">
              <a:solidFill>
                <a:srgbClr val="333333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377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484B6F-AF16-40DF-A4C3-C3AA9A268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08" y="2465668"/>
            <a:ext cx="1980000" cy="19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07" y="2439000"/>
            <a:ext cx="1980000" cy="1980000"/>
          </a:xfrm>
          <a:prstGeom prst="rect">
            <a:avLst/>
          </a:prstGeom>
        </p:spPr>
      </p:pic>
      <p:sp>
        <p:nvSpPr>
          <p:cNvPr id="34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1257611" y="5143551"/>
            <a:ext cx="5213882" cy="59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rPr>
              <a:t>Мурманск, пр. Кирова, д. 1, корп. Л, </a:t>
            </a:r>
            <a:r>
              <a:rPr lang="ru-RU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rPr>
              <a:t>каб</a:t>
            </a:r>
            <a:r>
              <a:rPr lang="ru-RU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rPr>
              <a:t>. 112</a:t>
            </a:r>
          </a:p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rPr>
              <a:t>Апатиты, ул. Лесная, д.  29</a:t>
            </a:r>
            <a:endParaRPr lang="ru-RU" spc="-1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35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7101452" y="5143551"/>
            <a:ext cx="3787709" cy="49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«Поступление в вуз онлайн» Госуслуги</a:t>
            </a: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2636616" y="4542711"/>
            <a:ext cx="2163984" cy="4067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Приёмная комиссия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8058039" y="4485716"/>
            <a:ext cx="1874536" cy="2876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Госуслуги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00E373-D696-433F-BE85-118C789BE3C3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540F66-1C40-44D6-95C5-BD1B1BC68377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15" name="Полилиния 13">
              <a:extLst>
                <a:ext uri="{FF2B5EF4-FFF2-40B4-BE49-F238E27FC236}">
                  <a16:creationId xmlns:a16="http://schemas.microsoft.com/office/drawing/2014/main" id="{457A74CA-6009-4F5B-A4A5-E61A7242B98C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16" name="Полилиния 14">
              <a:extLst>
                <a:ext uri="{FF2B5EF4-FFF2-40B4-BE49-F238E27FC236}">
                  <a16:creationId xmlns:a16="http://schemas.microsoft.com/office/drawing/2014/main" id="{2CCB84B7-A530-45D0-AC31-26EA3A885948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ED27DB-0EC8-49DF-AC4D-CD4B1329D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19" name="Прямоугольник 51">
            <a:extLst>
              <a:ext uri="{FF2B5EF4-FFF2-40B4-BE49-F238E27FC236}">
                <a16:creationId xmlns:a16="http://schemas.microsoft.com/office/drawing/2014/main" id="{21C65F18-173D-4EF5-A80E-F245DCE60127}"/>
              </a:ext>
            </a:extLst>
          </p:cNvPr>
          <p:cNvSpPr/>
          <p:nvPr/>
        </p:nvSpPr>
        <p:spPr>
          <a:xfrm>
            <a:off x="1654509" y="1696270"/>
            <a:ext cx="4128198" cy="59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spcBef>
                <a:spcPct val="0"/>
              </a:spcBef>
            </a:pPr>
            <a:r>
              <a:rPr lang="ru-RU" dirty="0">
                <a:solidFill>
                  <a:srgbClr val="0080EA"/>
                </a:solidFill>
                <a:latin typeface="Montserrat ExtraBold" panose="00000900000000000000" pitchFamily="2" charset="-52"/>
                <a:ea typeface="Open Sans Condensed Medium" pitchFamily="2" charset="0"/>
                <a:cs typeface="Open Sans Condensed Medium" pitchFamily="2" charset="0"/>
              </a:rPr>
              <a:t>Лично </a:t>
            </a:r>
          </a:p>
          <a:p>
            <a:pPr algn="ctr" defTabSz="521563" fontAlgn="base">
              <a:spcBef>
                <a:spcPct val="0"/>
              </a:spcBef>
            </a:pPr>
            <a:r>
              <a:rPr lang="ru-RU" dirty="0">
                <a:solidFill>
                  <a:srgbClr val="0080EA"/>
                </a:solidFill>
                <a:latin typeface="Montserrat ExtraBold" panose="00000900000000000000" pitchFamily="2" charset="-52"/>
                <a:ea typeface="Open Sans Condensed Medium" pitchFamily="2" charset="0"/>
                <a:cs typeface="Open Sans Condensed Medium" pitchFamily="2" charset="0"/>
              </a:rPr>
              <a:t>в приёмной комиссии</a:t>
            </a:r>
          </a:p>
        </p:txBody>
      </p:sp>
      <p:sp>
        <p:nvSpPr>
          <p:cNvPr id="20" name="Прямоугольник 51">
            <a:extLst>
              <a:ext uri="{FF2B5EF4-FFF2-40B4-BE49-F238E27FC236}">
                <a16:creationId xmlns:a16="http://schemas.microsoft.com/office/drawing/2014/main" id="{1855868A-2D28-4DCD-9BF1-8C39329F78A3}"/>
              </a:ext>
            </a:extLst>
          </p:cNvPr>
          <p:cNvSpPr/>
          <p:nvPr/>
        </p:nvSpPr>
        <p:spPr>
          <a:xfrm>
            <a:off x="7149216" y="1662009"/>
            <a:ext cx="378770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spcBef>
                <a:spcPct val="0"/>
              </a:spcBef>
              <a:defRPr/>
            </a:pPr>
            <a:r>
              <a:rPr lang="ru-RU" dirty="0">
                <a:solidFill>
                  <a:srgbClr val="0080EA"/>
                </a:solidFill>
                <a:latin typeface="Montserrat ExtraBold" panose="00000900000000000000" pitchFamily="2" charset="-52"/>
                <a:ea typeface="Open Sans Condensed Medium" pitchFamily="2" charset="0"/>
                <a:cs typeface="Open Sans Condensed Medium" pitchFamily="2" charset="0"/>
              </a:rPr>
              <a:t>Онлайн </a:t>
            </a:r>
          </a:p>
          <a:p>
            <a:pPr algn="ctr" defTabSz="521563" fontAlgn="base">
              <a:spcBef>
                <a:spcPct val="0"/>
              </a:spcBef>
              <a:defRPr/>
            </a:pPr>
            <a:r>
              <a:rPr lang="ru-RU" dirty="0">
                <a:solidFill>
                  <a:srgbClr val="0080EA"/>
                </a:solidFill>
                <a:latin typeface="Montserrat ExtraBold" panose="00000900000000000000" pitchFamily="2" charset="-52"/>
                <a:ea typeface="Open Sans Condensed Medium" pitchFamily="2" charset="0"/>
                <a:cs typeface="Open Sans Condensed Medium" pitchFamily="2" charset="0"/>
              </a:rPr>
              <a:t>на портале Госуслуги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C7E005A-B7BB-442C-83B5-C31BF200EC14}"/>
              </a:ext>
            </a:extLst>
          </p:cNvPr>
          <p:cNvSpPr txBox="1">
            <a:spLocks/>
          </p:cNvSpPr>
          <p:nvPr/>
        </p:nvSpPr>
        <p:spPr>
          <a:xfrm>
            <a:off x="1127125" y="735223"/>
            <a:ext cx="66141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Способы подачи документов </a:t>
            </a:r>
            <a:r>
              <a:rPr lang="ru-RU" dirty="0">
                <a:solidFill>
                  <a:srgbClr val="0080EA"/>
                </a:solidFill>
              </a:rPr>
              <a:t>(с 20 июня)</a:t>
            </a:r>
          </a:p>
        </p:txBody>
      </p:sp>
    </p:spTree>
    <p:extLst>
      <p:ext uri="{BB962C8B-B14F-4D97-AF65-F5344CB8AC3E}">
        <p14:creationId xmlns:p14="http://schemas.microsoft.com/office/powerpoint/2010/main" val="37506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8570383" y="595477"/>
            <a:ext cx="2810424" cy="6073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3829185"/>
            <a:ext cx="12192000" cy="3028814"/>
          </a:xfrm>
          <a:prstGeom prst="rect">
            <a:avLst/>
          </a:prstGeom>
          <a:solidFill>
            <a:srgbClr val="FF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27125" y="734146"/>
            <a:ext cx="5400675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Календарь приёма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2" y="1715237"/>
            <a:ext cx="384000" cy="384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11" y="1734437"/>
            <a:ext cx="384000" cy="384000"/>
          </a:xfrm>
          <a:prstGeom prst="rect">
            <a:avLst/>
          </a:prstGeom>
        </p:spPr>
      </p:pic>
      <p:sp>
        <p:nvSpPr>
          <p:cNvPr id="41" name="AutoShape 26"/>
          <p:cNvSpPr/>
          <p:nvPr/>
        </p:nvSpPr>
        <p:spPr>
          <a:xfrm>
            <a:off x="1588807" y="2305068"/>
            <a:ext cx="979200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2" name="Group 27"/>
          <p:cNvGrpSpPr/>
          <p:nvPr/>
        </p:nvGrpSpPr>
        <p:grpSpPr>
          <a:xfrm>
            <a:off x="2546190" y="2230069"/>
            <a:ext cx="153600" cy="153600"/>
            <a:chOff x="0" y="0"/>
            <a:chExt cx="812800" cy="812800"/>
          </a:xfrm>
        </p:grpSpPr>
        <p:sp>
          <p:nvSpPr>
            <p:cNvPr id="43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grpSp>
        <p:nvGrpSpPr>
          <p:cNvPr id="45" name="Group 30"/>
          <p:cNvGrpSpPr/>
          <p:nvPr/>
        </p:nvGrpSpPr>
        <p:grpSpPr>
          <a:xfrm>
            <a:off x="5127642" y="2230069"/>
            <a:ext cx="153600" cy="153600"/>
            <a:chOff x="0" y="0"/>
            <a:chExt cx="812800" cy="812800"/>
          </a:xfrm>
        </p:grpSpPr>
        <p:sp>
          <p:nvSpPr>
            <p:cNvPr id="46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 dirty="0"/>
            </a:p>
          </p:txBody>
        </p:sp>
      </p:grpSp>
      <p:grpSp>
        <p:nvGrpSpPr>
          <p:cNvPr id="48" name="Group 33"/>
          <p:cNvGrpSpPr/>
          <p:nvPr/>
        </p:nvGrpSpPr>
        <p:grpSpPr>
          <a:xfrm>
            <a:off x="7688647" y="2230069"/>
            <a:ext cx="153600" cy="153600"/>
            <a:chOff x="0" y="0"/>
            <a:chExt cx="812800" cy="812800"/>
          </a:xfrm>
        </p:grpSpPr>
        <p:sp>
          <p:nvSpPr>
            <p:cNvPr id="49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grpSp>
        <p:nvGrpSpPr>
          <p:cNvPr id="51" name="Group 39"/>
          <p:cNvGrpSpPr/>
          <p:nvPr/>
        </p:nvGrpSpPr>
        <p:grpSpPr>
          <a:xfrm>
            <a:off x="10260555" y="2230069"/>
            <a:ext cx="153600" cy="153600"/>
            <a:chOff x="0" y="0"/>
            <a:chExt cx="812800" cy="812800"/>
          </a:xfrm>
        </p:grpSpPr>
        <p:sp>
          <p:nvSpPr>
            <p:cNvPr id="52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sp>
        <p:nvSpPr>
          <p:cNvPr id="54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1100214" y="3204824"/>
            <a:ext cx="29902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Начало приёма</a:t>
            </a:r>
          </a:p>
        </p:txBody>
      </p:sp>
      <p:sp>
        <p:nvSpPr>
          <p:cNvPr id="55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4135827" y="3204824"/>
            <a:ext cx="24085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Окончание приёма</a:t>
            </a:r>
          </a:p>
        </p:txBody>
      </p:sp>
      <p:sp>
        <p:nvSpPr>
          <p:cNvPr id="56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6576274" y="3204824"/>
            <a:ext cx="25481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Экзамен</a:t>
            </a:r>
          </a:p>
        </p:txBody>
      </p:sp>
      <p:sp>
        <p:nvSpPr>
          <p:cNvPr id="57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9383342" y="3204824"/>
            <a:ext cx="190258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Зачисление</a:t>
            </a:r>
          </a:p>
        </p:txBody>
      </p:sp>
      <p:sp>
        <p:nvSpPr>
          <p:cNvPr id="58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1711354" y="2789701"/>
            <a:ext cx="176793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20 июня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59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4291127" y="2789701"/>
            <a:ext cx="176793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20 августа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60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6870900" y="2789701"/>
            <a:ext cx="176793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21 августа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61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9450672" y="2789701"/>
            <a:ext cx="176793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25 августа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10" y="1739795"/>
            <a:ext cx="36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53" y="1688216"/>
            <a:ext cx="432000" cy="43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2" y="4218702"/>
            <a:ext cx="384000" cy="384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54" y="4237902"/>
            <a:ext cx="384000" cy="384000"/>
          </a:xfrm>
          <a:prstGeom prst="rect">
            <a:avLst/>
          </a:prstGeom>
        </p:spPr>
      </p:pic>
      <p:sp>
        <p:nvSpPr>
          <p:cNvPr id="37" name="AutoShape 26"/>
          <p:cNvSpPr/>
          <p:nvPr/>
        </p:nvSpPr>
        <p:spPr>
          <a:xfrm>
            <a:off x="1588807" y="4808533"/>
            <a:ext cx="979200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8" name="Group 27"/>
          <p:cNvGrpSpPr/>
          <p:nvPr/>
        </p:nvGrpSpPr>
        <p:grpSpPr>
          <a:xfrm>
            <a:off x="2570204" y="4733534"/>
            <a:ext cx="153600" cy="153600"/>
            <a:chOff x="0" y="0"/>
            <a:chExt cx="812800" cy="812800"/>
          </a:xfrm>
        </p:grpSpPr>
        <p:sp>
          <p:nvSpPr>
            <p:cNvPr id="82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3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grpSp>
        <p:nvGrpSpPr>
          <p:cNvPr id="63" name="Group 30"/>
          <p:cNvGrpSpPr/>
          <p:nvPr/>
        </p:nvGrpSpPr>
        <p:grpSpPr>
          <a:xfrm>
            <a:off x="5133654" y="4733534"/>
            <a:ext cx="153600" cy="153600"/>
            <a:chOff x="0" y="0"/>
            <a:chExt cx="812800" cy="812800"/>
          </a:xfrm>
        </p:grpSpPr>
        <p:sp>
          <p:nvSpPr>
            <p:cNvPr id="80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TextBox 8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 dirty="0"/>
            </a:p>
          </p:txBody>
        </p:sp>
      </p:grpSp>
      <p:grpSp>
        <p:nvGrpSpPr>
          <p:cNvPr id="64" name="Group 33"/>
          <p:cNvGrpSpPr/>
          <p:nvPr/>
        </p:nvGrpSpPr>
        <p:grpSpPr>
          <a:xfrm>
            <a:off x="7697104" y="4733534"/>
            <a:ext cx="153600" cy="153600"/>
            <a:chOff x="0" y="0"/>
            <a:chExt cx="812800" cy="812800"/>
          </a:xfrm>
        </p:grpSpPr>
        <p:sp>
          <p:nvSpPr>
            <p:cNvPr id="78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9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grpSp>
        <p:nvGrpSpPr>
          <p:cNvPr id="65" name="Group 39"/>
          <p:cNvGrpSpPr/>
          <p:nvPr/>
        </p:nvGrpSpPr>
        <p:grpSpPr>
          <a:xfrm>
            <a:off x="10260555" y="4733534"/>
            <a:ext cx="153600" cy="153600"/>
            <a:chOff x="0" y="0"/>
            <a:chExt cx="812800" cy="812800"/>
          </a:xfrm>
        </p:grpSpPr>
        <p:sp>
          <p:nvSpPr>
            <p:cNvPr id="76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7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4187" tIns="54187" rIns="54187" bIns="54187" rtlCol="0" anchor="ctr"/>
            <a:lstStyle/>
            <a:p>
              <a:pPr algn="ctr">
                <a:lnSpc>
                  <a:spcPts val="1792"/>
                </a:lnSpc>
              </a:pPr>
              <a:endParaRPr sz="1920"/>
            </a:p>
          </p:txBody>
        </p:sp>
      </p:grpSp>
      <p:sp>
        <p:nvSpPr>
          <p:cNvPr id="66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1151899" y="5708289"/>
            <a:ext cx="29902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Начало приёма</a:t>
            </a:r>
          </a:p>
        </p:txBody>
      </p:sp>
      <p:sp>
        <p:nvSpPr>
          <p:cNvPr id="67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4105170" y="5708289"/>
            <a:ext cx="24085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Окончание приёма</a:t>
            </a:r>
          </a:p>
        </p:txBody>
      </p:sp>
      <p:sp>
        <p:nvSpPr>
          <p:cNvPr id="68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6484807" y="5708289"/>
            <a:ext cx="25481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Экзамен</a:t>
            </a:r>
          </a:p>
        </p:txBody>
      </p:sp>
      <p:sp>
        <p:nvSpPr>
          <p:cNvPr id="69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9383342" y="5708289"/>
            <a:ext cx="190258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48671" eaLnBrk="0" fontAlgn="base" hangingPunct="0"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 Condensed Medium" pitchFamily="2" charset="0"/>
                <a:cs typeface="Open Sans Condensed Medium" pitchFamily="2" charset="0"/>
              </a:rPr>
              <a:t>Зачисление</a:t>
            </a:r>
          </a:p>
        </p:txBody>
      </p:sp>
      <p:sp>
        <p:nvSpPr>
          <p:cNvPr id="70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1763039" y="5293166"/>
            <a:ext cx="176793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20 июня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71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4241937" y="5293166"/>
            <a:ext cx="1893399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21 сентября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72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6846304" y="5293166"/>
            <a:ext cx="1893399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23 сентября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sp>
        <p:nvSpPr>
          <p:cNvPr id="73" name="Прямоугольник 51">
            <a:extLst>
              <a:ext uri="{FF2B5EF4-FFF2-40B4-BE49-F238E27FC236}">
                <a16:creationId xmlns:a16="http://schemas.microsoft.com/office/drawing/2014/main" id="{DA12C234-3ED4-4C19-AC57-A0D005DED912}"/>
              </a:ext>
            </a:extLst>
          </p:cNvPr>
          <p:cNvSpPr/>
          <p:nvPr/>
        </p:nvSpPr>
        <p:spPr>
          <a:xfrm>
            <a:off x="9450671" y="5293166"/>
            <a:ext cx="1930135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  <a:ea typeface="Open Sans Condensed SemiBold" pitchFamily="2" charset="0"/>
                <a:cs typeface="Open Sans Condensed SemiBold" pitchFamily="2" charset="0"/>
              </a:rPr>
              <a:t>29 сентября</a:t>
            </a:r>
            <a:endParaRPr lang="ru-RU" dirty="0">
              <a:solidFill>
                <a:schemeClr val="bg1"/>
              </a:solidFill>
              <a:latin typeface="Montserrat ExtraBold" panose="00000900000000000000" pitchFamily="2" charset="-52"/>
              <a:ea typeface="Open Sans Condensed Medium" pitchFamily="2" charset="0"/>
              <a:cs typeface="Open Sans Condensed Medium" pitchFamily="2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04" y="4243260"/>
            <a:ext cx="360000" cy="360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53" y="4189926"/>
            <a:ext cx="432000" cy="432000"/>
          </a:xfrm>
          <a:prstGeom prst="rect">
            <a:avLst/>
          </a:prstGeom>
        </p:spPr>
      </p:pic>
      <p:sp>
        <p:nvSpPr>
          <p:cNvPr id="85" name="Заголовок 1"/>
          <p:cNvSpPr txBox="1">
            <a:spLocks/>
          </p:cNvSpPr>
          <p:nvPr/>
        </p:nvSpPr>
        <p:spPr>
          <a:xfrm rot="16200000">
            <a:off x="-77948" y="2479919"/>
            <a:ext cx="2372078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Магистратура</a:t>
            </a: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 rot="16200000">
            <a:off x="-77947" y="4966791"/>
            <a:ext cx="2372078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spc="11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Аспирантура</a:t>
            </a:r>
          </a:p>
        </p:txBody>
      </p:sp>
    </p:spTree>
    <p:extLst>
      <p:ext uri="{BB962C8B-B14F-4D97-AF65-F5344CB8AC3E}">
        <p14:creationId xmlns:p14="http://schemas.microsoft.com/office/powerpoint/2010/main" val="111582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" y="0"/>
            <a:ext cx="3535681" cy="6858000"/>
          </a:xfrm>
          <a:prstGeom prst="rect">
            <a:avLst/>
          </a:prstGeom>
          <a:solidFill>
            <a:srgbClr val="FF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35680" y="0"/>
            <a:ext cx="8656320" cy="6858000"/>
          </a:xfrm>
          <a:prstGeom prst="rect">
            <a:avLst/>
          </a:prstGeom>
          <a:solidFill>
            <a:srgbClr val="008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27125" y="707186"/>
            <a:ext cx="6394160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Контактная информация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84ED5F-2A4D-4DEA-9858-C374ADE28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8570383" y="595477"/>
            <a:ext cx="2810424" cy="60738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727C018-8A66-44F3-8983-6B79FB032093}"/>
              </a:ext>
            </a:extLst>
          </p:cNvPr>
          <p:cNvSpPr txBox="1">
            <a:spLocks/>
          </p:cNvSpPr>
          <p:nvPr/>
        </p:nvSpPr>
        <p:spPr>
          <a:xfrm>
            <a:off x="4605476" y="1862472"/>
            <a:ext cx="291580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>
            <a:defPPr>
              <a:defRPr lang="ru-RU"/>
            </a:defPPr>
            <a:lvl1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pc="-1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Кафедра Экономики и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651760"/>
            <a:ext cx="1562100" cy="1554480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3727C018-8A66-44F3-8983-6B79FB032093}"/>
              </a:ext>
            </a:extLst>
          </p:cNvPr>
          <p:cNvSpPr txBox="1">
            <a:spLocks/>
          </p:cNvSpPr>
          <p:nvPr/>
        </p:nvSpPr>
        <p:spPr>
          <a:xfrm>
            <a:off x="583294" y="5881868"/>
            <a:ext cx="374091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>
            <a:defPPr>
              <a:defRPr lang="ru-RU"/>
            </a:defPPr>
            <a:lvl1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pc="-1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Г. Мурманск, ул. Егорова 16, </a:t>
            </a:r>
            <a:r>
              <a:rPr lang="ru-RU" sz="1400" dirty="0" err="1" smtClean="0">
                <a:solidFill>
                  <a:schemeClr val="bg1"/>
                </a:solidFill>
              </a:rPr>
              <a:t>каб</a:t>
            </a:r>
            <a:r>
              <a:rPr lang="ru-RU" sz="1400" dirty="0" smtClean="0">
                <a:solidFill>
                  <a:schemeClr val="bg1"/>
                </a:solidFill>
              </a:rPr>
              <a:t> 110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7F8E0-B29E-40B5-82CC-191ADC19A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11" y="5819650"/>
            <a:ext cx="273661" cy="249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71CED3-D48C-4F1D-9058-FB37520D5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154" y="5831755"/>
            <a:ext cx="273661" cy="236957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727C018-8A66-44F3-8983-6B79FB032093}"/>
              </a:ext>
            </a:extLst>
          </p:cNvPr>
          <p:cNvSpPr txBox="1">
            <a:spLocks/>
          </p:cNvSpPr>
          <p:nvPr/>
        </p:nvSpPr>
        <p:spPr>
          <a:xfrm>
            <a:off x="5120640" y="5853268"/>
            <a:ext cx="27850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>
            <a:defPPr>
              <a:defRPr lang="ru-RU"/>
            </a:defPPr>
            <a:lvl1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pc="-1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21-38-06 (доб. 3)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45" y="5766082"/>
            <a:ext cx="356199" cy="356198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3727C018-8A66-44F3-8983-6B79FB032093}"/>
              </a:ext>
            </a:extLst>
          </p:cNvPr>
          <p:cNvSpPr txBox="1">
            <a:spLocks/>
          </p:cNvSpPr>
          <p:nvPr/>
        </p:nvSpPr>
        <p:spPr>
          <a:xfrm>
            <a:off x="8748668" y="5819650"/>
            <a:ext cx="27850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>
            <a:defPPr>
              <a:defRPr lang="ru-RU"/>
            </a:defPPr>
            <a:lvl1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pc="-1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depeup@mauniver.ru</a:t>
            </a:r>
            <a:endParaRPr lang="ru-RU" sz="1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0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0" y="2439000"/>
            <a:ext cx="1980000" cy="1980000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127125" y="707186"/>
            <a:ext cx="6394160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5 шагов к успешному поступлению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84ED5F-2A4D-4DEA-9858-C374ADE282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8570383" y="595477"/>
            <a:ext cx="2810424" cy="60738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727C018-8A66-44F3-8983-6B79FB032093}"/>
              </a:ext>
            </a:extLst>
          </p:cNvPr>
          <p:cNvSpPr txBox="1">
            <a:spLocks/>
          </p:cNvSpPr>
          <p:nvPr/>
        </p:nvSpPr>
        <p:spPr>
          <a:xfrm>
            <a:off x="4605476" y="4488715"/>
            <a:ext cx="2915809" cy="84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>
            <a:defPPr>
              <a:defRPr lang="ru-RU"/>
            </a:defPPr>
            <a:lvl1pPr algn="ctr" defTabSz="52156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pc="-1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Open Sans Condensed SemiBold" pitchFamily="2" charset="0"/>
                <a:cs typeface="Open Sans Condensed Semi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Получите чек-лист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5 шагов к успешному поступлению»</a:t>
            </a:r>
          </a:p>
        </p:txBody>
      </p:sp>
    </p:spTree>
    <p:extLst>
      <p:ext uri="{BB962C8B-B14F-4D97-AF65-F5344CB8AC3E}">
        <p14:creationId xmlns:p14="http://schemas.microsoft.com/office/powerpoint/2010/main" val="134768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27125" y="536862"/>
            <a:ext cx="7468324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Общие сведения о кафедре экономики и управления</a:t>
            </a:r>
            <a:endParaRPr lang="ru-RU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500AE85-9B7D-4176-8E85-9D5D315D4712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3ADCCDD-EBF5-4A58-A59E-C32D5FEFC68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8" name="Полилиния 13">
              <a:extLst>
                <a:ext uri="{FF2B5EF4-FFF2-40B4-BE49-F238E27FC236}">
                  <a16:creationId xmlns:a16="http://schemas.microsoft.com/office/drawing/2014/main" id="{CCD6974A-EBA2-4393-A859-CFA91D16726D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9" name="Полилиния 14">
              <a:extLst>
                <a:ext uri="{FF2B5EF4-FFF2-40B4-BE49-F238E27FC236}">
                  <a16:creationId xmlns:a16="http://schemas.microsoft.com/office/drawing/2014/main" id="{96D20812-7302-42B4-9443-39C980C831EE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22A9FEB-15A0-4BAE-9F5D-2126D713C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6757512" y="4181039"/>
            <a:ext cx="5151504" cy="4841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 ExtraBold" panose="00000900000000000000" pitchFamily="2" charset="-52"/>
              </a:rPr>
              <a:t>5.2.3. Региональная и отраслевая экономика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679513" y="5213426"/>
            <a:ext cx="5238878" cy="72712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Научные исследования в области экономического развития регионов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и отраслей, и их взаимодействия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EB3A069-65FF-4EA6-B68A-5037C70A0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27" y="1943966"/>
            <a:ext cx="585000" cy="468000"/>
          </a:xfrm>
          <a:prstGeom prst="rect">
            <a:avLst/>
          </a:prstGeom>
        </p:spPr>
      </p:pic>
      <p:sp>
        <p:nvSpPr>
          <p:cNvPr id="76" name="Google Shape;130;p17">
            <a:extLst>
              <a:ext uri="{FF2B5EF4-FFF2-40B4-BE49-F238E27FC236}">
                <a16:creationId xmlns:a16="http://schemas.microsoft.com/office/drawing/2014/main" id="{5793CF82-B911-4A4E-A615-84CB791CF193}"/>
              </a:ext>
            </a:extLst>
          </p:cNvPr>
          <p:cNvSpPr txBox="1"/>
          <p:nvPr/>
        </p:nvSpPr>
        <p:spPr>
          <a:xfrm>
            <a:off x="2394501" y="1916376"/>
            <a:ext cx="38827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11 ОПОП </a:t>
            </a:r>
            <a:endParaRPr sz="1400" dirty="0">
              <a:latin typeface="Montserrat" panose="020B0604020202020204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2</a:t>
            </a:r>
            <a:r>
              <a:rPr lang="ru-RU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38</a:t>
            </a:r>
            <a:r>
              <a:rPr lang="en-US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чел. обучающихся</a:t>
            </a:r>
            <a:endParaRPr sz="1400" dirty="0">
              <a:latin typeface="Montserrat" panose="020B0604020202020204" charset="-52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1F6D222-E5DD-429A-A8EE-5355C23C8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27" y="2937541"/>
            <a:ext cx="503516" cy="504000"/>
          </a:xfrm>
          <a:prstGeom prst="rect">
            <a:avLst/>
          </a:prstGeom>
        </p:spPr>
      </p:pic>
      <p:sp>
        <p:nvSpPr>
          <p:cNvPr id="78" name="Google Shape;132;p17">
            <a:extLst>
              <a:ext uri="{FF2B5EF4-FFF2-40B4-BE49-F238E27FC236}">
                <a16:creationId xmlns:a16="http://schemas.microsoft.com/office/drawing/2014/main" id="{B5732212-4707-4D9F-A159-0C53FC1A5E9C}"/>
              </a:ext>
            </a:extLst>
          </p:cNvPr>
          <p:cNvSpPr txBox="1"/>
          <p:nvPr/>
        </p:nvSpPr>
        <p:spPr>
          <a:xfrm>
            <a:off x="2394501" y="2937541"/>
            <a:ext cx="37189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146 учебных </a:t>
            </a:r>
            <a:r>
              <a:rPr lang="en-US" sz="1400" dirty="0" err="1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дисциплин</a:t>
            </a: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 </a:t>
            </a:r>
            <a:endParaRPr lang="ru-RU" sz="1400" dirty="0">
              <a:latin typeface="Montserrat" panose="020B0604020202020204" charset="-52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с общей учебной </a:t>
            </a:r>
            <a:r>
              <a:rPr lang="en-US" sz="1400" dirty="0" err="1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нагрузкой</a:t>
            </a: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1</a:t>
            </a:r>
            <a:r>
              <a:rPr lang="ru-RU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2</a:t>
            </a:r>
            <a:r>
              <a:rPr lang="ru-RU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ru-RU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200</a:t>
            </a:r>
            <a:r>
              <a:rPr lang="en-US" sz="1400" dirty="0" smtClean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1400" dirty="0">
                <a:latin typeface="Montserrat" panose="020B0604020202020204" charset="-52"/>
                <a:ea typeface="Libre Franklin Medium"/>
                <a:cs typeface="Libre Franklin Medium"/>
                <a:sym typeface="Libre Franklin Medium"/>
              </a:rPr>
              <a:t>ч.</a:t>
            </a:r>
            <a:endParaRPr sz="1400" dirty="0">
              <a:latin typeface="Montserrat" panose="020B0604020202020204" charset="-52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AD57402-3EAA-4079-88FC-CC31109B0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3" y="4052102"/>
            <a:ext cx="540000" cy="540000"/>
          </a:xfrm>
          <a:prstGeom prst="rect">
            <a:avLst/>
          </a:prstGeom>
        </p:spPr>
      </p:pic>
      <p:sp>
        <p:nvSpPr>
          <p:cNvPr id="80" name="Google Shape;152;p18">
            <a:extLst>
              <a:ext uri="{FF2B5EF4-FFF2-40B4-BE49-F238E27FC236}">
                <a16:creationId xmlns:a16="http://schemas.microsoft.com/office/drawing/2014/main" id="{BEEDFC35-6AA0-4103-8568-FC7BC234433B}"/>
              </a:ext>
            </a:extLst>
          </p:cNvPr>
          <p:cNvSpPr txBox="1"/>
          <p:nvPr/>
        </p:nvSpPr>
        <p:spPr>
          <a:xfrm>
            <a:off x="2508497" y="4068922"/>
            <a:ext cx="376875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1559B"/>
                </a:solidFill>
                <a:latin typeface="Franklin Gothic Medium" panose="020B0603020102020204" pitchFamily="34" charset="0"/>
                <a:ea typeface="Libre Franklin Medium"/>
                <a:cs typeface="Libre Franklin Medium"/>
              </a:defRPr>
            </a:lvl1pPr>
          </a:lstStyle>
          <a:p>
            <a:r>
              <a:rPr lang="ru-RU" sz="1400" b="0" dirty="0" err="1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Остепененность</a:t>
            </a:r>
            <a:r>
              <a:rPr lang="ru-RU" sz="14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 штатных преподавателей кафедры составляет 100%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Среди них:</a:t>
            </a:r>
          </a:p>
          <a:p>
            <a:r>
              <a:rPr lang="en-US" sz="14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5 </a:t>
            </a:r>
            <a:r>
              <a:rPr lang="en-US" sz="14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докторов наук,  </a:t>
            </a:r>
            <a:endParaRPr lang="ru-RU" sz="14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r>
              <a:rPr lang="en-US" sz="14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14 </a:t>
            </a:r>
            <a:r>
              <a:rPr lang="en-US" sz="1400" b="0" dirty="0" err="1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кандидатов</a:t>
            </a:r>
            <a:r>
              <a:rPr lang="en-US" sz="14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наук</a:t>
            </a:r>
            <a:endParaRPr lang="ru-RU" sz="1400" b="0" dirty="0" smtClean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endParaRPr lang="ru-RU" sz="1400" b="0" dirty="0" smtClean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r>
              <a:rPr lang="ru-RU" sz="14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Среди внешних совместителей и работников по ДГПХ, также работают доктора и кандидаты наук</a:t>
            </a:r>
            <a:endParaRPr sz="14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E4C787F-85C8-4BA3-9CAD-0F7273E7F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6" y="1914812"/>
            <a:ext cx="540260" cy="540000"/>
          </a:xfrm>
          <a:prstGeom prst="rect">
            <a:avLst/>
          </a:prstGeom>
        </p:spPr>
      </p:pic>
      <p:sp>
        <p:nvSpPr>
          <p:cNvPr id="82" name="Google Shape;167;p19">
            <a:extLst>
              <a:ext uri="{FF2B5EF4-FFF2-40B4-BE49-F238E27FC236}">
                <a16:creationId xmlns:a16="http://schemas.microsoft.com/office/drawing/2014/main" id="{C6A33F63-F8C3-40DA-8B75-F3D909C2D879}"/>
              </a:ext>
            </a:extLst>
          </p:cNvPr>
          <p:cNvSpPr txBox="1"/>
          <p:nvPr/>
        </p:nvSpPr>
        <p:spPr>
          <a:xfrm>
            <a:off x="7674593" y="1875732"/>
            <a:ext cx="41919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1559B"/>
                </a:solidFill>
                <a:latin typeface="Franklin Gothic Medium" panose="020B0603020102020204" pitchFamily="34" charset="0"/>
                <a:ea typeface="Libre Franklin Medium"/>
                <a:cs typeface="Libre Franklin Medium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Прочные внешние связи: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 err="1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Торгово-промышленная</a:t>
            </a:r>
            <a:r>
              <a:rPr lang="en-US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палата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АО</a:t>
            </a:r>
            <a:r>
              <a:rPr lang="ru-RU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«Мурманский морской торговый порт»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ПАО ГМК «Норильский </a:t>
            </a:r>
            <a:r>
              <a:rPr lang="en-US" sz="1200" b="0" dirty="0" err="1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Никель</a:t>
            </a:r>
            <a:r>
              <a:rPr lang="en-US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»</a:t>
            </a:r>
            <a:endParaRPr lang="ru-RU" sz="1200" b="0" dirty="0" smtClean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ООО «Антей Север»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АО «Корпорация развития Мурманской </a:t>
            </a:r>
            <a:r>
              <a:rPr lang="en-US" sz="1200" b="0" dirty="0" err="1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области</a:t>
            </a:r>
            <a:r>
              <a:rPr lang="en-US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»</a:t>
            </a:r>
            <a:endParaRPr lang="ru-RU" sz="1200" b="0" dirty="0" smtClean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Центр консалтинговых проектов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Центр управления регионом Министерства цифрового развития МО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Сбербанк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Партнеры фирмы 1С </a:t>
            </a:r>
            <a:endParaRPr lang="ru-RU" sz="1200" b="0" dirty="0" smtClean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0" dirty="0" smtClean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Кольский научный центр РАН</a:t>
            </a:r>
            <a:endParaRPr lang="ru-RU"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Школы, лицеи, гимназии Мурманска, Североморска, Мончегорска </a:t>
            </a: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и </a:t>
            </a:r>
            <a:r>
              <a:rPr lang="en-US" sz="1200" b="0" dirty="0" err="1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др</a:t>
            </a:r>
            <a:r>
              <a:rPr lang="en-US" sz="1200" b="0" dirty="0">
                <a:solidFill>
                  <a:schemeClr val="tx1"/>
                </a:solidFill>
                <a:latin typeface="Montserrat" panose="020B0604020202020204" charset="-52"/>
                <a:sym typeface="Libre Franklin Medium"/>
              </a:rPr>
              <a:t>.</a:t>
            </a:r>
            <a:endParaRPr sz="1200" b="0" dirty="0">
              <a:solidFill>
                <a:schemeClr val="tx1"/>
              </a:solidFill>
              <a:latin typeface="Montserrat" panose="020B0604020202020204" charset="-52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848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31615" y="730337"/>
            <a:ext cx="6152054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</a:rPr>
              <a:t>Магистратура нужна, если ты хочешь: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31615" y="1200044"/>
            <a:ext cx="4737962" cy="50967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Углубить знания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и стать узким специалистом в профессии</a:t>
            </a:r>
          </a:p>
          <a:p>
            <a:pPr algn="l"/>
            <a:endParaRPr lang="ru-RU" sz="1600" dirty="0"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Повысить зарплату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(магистры </a:t>
            </a:r>
          </a:p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в среднем зарабатывают </a:t>
            </a:r>
          </a:p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на 20-40% больше)</a:t>
            </a:r>
          </a:p>
          <a:p>
            <a:pPr algn="l"/>
            <a:endParaRPr lang="ru-RU" sz="1600" dirty="0"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Сменить сферу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(можно поступить на другое направление)</a:t>
            </a:r>
          </a:p>
          <a:p>
            <a:pPr algn="l"/>
            <a:endParaRPr lang="ru-RU" sz="1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Получить доступ к карьерным позициям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, где требуется магистерский диплом (госслужба, наука, менеджмент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)</a:t>
            </a:r>
          </a:p>
          <a:p>
            <a:pPr algn="l"/>
            <a:endParaRPr lang="ru-RU" sz="1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У</a:t>
            </a:r>
            <a:r>
              <a:rPr lang="ru-RU" sz="160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меть находить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наилучшие источники финансирования </a:t>
            </a:r>
            <a:r>
              <a:rPr lang="ru-RU" sz="160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для проектов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Н</a:t>
            </a:r>
            <a:r>
              <a:rPr lang="ru-RU" sz="160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аучиться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руководить командой и выстраивать коммуникаци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ю</a:t>
            </a:r>
          </a:p>
          <a:p>
            <a:pPr algn="l"/>
            <a:endParaRPr lang="ru-RU" sz="16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160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Начать научную карьеру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– магистратура дает право </a:t>
            </a:r>
          </a:p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поступать в аспирантуру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92F9D4-8174-4A5C-AA73-BA9138524C7A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5CA07C1-3811-4966-B4A6-F9E48B4147D2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CB8CB83B-AA36-43AF-A9DA-ACBF47FCA67A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23" name="Полилиния 14">
              <a:extLst>
                <a:ext uri="{FF2B5EF4-FFF2-40B4-BE49-F238E27FC236}">
                  <a16:creationId xmlns:a16="http://schemas.microsoft.com/office/drawing/2014/main" id="{5489E549-BEBE-4274-A063-6577DBEB0C23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F3650B9-4827-4ACB-8C0B-D83E758DF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55" y="1711362"/>
            <a:ext cx="6617106" cy="51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27125" y="706139"/>
            <a:ext cx="7468324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Кафедра экономики и управления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71D413-14CA-4AB8-B29D-1BE1EA86DC95}"/>
              </a:ext>
            </a:extLst>
          </p:cNvPr>
          <p:cNvGrpSpPr/>
          <p:nvPr/>
        </p:nvGrpSpPr>
        <p:grpSpPr>
          <a:xfrm>
            <a:off x="839788" y="1370224"/>
            <a:ext cx="10764837" cy="5182108"/>
            <a:chOff x="909359" y="1336107"/>
            <a:chExt cx="10532489" cy="5188518"/>
          </a:xfrm>
        </p:grpSpPr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6401534" y="1510541"/>
              <a:ext cx="5040314" cy="2426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1750" dirty="0">
                <a:latin typeface="Montserrat ExtraBold" panose="00000900000000000000" pitchFamily="2" charset="-52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909359" y="3975511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1068396" y="4150399"/>
              <a:ext cx="5040314" cy="48474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rgbClr val="0080EA"/>
                  </a:solidFill>
                  <a:latin typeface="Montserrat ExtraBold" panose="00000900000000000000" pitchFamily="2" charset="-52"/>
                </a:rPr>
                <a:t>38.04.02 Менеджмент. </a:t>
              </a:r>
              <a:r>
                <a:rPr lang="ru-RU" sz="1750" dirty="0">
                  <a:latin typeface="Montserrat ExtraBold" panose="00000900000000000000" pitchFamily="2" charset="-52"/>
                </a:rPr>
                <a:t>Управление проектами</a:t>
              </a:r>
            </a:p>
          </p:txBody>
        </p:sp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1068396" y="4794282"/>
              <a:ext cx="5035106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Заочная форма, 2 года 6 месяцев</a:t>
              </a: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1068396" y="6119920"/>
              <a:ext cx="1622273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Бюджет 0</a:t>
              </a:r>
            </a:p>
          </p:txBody>
        </p:sp>
        <p:sp>
          <p:nvSpPr>
            <p:cNvPr id="49" name="Заголовок 1"/>
            <p:cNvSpPr txBox="1">
              <a:spLocks/>
            </p:cNvSpPr>
            <p:nvPr/>
          </p:nvSpPr>
          <p:spPr>
            <a:xfrm>
              <a:off x="2671020" y="6119920"/>
              <a:ext cx="1602841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Платно 10</a:t>
              </a:r>
            </a:p>
          </p:txBody>
        </p:sp>
        <p:sp>
          <p:nvSpPr>
            <p:cNvPr id="50" name="Заголовок 1"/>
            <p:cNvSpPr txBox="1">
              <a:spLocks/>
            </p:cNvSpPr>
            <p:nvPr/>
          </p:nvSpPr>
          <p:spPr>
            <a:xfrm>
              <a:off x="4254211" y="6119920"/>
              <a:ext cx="1661465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120 000 ₽/год</a:t>
              </a:r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085402" y="1510994"/>
              <a:ext cx="5040314" cy="48474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rgbClr val="0080EA"/>
                  </a:solidFill>
                  <a:latin typeface="Montserrat ExtraBold" panose="00000900000000000000" pitchFamily="2" charset="-52"/>
                </a:rPr>
                <a:t>38.04.01 Экономика. </a:t>
              </a:r>
              <a:r>
                <a:rPr lang="ru-RU" sz="1750" dirty="0">
                  <a:latin typeface="Montserrat ExtraBold" panose="00000900000000000000" pitchFamily="2" charset="-52"/>
                </a:rPr>
                <a:t>Финансовый аналитик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085402" y="2079874"/>
              <a:ext cx="5035106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Заочная форма, 2 года 6 месяцев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09359" y="1336107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1085402" y="3468131"/>
              <a:ext cx="1622273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Бюджет 0</a:t>
              </a:r>
            </a:p>
          </p:txBody>
        </p:sp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2680645" y="3468131"/>
              <a:ext cx="1602841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Платно 10</a:t>
              </a:r>
            </a:p>
          </p:txBody>
        </p:sp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4256457" y="3468131"/>
              <a:ext cx="1661465" cy="2492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</a:rPr>
                <a:t>120 000 ₽/год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85402" y="2413305"/>
              <a:ext cx="5095874" cy="9706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  <a:ea typeface="+mj-ea"/>
                  <a:cs typeface="+mj-cs"/>
                </a:rPr>
                <a:t>Подготовка специалистов по анализу финансовых данных, составлению прогнозов и принятию экономически обоснованных решений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68396" y="5202717"/>
              <a:ext cx="5125802" cy="7580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ru-RU" sz="175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-52"/>
                  <a:ea typeface="+mj-ea"/>
                  <a:cs typeface="+mj-cs"/>
                </a:rPr>
                <a:t>Профессиональная подготовка в области планирования, реализации и контроля проектов в различных отраслях экономики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500AE85-9B7D-4176-8E85-9D5D315D4712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3ADCCDD-EBF5-4A58-A59E-C32D5FEFC68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8" name="Полилиния 13">
              <a:extLst>
                <a:ext uri="{FF2B5EF4-FFF2-40B4-BE49-F238E27FC236}">
                  <a16:creationId xmlns:a16="http://schemas.microsoft.com/office/drawing/2014/main" id="{CCD6974A-EBA2-4393-A859-CFA91D16726D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9" name="Полилиния 14">
              <a:extLst>
                <a:ext uri="{FF2B5EF4-FFF2-40B4-BE49-F238E27FC236}">
                  <a16:creationId xmlns:a16="http://schemas.microsoft.com/office/drawing/2014/main" id="{96D20812-7302-42B4-9443-39C980C831EE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22A9FEB-15A0-4BAE-9F5D-2126D713C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839788" y="1378255"/>
            <a:ext cx="5343700" cy="254596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97638" y="1368332"/>
            <a:ext cx="5343700" cy="2545965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689834" y="1544443"/>
            <a:ext cx="5151504" cy="7262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rgbClr val="0080EA"/>
                </a:solidFill>
                <a:latin typeface="Montserrat ExtraBold" panose="00000900000000000000" pitchFamily="2" charset="-52"/>
              </a:rPr>
              <a:t>44.04.01 Педагогическое образование. </a:t>
            </a:r>
            <a:r>
              <a:rPr lang="ru-RU" sz="1750" dirty="0">
                <a:latin typeface="Montserrat ExtraBold" panose="00000900000000000000" pitchFamily="2" charset="-52"/>
              </a:rPr>
              <a:t>Управление проектной деятельностью обучающихся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6679513" y="2314663"/>
            <a:ext cx="5146181" cy="248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Очная форма, 2 года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679513" y="2702337"/>
            <a:ext cx="5466174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rPr>
              <a:t>Теория и практика организации проектной деятельности в образовательной среде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836965" y="3499613"/>
            <a:ext cx="1658061" cy="248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Бюджет 5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8433503" y="3494823"/>
            <a:ext cx="1638200" cy="248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Платно 3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932590" y="3489161"/>
            <a:ext cx="1698117" cy="248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280 000 ₽/год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497638" y="4016901"/>
            <a:ext cx="5343700" cy="2545965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>
              <a:solidFill>
                <a:schemeClr val="bg1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6757512" y="4181039"/>
            <a:ext cx="5151504" cy="4841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 ExtraBold" panose="00000900000000000000" pitchFamily="2" charset="-52"/>
              </a:rPr>
              <a:t>5.2.3. Региональная и отраслевая экономика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6735276" y="4824127"/>
            <a:ext cx="5146181" cy="2489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</a:rPr>
              <a:t>Очная форма, 3 года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679513" y="5213426"/>
            <a:ext cx="5238878" cy="72712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Научные исследования в области экономического развития регионов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и отраслей, и их взаимодействия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735276" y="6148127"/>
            <a:ext cx="1658061" cy="2489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</a:rPr>
              <a:t>Бюджет 0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8209773" y="6148127"/>
            <a:ext cx="1638200" cy="2489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</a:rPr>
              <a:t>Платно 2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9770543" y="6148127"/>
            <a:ext cx="1698117" cy="2489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>
                <a:solidFill>
                  <a:schemeClr val="bg1"/>
                </a:solidFill>
                <a:latin typeface="Montserrat" panose="00000500000000000000" pitchFamily="2" charset="-52"/>
              </a:rPr>
              <a:t>260 000 ₽/год</a:t>
            </a:r>
          </a:p>
        </p:txBody>
      </p:sp>
    </p:spTree>
    <p:extLst>
      <p:ext uri="{BB962C8B-B14F-4D97-AF65-F5344CB8AC3E}">
        <p14:creationId xmlns:p14="http://schemas.microsoft.com/office/powerpoint/2010/main" val="415346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6E40F6-A0C0-4438-BCF1-11D0E040B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38" y="1334096"/>
            <a:ext cx="7498026" cy="5346468"/>
          </a:xfrm>
          <a:prstGeom prst="rect">
            <a:avLst/>
          </a:prstGeom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B4E243D7-CF94-4C7F-9A18-3A5A2FB3B2E0}"/>
              </a:ext>
            </a:extLst>
          </p:cNvPr>
          <p:cNvSpPr/>
          <p:nvPr/>
        </p:nvSpPr>
        <p:spPr>
          <a:xfrm>
            <a:off x="0" y="-15169"/>
            <a:ext cx="12192000" cy="6858000"/>
          </a:xfrm>
          <a:custGeom>
            <a:avLst/>
            <a:gdLst>
              <a:gd name="connsiteX0" fmla="*/ 990089 w 12192000"/>
              <a:gd name="connsiteY0" fmla="*/ 4007331 h 6858000"/>
              <a:gd name="connsiteX1" fmla="*/ 839788 w 12192000"/>
              <a:gd name="connsiteY1" fmla="*/ 4157632 h 6858000"/>
              <a:gd name="connsiteX2" fmla="*/ 839788 w 12192000"/>
              <a:gd name="connsiteY2" fmla="*/ 6410998 h 6858000"/>
              <a:gd name="connsiteX3" fmla="*/ 990089 w 12192000"/>
              <a:gd name="connsiteY3" fmla="*/ 6561299 h 6858000"/>
              <a:gd name="connsiteX4" fmla="*/ 6041336 w 12192000"/>
              <a:gd name="connsiteY4" fmla="*/ 6561299 h 6858000"/>
              <a:gd name="connsiteX5" fmla="*/ 6191637 w 12192000"/>
              <a:gd name="connsiteY5" fmla="*/ 6410998 h 6858000"/>
              <a:gd name="connsiteX6" fmla="*/ 6191637 w 12192000"/>
              <a:gd name="connsiteY6" fmla="*/ 4157632 h 6858000"/>
              <a:gd name="connsiteX7" fmla="*/ 6041336 w 12192000"/>
              <a:gd name="connsiteY7" fmla="*/ 4007331 h 6858000"/>
              <a:gd name="connsiteX8" fmla="*/ 6438240 w 12192000"/>
              <a:gd name="connsiteY8" fmla="*/ 4007330 h 6858000"/>
              <a:gd name="connsiteX9" fmla="*/ 6287939 w 12192000"/>
              <a:gd name="connsiteY9" fmla="*/ 4157631 h 6858000"/>
              <a:gd name="connsiteX10" fmla="*/ 6287939 w 12192000"/>
              <a:gd name="connsiteY10" fmla="*/ 6410997 h 6858000"/>
              <a:gd name="connsiteX11" fmla="*/ 6438240 w 12192000"/>
              <a:gd name="connsiteY11" fmla="*/ 6561298 h 6858000"/>
              <a:gd name="connsiteX12" fmla="*/ 11489487 w 12192000"/>
              <a:gd name="connsiteY12" fmla="*/ 6561298 h 6858000"/>
              <a:gd name="connsiteX13" fmla="*/ 11639788 w 12192000"/>
              <a:gd name="connsiteY13" fmla="*/ 6410997 h 6858000"/>
              <a:gd name="connsiteX14" fmla="*/ 11639788 w 12192000"/>
              <a:gd name="connsiteY14" fmla="*/ 4157631 h 6858000"/>
              <a:gd name="connsiteX15" fmla="*/ 11489487 w 12192000"/>
              <a:gd name="connsiteY15" fmla="*/ 4007330 h 6858000"/>
              <a:gd name="connsiteX16" fmla="*/ 6438240 w 12192000"/>
              <a:gd name="connsiteY16" fmla="*/ 1362899 h 6858000"/>
              <a:gd name="connsiteX17" fmla="*/ 6287939 w 12192000"/>
              <a:gd name="connsiteY17" fmla="*/ 1513200 h 6858000"/>
              <a:gd name="connsiteX18" fmla="*/ 6287939 w 12192000"/>
              <a:gd name="connsiteY18" fmla="*/ 3766566 h 6858000"/>
              <a:gd name="connsiteX19" fmla="*/ 6438240 w 12192000"/>
              <a:gd name="connsiteY19" fmla="*/ 3916867 h 6858000"/>
              <a:gd name="connsiteX20" fmla="*/ 11489487 w 12192000"/>
              <a:gd name="connsiteY20" fmla="*/ 3916867 h 6858000"/>
              <a:gd name="connsiteX21" fmla="*/ 11639788 w 12192000"/>
              <a:gd name="connsiteY21" fmla="*/ 3766566 h 6858000"/>
              <a:gd name="connsiteX22" fmla="*/ 11639788 w 12192000"/>
              <a:gd name="connsiteY22" fmla="*/ 1513200 h 6858000"/>
              <a:gd name="connsiteX23" fmla="*/ 11489487 w 12192000"/>
              <a:gd name="connsiteY23" fmla="*/ 1362899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990089" y="4007331"/>
                </a:moveTo>
                <a:cubicBezTo>
                  <a:pt x="907080" y="4007331"/>
                  <a:pt x="839788" y="4074623"/>
                  <a:pt x="839788" y="4157632"/>
                </a:cubicBezTo>
                <a:lnTo>
                  <a:pt x="839788" y="6410998"/>
                </a:lnTo>
                <a:cubicBezTo>
                  <a:pt x="839788" y="6494007"/>
                  <a:pt x="907080" y="6561299"/>
                  <a:pt x="990089" y="6561299"/>
                </a:cubicBezTo>
                <a:lnTo>
                  <a:pt x="6041336" y="6561299"/>
                </a:lnTo>
                <a:cubicBezTo>
                  <a:pt x="6124345" y="6561299"/>
                  <a:pt x="6191637" y="6494007"/>
                  <a:pt x="6191637" y="6410998"/>
                </a:cubicBezTo>
                <a:lnTo>
                  <a:pt x="6191637" y="4157632"/>
                </a:lnTo>
                <a:cubicBezTo>
                  <a:pt x="6191637" y="4074623"/>
                  <a:pt x="6124345" y="4007331"/>
                  <a:pt x="6041336" y="4007331"/>
                </a:cubicBezTo>
                <a:close/>
                <a:moveTo>
                  <a:pt x="6438240" y="4007330"/>
                </a:moveTo>
                <a:cubicBezTo>
                  <a:pt x="6355231" y="4007330"/>
                  <a:pt x="6287939" y="4074622"/>
                  <a:pt x="6287939" y="4157631"/>
                </a:cubicBezTo>
                <a:lnTo>
                  <a:pt x="6287939" y="6410997"/>
                </a:lnTo>
                <a:cubicBezTo>
                  <a:pt x="6287939" y="6494006"/>
                  <a:pt x="6355231" y="6561298"/>
                  <a:pt x="6438240" y="6561298"/>
                </a:cubicBezTo>
                <a:lnTo>
                  <a:pt x="11489487" y="6561298"/>
                </a:lnTo>
                <a:cubicBezTo>
                  <a:pt x="11572496" y="6561298"/>
                  <a:pt x="11639788" y="6494006"/>
                  <a:pt x="11639788" y="6410997"/>
                </a:cubicBezTo>
                <a:lnTo>
                  <a:pt x="11639788" y="4157631"/>
                </a:lnTo>
                <a:cubicBezTo>
                  <a:pt x="11639788" y="4074622"/>
                  <a:pt x="11572496" y="4007330"/>
                  <a:pt x="11489487" y="4007330"/>
                </a:cubicBezTo>
                <a:close/>
                <a:moveTo>
                  <a:pt x="6438240" y="1362899"/>
                </a:moveTo>
                <a:cubicBezTo>
                  <a:pt x="6355231" y="1362899"/>
                  <a:pt x="6287939" y="1430191"/>
                  <a:pt x="6287939" y="1513200"/>
                </a:cubicBezTo>
                <a:lnTo>
                  <a:pt x="6287939" y="3766566"/>
                </a:lnTo>
                <a:cubicBezTo>
                  <a:pt x="6287939" y="3849575"/>
                  <a:pt x="6355231" y="3916867"/>
                  <a:pt x="6438240" y="3916867"/>
                </a:cubicBezTo>
                <a:lnTo>
                  <a:pt x="11489487" y="3916867"/>
                </a:lnTo>
                <a:cubicBezTo>
                  <a:pt x="11572496" y="3916867"/>
                  <a:pt x="11639788" y="3849575"/>
                  <a:pt x="11639788" y="3766566"/>
                </a:cubicBezTo>
                <a:lnTo>
                  <a:pt x="11639788" y="1513200"/>
                </a:lnTo>
                <a:cubicBezTo>
                  <a:pt x="11639788" y="1430191"/>
                  <a:pt x="11572496" y="1362899"/>
                  <a:pt x="11489487" y="13628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5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2937AA-0863-4B6D-914E-03D56BD00E42}"/>
              </a:ext>
            </a:extLst>
          </p:cNvPr>
          <p:cNvGrpSpPr/>
          <p:nvPr/>
        </p:nvGrpSpPr>
        <p:grpSpPr>
          <a:xfrm>
            <a:off x="839788" y="1362899"/>
            <a:ext cx="10800000" cy="5198400"/>
            <a:chOff x="909359" y="1336106"/>
            <a:chExt cx="10550803" cy="5188520"/>
          </a:xfrm>
        </p:grpSpPr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073766" y="1510994"/>
              <a:ext cx="5040314" cy="24191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750" spc="-50" dirty="0" smtClean="0">
                  <a:solidFill>
                    <a:srgbClr val="0080EA"/>
                  </a:solidFill>
                  <a:latin typeface="Montserrat ExtraBold" panose="00000900000000000000" pitchFamily="2" charset="-52"/>
                </a:rPr>
                <a:t>Финансовый аналитик</a:t>
              </a:r>
              <a:endParaRPr lang="ru-RU" sz="1750" spc="-50" dirty="0">
                <a:latin typeface="Montserrat ExtraBold" panose="00000900000000000000" pitchFamily="2" charset="-52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09359" y="1336107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31800" y="1336106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09359" y="3975512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231800" y="3975511"/>
              <a:ext cx="5228362" cy="2549114"/>
            </a:xfrm>
            <a:prstGeom prst="roundRect">
              <a:avLst>
                <a:gd name="adj" fmla="val 5885"/>
              </a:avLst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5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30930" y="1938153"/>
              <a:ext cx="5125802" cy="24191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endParaRPr lang="ru-RU" sz="175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68DF8C2-387F-442E-A7A3-A26B897823EC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B03DF95-914C-4BF4-9750-CC225A594C2F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22" name="Полилиния 13">
              <a:extLst>
                <a:ext uri="{FF2B5EF4-FFF2-40B4-BE49-F238E27FC236}">
                  <a16:creationId xmlns:a16="http://schemas.microsoft.com/office/drawing/2014/main" id="{D9A78631-8A52-446D-8D8A-60C7D6F44F7A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27" name="Полилиния 14">
              <a:extLst>
                <a:ext uri="{FF2B5EF4-FFF2-40B4-BE49-F238E27FC236}">
                  <a16:creationId xmlns:a16="http://schemas.microsoft.com/office/drawing/2014/main" id="{64041B2B-CFEA-40B9-B176-53883059C14D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4D59559-D0F2-439F-9A45-576D48DD4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127125" y="560427"/>
            <a:ext cx="5125802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38.04.01 Экономика. Финансовый аналитик</a:t>
            </a:r>
            <a:endParaRPr lang="ru-RU" dirty="0"/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5134B277-C1C7-4864-8DE1-00E834746DE2}"/>
              </a:ext>
            </a:extLst>
          </p:cNvPr>
          <p:cNvSpPr txBox="1">
            <a:spLocks/>
          </p:cNvSpPr>
          <p:nvPr/>
        </p:nvSpPr>
        <p:spPr>
          <a:xfrm>
            <a:off x="1037335" y="1966092"/>
            <a:ext cx="5100846" cy="1120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1400" dirty="0" smtClean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это </a:t>
            </a:r>
            <a:r>
              <a:rPr lang="ru-RU" sz="1400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специалист, который отлично разбирается в тенденциях финансовых рынков, умеет грамотно прогнозировать изменения и успешно вкладывать </a:t>
            </a:r>
            <a:r>
              <a:rPr lang="ru-RU" sz="1400" dirty="0" smtClean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средства </a:t>
            </a:r>
            <a:r>
              <a:rPr lang="ru-RU" sz="1400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различные проекты, анализировать риски.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8E2E4C-8198-45A6-97FF-60BD2B5B5281}"/>
              </a:ext>
            </a:extLst>
          </p:cNvPr>
          <p:cNvSpPr txBox="1"/>
          <p:nvPr/>
        </p:nvSpPr>
        <p:spPr>
          <a:xfrm>
            <a:off x="1008078" y="4273878"/>
            <a:ext cx="50879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Программа направлена </a:t>
            </a:r>
            <a:r>
              <a:rPr lang="ru-RU" sz="1600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на развитие профессиональных компетенций в сфере финансового анализа и прогнозирования социально-экономических процессов и явлений на микроуровне и макроуровне. Выпускники могут работать в экспертно-аналитических службах, правительственном секторе, общественных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59287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6278942" y="1378256"/>
            <a:ext cx="5348244" cy="5182108"/>
          </a:xfrm>
          <a:prstGeom prst="roundRect">
            <a:avLst>
              <a:gd name="adj" fmla="val 5885"/>
            </a:avLst>
          </a:prstGeom>
          <a:solidFill>
            <a:srgbClr val="FF00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467541" y="1473749"/>
            <a:ext cx="5155885" cy="24207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Формируемая часть</a:t>
            </a:r>
            <a:endParaRPr lang="ru-RU" sz="17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72871" y="1772961"/>
            <a:ext cx="5345223" cy="483209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Финансовый учет и анализ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Инвестиции и управление инвестиционным портфелем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финансовых рынков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Маркетинговые исследования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конкурентоспособности предприятия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предпринимательских и финансовых рисков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Оценка и анализ стоимости бизнеса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Финансовое прогнозирование и диагностика банкротства компании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Анализ и оценка инвестиционной привлекательности организаций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29928" y="1473450"/>
            <a:ext cx="5155885" cy="242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50" dirty="0" smtClean="0">
                <a:solidFill>
                  <a:srgbClr val="0080EA"/>
                </a:solidFill>
                <a:latin typeface="Montserrat ExtraBold" panose="00000900000000000000" pitchFamily="2" charset="-52"/>
              </a:rPr>
              <a:t>Обязательная часть</a:t>
            </a:r>
            <a:endParaRPr lang="ru-RU" sz="175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788" y="1378255"/>
            <a:ext cx="5348244" cy="5182108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26" name="Прямоугольник 25"/>
          <p:cNvSpPr/>
          <p:nvPr/>
        </p:nvSpPr>
        <p:spPr>
          <a:xfrm>
            <a:off x="892243" y="1811019"/>
            <a:ext cx="5243333" cy="40934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Методология исследовательской деятельности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Специализированный иностранный язык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Разработка и управление проектами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Организационное поведение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Саморазвитие и планирование карьеры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Микроэкономика (продвинутый уровень)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Макроэкономика (продвинутый уровень)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Эконометрика (продвинутый уровень)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Современные информационные технологии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Montserrat" panose="00000500000000000000" pitchFamily="2" charset="-52"/>
              </a:rPr>
              <a:t>Финансовый менеджмент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5AE26E5-A2C2-4FB6-8580-EE28EBC719B7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E50F5CC-5B9D-4B5A-8DE3-CE3338C4181C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53" name="Полилиния 13">
              <a:extLst>
                <a:ext uri="{FF2B5EF4-FFF2-40B4-BE49-F238E27FC236}">
                  <a16:creationId xmlns:a16="http://schemas.microsoft.com/office/drawing/2014/main" id="{72102D05-D62A-44E0-B7C0-B0770CB974E7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54" name="Полилиния 14">
              <a:extLst>
                <a:ext uri="{FF2B5EF4-FFF2-40B4-BE49-F238E27FC236}">
                  <a16:creationId xmlns:a16="http://schemas.microsoft.com/office/drawing/2014/main" id="{65130C28-65D1-4014-A94E-10BE129C9355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70E3804-EDB0-42AF-9BFF-86A175D26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ABD2296-8599-4668-BB8D-1ED08AA27696}"/>
              </a:ext>
            </a:extLst>
          </p:cNvPr>
          <p:cNvSpPr txBox="1">
            <a:spLocks/>
          </p:cNvSpPr>
          <p:nvPr/>
        </p:nvSpPr>
        <p:spPr>
          <a:xfrm>
            <a:off x="1127125" y="748100"/>
            <a:ext cx="51258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Изучаемые дисциплины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C7AFDB88-E6BB-49A6-A226-3875187A87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96930 w 12192000"/>
              <a:gd name="connsiteY0" fmla="*/ 4014837 h 6858000"/>
              <a:gd name="connsiteX1" fmla="*/ 847045 w 12192000"/>
              <a:gd name="connsiteY1" fmla="*/ 4164722 h 6858000"/>
              <a:gd name="connsiteX2" fmla="*/ 847045 w 12192000"/>
              <a:gd name="connsiteY2" fmla="*/ 6411845 h 6858000"/>
              <a:gd name="connsiteX3" fmla="*/ 996930 w 12192000"/>
              <a:gd name="connsiteY3" fmla="*/ 6561730 h 6858000"/>
              <a:gd name="connsiteX4" fmla="*/ 6028689 w 12192000"/>
              <a:gd name="connsiteY4" fmla="*/ 6561730 h 6858000"/>
              <a:gd name="connsiteX5" fmla="*/ 6178574 w 12192000"/>
              <a:gd name="connsiteY5" fmla="*/ 6411845 h 6858000"/>
              <a:gd name="connsiteX6" fmla="*/ 6178574 w 12192000"/>
              <a:gd name="connsiteY6" fmla="*/ 4164722 h 6858000"/>
              <a:gd name="connsiteX7" fmla="*/ 6028689 w 12192000"/>
              <a:gd name="connsiteY7" fmla="*/ 401483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6930" y="4014837"/>
                </a:moveTo>
                <a:cubicBezTo>
                  <a:pt x="914151" y="4014837"/>
                  <a:pt x="847045" y="4081943"/>
                  <a:pt x="847045" y="4164722"/>
                </a:cubicBezTo>
                <a:lnTo>
                  <a:pt x="847045" y="6411845"/>
                </a:lnTo>
                <a:cubicBezTo>
                  <a:pt x="847045" y="6494624"/>
                  <a:pt x="914151" y="6561730"/>
                  <a:pt x="996930" y="6561730"/>
                </a:cubicBezTo>
                <a:lnTo>
                  <a:pt x="6028689" y="6561730"/>
                </a:lnTo>
                <a:cubicBezTo>
                  <a:pt x="6111468" y="6561730"/>
                  <a:pt x="6178574" y="6494624"/>
                  <a:pt x="6178574" y="6411845"/>
                </a:cubicBezTo>
                <a:lnTo>
                  <a:pt x="6178574" y="4164722"/>
                </a:lnTo>
                <a:cubicBezTo>
                  <a:pt x="6178574" y="4081943"/>
                  <a:pt x="6111468" y="4014837"/>
                  <a:pt x="6028689" y="401483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27125" y="560427"/>
            <a:ext cx="5125802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Область профессиональной деятельности</a:t>
            </a:r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A840B30-829F-41D3-A2FC-733CEE34F9DD}"/>
              </a:ext>
            </a:extLst>
          </p:cNvPr>
          <p:cNvGrpSpPr/>
          <p:nvPr/>
        </p:nvGrpSpPr>
        <p:grpSpPr>
          <a:xfrm>
            <a:off x="0" y="1476292"/>
            <a:ext cx="288000" cy="4464256"/>
            <a:chOff x="0" y="1476292"/>
            <a:chExt cx="288000" cy="4464256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FA401899-4B9D-4746-98B7-14B8B86C3BCE}"/>
                </a:ext>
              </a:extLst>
            </p:cNvPr>
            <p:cNvSpPr/>
            <p:nvPr/>
          </p:nvSpPr>
          <p:spPr>
            <a:xfrm>
              <a:off x="0" y="1476292"/>
              <a:ext cx="288000" cy="1403349"/>
            </a:xfrm>
            <a:prstGeom prst="rect">
              <a:avLst/>
            </a:prstGeom>
            <a:solidFill>
              <a:srgbClr val="FF0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92"/>
                </a:solidFill>
              </a:endParaRPr>
            </a:p>
          </p:txBody>
        </p:sp>
        <p:sp>
          <p:nvSpPr>
            <p:cNvPr id="37" name="Полилиния 13">
              <a:extLst>
                <a:ext uri="{FF2B5EF4-FFF2-40B4-BE49-F238E27FC236}">
                  <a16:creationId xmlns:a16="http://schemas.microsoft.com/office/drawing/2014/main" id="{57D484DC-D82E-489B-95D5-2BA861392663}"/>
                </a:ext>
              </a:extLst>
            </p:cNvPr>
            <p:cNvSpPr/>
            <p:nvPr/>
          </p:nvSpPr>
          <p:spPr>
            <a:xfrm>
              <a:off x="0" y="3166860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19C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D2FF"/>
                </a:solidFill>
              </a:endParaRPr>
            </a:p>
          </p:txBody>
        </p:sp>
        <p:sp>
          <p:nvSpPr>
            <p:cNvPr id="38" name="Полилиния 14">
              <a:extLst>
                <a:ext uri="{FF2B5EF4-FFF2-40B4-BE49-F238E27FC236}">
                  <a16:creationId xmlns:a16="http://schemas.microsoft.com/office/drawing/2014/main" id="{868B5F39-6733-4A30-943B-E0D864DC693E}"/>
                </a:ext>
              </a:extLst>
            </p:cNvPr>
            <p:cNvSpPr/>
            <p:nvPr/>
          </p:nvSpPr>
          <p:spPr>
            <a:xfrm>
              <a:off x="0" y="4408363"/>
              <a:ext cx="288000" cy="1532185"/>
            </a:xfrm>
            <a:custGeom>
              <a:avLst/>
              <a:gdLst>
                <a:gd name="connsiteX0" fmla="*/ 288000 w 288000"/>
                <a:gd name="connsiteY0" fmla="*/ 0 h 1532185"/>
                <a:gd name="connsiteX1" fmla="*/ 288000 w 288000"/>
                <a:gd name="connsiteY1" fmla="*/ 1244185 h 1532185"/>
                <a:gd name="connsiteX2" fmla="*/ 0 w 288000"/>
                <a:gd name="connsiteY2" fmla="*/ 1532185 h 1532185"/>
                <a:gd name="connsiteX3" fmla="*/ 0 w 288000"/>
                <a:gd name="connsiteY3" fmla="*/ 288000 h 153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" h="1532185">
                  <a:moveTo>
                    <a:pt x="288000" y="0"/>
                  </a:moveTo>
                  <a:lnTo>
                    <a:pt x="288000" y="1244185"/>
                  </a:lnTo>
                  <a:lnTo>
                    <a:pt x="0" y="1532185"/>
                  </a:lnTo>
                  <a:lnTo>
                    <a:pt x="0" y="288000"/>
                  </a:lnTo>
                  <a:close/>
                </a:path>
              </a:pathLst>
            </a:custGeom>
            <a:solidFill>
              <a:srgbClr val="008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4BE"/>
                </a:solidFill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789345-2210-4636-8F99-C1CAE1FB8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382500"/>
            <a:ext cx="3303077" cy="1044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839787" y="1541417"/>
            <a:ext cx="10699069" cy="4798423"/>
          </a:xfrm>
          <a:prstGeom prst="roundRect">
            <a:avLst>
              <a:gd name="adj" fmla="val 5885"/>
            </a:avLst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/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1034540" y="1809000"/>
            <a:ext cx="10436774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Выпускники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могут работать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сферах: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E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исследований, анализа и прогнозирования социально-экономических процессов и явлений на микроуровне и макроуровне в экспертно-аналитических службах (центрах экономического анализа, правительственном секторе, общественных организациях);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E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производства продукции и услуг, включая анализ спроса на продукцию и услуги, и оценку их текущего и перспективного предложения, продвижение продукции и услуг на рынок, планирование и обслуживание финансовых потоков, связанных с производственной деятельностью;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E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кредитования; страхования, включая пенсионное и социальное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E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операций на финансовых рынках, включая управление финансовыми рисками;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E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</a:rPr>
              <a:t>внутреннего и внешнего финансового контроля и аудита; финансового консультирования; консалтинга).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650" y="0"/>
            <a:ext cx="7690224" cy="6858000"/>
          </a:xfrm>
          <a:prstGeom prst="rect">
            <a:avLst/>
          </a:prstGeom>
          <a:solidFill>
            <a:srgbClr val="008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8570383" y="595477"/>
            <a:ext cx="2810424" cy="6073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091350" y="0"/>
            <a:ext cx="8106400" cy="6858000"/>
          </a:xfrm>
          <a:prstGeom prst="rect">
            <a:avLst/>
          </a:prstGeom>
          <a:solidFill>
            <a:srgbClr val="FF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06712" y="725501"/>
            <a:ext cx="5400675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Виды практики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5052475" y="1243914"/>
            <a:ext cx="5843850" cy="432000"/>
            <a:chOff x="4366950" y="2276787"/>
            <a:chExt cx="3614654" cy="432000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4381604" y="2276787"/>
              <a:ext cx="3600000" cy="432000"/>
              <a:chOff x="4387502" y="2354273"/>
              <a:chExt cx="3600000" cy="43200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4387502" y="2354273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 rot="5400000">
                <a:off x="7681502" y="2480273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8" name="Подзаголовок 2"/>
            <p:cNvSpPr txBox="1">
              <a:spLocks/>
            </p:cNvSpPr>
            <p:nvPr/>
          </p:nvSpPr>
          <p:spPr>
            <a:xfrm>
              <a:off x="4366950" y="2389882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АО «Мурманский морской торговый </a:t>
              </a: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порт»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851325" y="1824957"/>
            <a:ext cx="5993202" cy="435682"/>
            <a:chOff x="4216491" y="2768329"/>
            <a:chExt cx="3593905" cy="435682"/>
          </a:xfrm>
        </p:grpSpPr>
        <p:grpSp>
          <p:nvGrpSpPr>
            <p:cNvPr id="92" name="Группа 91"/>
            <p:cNvGrpSpPr/>
            <p:nvPr/>
          </p:nvGrpSpPr>
          <p:grpSpPr>
            <a:xfrm flipH="1">
              <a:off x="4216491" y="2768329"/>
              <a:ext cx="3593905" cy="435682"/>
              <a:chOff x="4387502" y="2359708"/>
              <a:chExt cx="3593905" cy="435682"/>
            </a:xfrm>
          </p:grpSpPr>
          <p:sp>
            <p:nvSpPr>
              <p:cNvPr id="94" name="Прямоугольник 93"/>
              <p:cNvSpPr/>
              <p:nvPr/>
            </p:nvSpPr>
            <p:spPr>
              <a:xfrm>
                <a:off x="4387502" y="2363390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Равнобедренный треугольник 94"/>
              <p:cNvSpPr/>
              <p:nvPr/>
            </p:nvSpPr>
            <p:spPr>
              <a:xfrm rot="5400000">
                <a:off x="7675407" y="2485708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3" name="Подзаголовок 2"/>
            <p:cNvSpPr txBox="1">
              <a:spLocks/>
            </p:cNvSpPr>
            <p:nvPr/>
          </p:nvSpPr>
          <p:spPr>
            <a:xfrm>
              <a:off x="4366950" y="2866551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ПАО ГМК «Норильский Никель»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052475" y="2422365"/>
            <a:ext cx="5817466" cy="432005"/>
            <a:chOff x="4378673" y="3248996"/>
            <a:chExt cx="3602931" cy="432005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4381604" y="3248996"/>
              <a:ext cx="3600000" cy="432005"/>
              <a:chOff x="4387502" y="2354268"/>
              <a:chExt cx="3600000" cy="432005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4387502" y="2354268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Равнобедренный треугольник 99"/>
              <p:cNvSpPr/>
              <p:nvPr/>
            </p:nvSpPr>
            <p:spPr>
              <a:xfrm rot="5400000">
                <a:off x="7681502" y="2480273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8" name="Подзаголовок 2"/>
            <p:cNvSpPr txBox="1">
              <a:spLocks/>
            </p:cNvSpPr>
            <p:nvPr/>
          </p:nvSpPr>
          <p:spPr>
            <a:xfrm>
              <a:off x="4378673" y="3357015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ПАО «Промсвязьбанк»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791850" y="3028820"/>
            <a:ext cx="5995967" cy="432741"/>
            <a:chOff x="4214833" y="3734367"/>
            <a:chExt cx="3595563" cy="432741"/>
          </a:xfrm>
        </p:grpSpPr>
        <p:grpSp>
          <p:nvGrpSpPr>
            <p:cNvPr id="103" name="Группа 102"/>
            <p:cNvGrpSpPr/>
            <p:nvPr/>
          </p:nvGrpSpPr>
          <p:grpSpPr>
            <a:xfrm flipH="1">
              <a:off x="4214833" y="3734367"/>
              <a:ext cx="3595563" cy="432741"/>
              <a:chOff x="4387502" y="2353532"/>
              <a:chExt cx="3595563" cy="432741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4387502" y="2354273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Равнобедренный треугольник 105"/>
              <p:cNvSpPr/>
              <p:nvPr/>
            </p:nvSpPr>
            <p:spPr>
              <a:xfrm rot="5400000">
                <a:off x="7677065" y="2479532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4" name="Подзаголовок 2"/>
            <p:cNvSpPr txBox="1">
              <a:spLocks/>
            </p:cNvSpPr>
            <p:nvPr/>
          </p:nvSpPr>
          <p:spPr>
            <a:xfrm>
              <a:off x="4366950" y="3843121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АО «Корпорация развития Мурманской области»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076166" y="3568834"/>
            <a:ext cx="5813074" cy="701696"/>
            <a:chOff x="4413643" y="4024991"/>
            <a:chExt cx="3595618" cy="508279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4413643" y="4024991"/>
              <a:ext cx="3595618" cy="432000"/>
              <a:chOff x="4419541" y="2158050"/>
              <a:chExt cx="3595618" cy="432000"/>
            </a:xfrm>
          </p:grpSpPr>
          <p:sp>
            <p:nvSpPr>
              <p:cNvPr id="110" name="Прямоугольник 109"/>
              <p:cNvSpPr/>
              <p:nvPr/>
            </p:nvSpPr>
            <p:spPr>
              <a:xfrm>
                <a:off x="4419541" y="2158050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Равнобедренный треугольник 110"/>
              <p:cNvSpPr/>
              <p:nvPr/>
            </p:nvSpPr>
            <p:spPr>
              <a:xfrm rot="5400000">
                <a:off x="7709159" y="2284050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9" name="Подзаголовок 2"/>
            <p:cNvSpPr txBox="1">
              <a:spLocks/>
            </p:cNvSpPr>
            <p:nvPr/>
          </p:nvSpPr>
          <p:spPr>
            <a:xfrm>
              <a:off x="4422495" y="4102383"/>
              <a:ext cx="343465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Центр управления регионом Министерства цифрового развития МО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C07AD07-42FE-4650-9A29-BFC693E6A000}"/>
              </a:ext>
            </a:extLst>
          </p:cNvPr>
          <p:cNvGrpSpPr/>
          <p:nvPr/>
        </p:nvGrpSpPr>
        <p:grpSpPr>
          <a:xfrm>
            <a:off x="4809570" y="4244624"/>
            <a:ext cx="6034957" cy="557705"/>
            <a:chOff x="4119790" y="3447348"/>
            <a:chExt cx="3618944" cy="432000"/>
          </a:xfrm>
        </p:grpSpPr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C125C19E-EDAA-4716-84EB-80126F535EBE}"/>
                </a:ext>
              </a:extLst>
            </p:cNvPr>
            <p:cNvGrpSpPr/>
            <p:nvPr/>
          </p:nvGrpSpPr>
          <p:grpSpPr>
            <a:xfrm flipH="1">
              <a:off x="4119790" y="3447348"/>
              <a:ext cx="3599979" cy="432000"/>
              <a:chOff x="4478129" y="2066513"/>
              <a:chExt cx="3599979" cy="432000"/>
            </a:xfrm>
          </p:grpSpPr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311D5527-5429-4956-8353-4EBCD0CAF88E}"/>
                  </a:ext>
                </a:extLst>
              </p:cNvPr>
              <p:cNvSpPr/>
              <p:nvPr/>
            </p:nvSpPr>
            <p:spPr>
              <a:xfrm>
                <a:off x="4478129" y="2066513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Равнобедренный треугольник 118">
                <a:extLst>
                  <a:ext uri="{FF2B5EF4-FFF2-40B4-BE49-F238E27FC236}">
                    <a16:creationId xmlns:a16="http://schemas.microsoft.com/office/drawing/2014/main" id="{AA966D60-E4C7-44B6-AE1F-9802E809BACA}"/>
                  </a:ext>
                </a:extLst>
              </p:cNvPr>
              <p:cNvSpPr/>
              <p:nvPr/>
            </p:nvSpPr>
            <p:spPr>
              <a:xfrm rot="5400000">
                <a:off x="7772108" y="2192513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7" name="Подзаголовок 2">
              <a:extLst>
                <a:ext uri="{FF2B5EF4-FFF2-40B4-BE49-F238E27FC236}">
                  <a16:creationId xmlns:a16="http://schemas.microsoft.com/office/drawing/2014/main" id="{0277D2A0-BB8B-4575-AAB6-04C76B2467FF}"/>
                </a:ext>
              </a:extLst>
            </p:cNvPr>
            <p:cNvSpPr txBox="1">
              <a:spLocks/>
            </p:cNvSpPr>
            <p:nvPr/>
          </p:nvSpPr>
          <p:spPr>
            <a:xfrm>
              <a:off x="4304080" y="3496465"/>
              <a:ext cx="3434654" cy="3337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Министерство </a:t>
              </a: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развития Арктики </a:t>
              </a: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и </a:t>
              </a: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экономики </a:t>
              </a: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Мурманской </a:t>
              </a: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области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4A83FD96-4FC7-4C17-A879-F8356EA30B56}"/>
              </a:ext>
            </a:extLst>
          </p:cNvPr>
          <p:cNvGrpSpPr/>
          <p:nvPr/>
        </p:nvGrpSpPr>
        <p:grpSpPr>
          <a:xfrm>
            <a:off x="5157398" y="4941477"/>
            <a:ext cx="5817466" cy="432000"/>
            <a:chOff x="4378673" y="3249001"/>
            <a:chExt cx="3602931" cy="432000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D799926C-8FE4-456C-8570-B28A7F278BFE}"/>
                </a:ext>
              </a:extLst>
            </p:cNvPr>
            <p:cNvGrpSpPr/>
            <p:nvPr/>
          </p:nvGrpSpPr>
          <p:grpSpPr>
            <a:xfrm>
              <a:off x="4381604" y="3249001"/>
              <a:ext cx="3600000" cy="432000"/>
              <a:chOff x="4387502" y="2354273"/>
              <a:chExt cx="3600000" cy="432000"/>
            </a:xfrm>
          </p:grpSpPr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id="{C34D74B7-43FB-4C04-B2E1-91E20553E778}"/>
                  </a:ext>
                </a:extLst>
              </p:cNvPr>
              <p:cNvSpPr/>
              <p:nvPr/>
            </p:nvSpPr>
            <p:spPr>
              <a:xfrm>
                <a:off x="4387502" y="2354273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Равнобедренный треугольник 123">
                <a:extLst>
                  <a:ext uri="{FF2B5EF4-FFF2-40B4-BE49-F238E27FC236}">
                    <a16:creationId xmlns:a16="http://schemas.microsoft.com/office/drawing/2014/main" id="{A2326480-82EE-4AC4-A553-CA9CB58A20F0}"/>
                  </a:ext>
                </a:extLst>
              </p:cNvPr>
              <p:cNvSpPr/>
              <p:nvPr/>
            </p:nvSpPr>
            <p:spPr>
              <a:xfrm rot="5400000">
                <a:off x="7681502" y="2480273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2" name="Подзаголовок 2">
              <a:extLst>
                <a:ext uri="{FF2B5EF4-FFF2-40B4-BE49-F238E27FC236}">
                  <a16:creationId xmlns:a16="http://schemas.microsoft.com/office/drawing/2014/main" id="{95BC0C30-7523-4F52-838B-124B365C7760}"/>
                </a:ext>
              </a:extLst>
            </p:cNvPr>
            <p:cNvSpPr txBox="1">
              <a:spLocks/>
            </p:cNvSpPr>
            <p:nvPr/>
          </p:nvSpPr>
          <p:spPr>
            <a:xfrm>
              <a:off x="4378673" y="3357015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АО «</a:t>
              </a:r>
              <a:r>
                <a:rPr lang="ru-RU" sz="1400" dirty="0" err="1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АтомЭнергоСбыт</a:t>
              </a:r>
              <a:r>
                <a:rPr lang="ru-RU" sz="1400" dirty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C2DF9FC7-2556-469C-8EDA-5ECD7DBEAA29}"/>
              </a:ext>
            </a:extLst>
          </p:cNvPr>
          <p:cNvGrpSpPr/>
          <p:nvPr/>
        </p:nvGrpSpPr>
        <p:grpSpPr>
          <a:xfrm>
            <a:off x="4911354" y="5538499"/>
            <a:ext cx="5995967" cy="432821"/>
            <a:chOff x="4214833" y="3734287"/>
            <a:chExt cx="3595563" cy="432821"/>
          </a:xfrm>
        </p:grpSpPr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B284CCC6-D395-47B6-989F-532DF477A1F2}"/>
                </a:ext>
              </a:extLst>
            </p:cNvPr>
            <p:cNvGrpSpPr/>
            <p:nvPr/>
          </p:nvGrpSpPr>
          <p:grpSpPr>
            <a:xfrm flipH="1">
              <a:off x="4214833" y="3734287"/>
              <a:ext cx="3595563" cy="432821"/>
              <a:chOff x="4387502" y="2353452"/>
              <a:chExt cx="3595563" cy="432821"/>
            </a:xfrm>
          </p:grpSpPr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id="{0390040C-CFCF-46DD-8F1F-C920CE5D42C7}"/>
                  </a:ext>
                </a:extLst>
              </p:cNvPr>
              <p:cNvSpPr/>
              <p:nvPr/>
            </p:nvSpPr>
            <p:spPr>
              <a:xfrm>
                <a:off x="4387502" y="2354273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Равнобедренный треугольник 128">
                <a:extLst>
                  <a:ext uri="{FF2B5EF4-FFF2-40B4-BE49-F238E27FC236}">
                    <a16:creationId xmlns:a16="http://schemas.microsoft.com/office/drawing/2014/main" id="{3ABC1761-7AC8-4CB3-ACFD-7EC1409726CE}"/>
                  </a:ext>
                </a:extLst>
              </p:cNvPr>
              <p:cNvSpPr/>
              <p:nvPr/>
            </p:nvSpPr>
            <p:spPr>
              <a:xfrm rot="5400000">
                <a:off x="7677065" y="2479452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7" name="Подзаголовок 2">
              <a:extLst>
                <a:ext uri="{FF2B5EF4-FFF2-40B4-BE49-F238E27FC236}">
                  <a16:creationId xmlns:a16="http://schemas.microsoft.com/office/drawing/2014/main" id="{A2BC321E-2B1A-4866-884E-ED3E6EF7E22A}"/>
                </a:ext>
              </a:extLst>
            </p:cNvPr>
            <p:cNvSpPr txBox="1">
              <a:spLocks/>
            </p:cNvSpPr>
            <p:nvPr/>
          </p:nvSpPr>
          <p:spPr>
            <a:xfrm>
              <a:off x="4366950" y="3843121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ООО «Антей Север»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0" name="Подзаголовок 2"/>
          <p:cNvSpPr txBox="1">
            <a:spLocks/>
          </p:cNvSpPr>
          <p:nvPr/>
        </p:nvSpPr>
        <p:spPr>
          <a:xfrm>
            <a:off x="976107" y="2035819"/>
            <a:ext cx="317855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Научно-исследовательская </a:t>
            </a:r>
            <a:r>
              <a:rPr lang="ru-RU" sz="14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работа (получение первичных навыков научно-исследовательской работы)</a:t>
            </a:r>
          </a:p>
        </p:txBody>
      </p:sp>
      <p:sp>
        <p:nvSpPr>
          <p:cNvPr id="131" name="Подзаголовок 2"/>
          <p:cNvSpPr txBox="1">
            <a:spLocks/>
          </p:cNvSpPr>
          <p:nvPr/>
        </p:nvSpPr>
        <p:spPr>
          <a:xfrm>
            <a:off x="992866" y="4112949"/>
            <a:ext cx="29310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Практика </a:t>
            </a:r>
            <a:r>
              <a:rPr lang="ru-RU" sz="14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по профилю профессиональной деятельности</a:t>
            </a:r>
            <a:endParaRPr lang="ru-RU" sz="1400" dirty="0">
              <a:solidFill>
                <a:schemeClr val="bg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2" y="2250706"/>
            <a:ext cx="432000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8" y="4202237"/>
            <a:ext cx="384000" cy="384000"/>
          </a:xfrm>
          <a:prstGeom prst="rect">
            <a:avLst/>
          </a:prstGeom>
        </p:spPr>
      </p:pic>
      <p:sp>
        <p:nvSpPr>
          <p:cNvPr id="134" name="Заголовок 1"/>
          <p:cNvSpPr txBox="1">
            <a:spLocks/>
          </p:cNvSpPr>
          <p:nvPr/>
        </p:nvSpPr>
        <p:spPr>
          <a:xfrm>
            <a:off x="6117011" y="617781"/>
            <a:ext cx="5400675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20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schemeClr val="bg1"/>
                </a:solidFill>
              </a:rPr>
              <a:t>Места прохождения практики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235817" y="6137162"/>
            <a:ext cx="5817466" cy="432005"/>
            <a:chOff x="4378673" y="3248996"/>
            <a:chExt cx="3602931" cy="432005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381604" y="3248996"/>
              <a:ext cx="3600000" cy="432005"/>
              <a:chOff x="4387502" y="2354268"/>
              <a:chExt cx="3600000" cy="432005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387502" y="2354268"/>
                <a:ext cx="3420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Равнобедренный треугольник 54"/>
              <p:cNvSpPr/>
              <p:nvPr/>
            </p:nvSpPr>
            <p:spPr>
              <a:xfrm rot="5400000">
                <a:off x="7681502" y="2480273"/>
                <a:ext cx="432000" cy="180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4378673" y="3357015"/>
              <a:ext cx="34346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dirty="0" smtClean="0">
                  <a:solidFill>
                    <a:srgbClr val="0064BE"/>
                  </a:solidFill>
                  <a:latin typeface="Montserrat ExtraBold" panose="00000900000000000000" pitchFamily="2" charset="-52"/>
                </a:rPr>
                <a:t>И другие</a:t>
              </a:r>
              <a:endParaRPr lang="ru-RU" sz="1400" dirty="0">
                <a:solidFill>
                  <a:srgbClr val="0064BE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135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86F162-B0CF-4A6A-865F-7BFB106886D4}"/>
</file>

<file path=customXml/itemProps2.xml><?xml version="1.0" encoding="utf-8"?>
<ds:datastoreItem xmlns:ds="http://schemas.openxmlformats.org/officeDocument/2006/customXml" ds:itemID="{78053FA3-48C0-437B-8104-EB18C2F54879}"/>
</file>

<file path=customXml/itemProps3.xml><?xml version="1.0" encoding="utf-8"?>
<ds:datastoreItem xmlns:ds="http://schemas.openxmlformats.org/officeDocument/2006/customXml" ds:itemID="{36527994-329D-4EC4-B154-0FBDC126FED7}"/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1474</Words>
  <Application>Microsoft Office PowerPoint</Application>
  <PresentationFormat>Широкоэкранный</PresentationFormat>
  <Paragraphs>309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Open Sans</vt:lpstr>
      <vt:lpstr>Montserrat</vt:lpstr>
      <vt:lpstr>Calibri Light</vt:lpstr>
      <vt:lpstr>Calibri</vt:lpstr>
      <vt:lpstr>Wingdings</vt:lpstr>
      <vt:lpstr>Arial</vt:lpstr>
      <vt:lpstr>Montserrat Black</vt:lpstr>
      <vt:lpstr>Open Sans Condensed Medium</vt:lpstr>
      <vt:lpstr>Open Sans Condensed SemiBold</vt:lpstr>
      <vt:lpstr>Libre Franklin Medium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Потапова Дарья Владимировна</dc:creator>
  <cp:lastModifiedBy>Щебарова Наталья Николаевна</cp:lastModifiedBy>
  <cp:revision>177</cp:revision>
  <dcterms:created xsi:type="dcterms:W3CDTF">2025-05-07T11:11:35Z</dcterms:created>
  <dcterms:modified xsi:type="dcterms:W3CDTF">2025-05-28T08:44:36Z</dcterms:modified>
</cp:coreProperties>
</file>