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29" userDrawn="1">
          <p15:clr>
            <a:srgbClr val="A4A3A4"/>
          </p15:clr>
        </p15:guide>
        <p15:guide id="2" orient="horz" pos="913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CC"/>
    <a:srgbClr val="FFFF99"/>
    <a:srgbClr val="FFF2CC"/>
    <a:srgbClr val="7F7F7F"/>
    <a:srgbClr val="595959"/>
    <a:srgbClr val="0070C0"/>
    <a:srgbClr val="A97955"/>
    <a:srgbClr val="149AAC"/>
    <a:srgbClr val="3B8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>
        <p:guide pos="2729"/>
        <p:guide orient="horz" pos="913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3B12-403D-447A-9656-D0C71C22E1F7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41F6C-E288-4C42-B1C0-1288DF1D4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1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8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5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2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4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41F6C-E288-4C42-B1C0-1288DF1D43B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47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Users\Das-9\OneDrive\Рабочий стол\Работа\арктический форум\Новая папка\Арктический форум\smashing-freebie-dashel-icon-set\PNGs\Contra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26" y="193902"/>
            <a:ext cx="462480" cy="610930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1062969" y="42530"/>
            <a:ext cx="109817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800" b="1" dirty="0" smtClean="0">
                <a:solidFill>
                  <a:srgbClr val="28BEA5"/>
                </a:solidFill>
                <a:latin typeface="Bahnschrift Condensed" panose="020B0502040204020203" pitchFamily="34" charset="0"/>
                <a:sym typeface="Arial"/>
              </a:rPr>
              <a:t>ШКОЛА ПРАВОВОГО ПРОСВЕЩЕНИЯ</a:t>
            </a:r>
          </a:p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Bahnschrift Condensed" panose="020B0502040204020203" pitchFamily="34" charset="0"/>
                <a:sym typeface="Arial"/>
              </a:rPr>
              <a:t>ДЕЙСТВУЕТ С «07» СЕНТЯБРЯ 2021 ГОДА</a:t>
            </a:r>
            <a:endParaRPr lang="ru-RU" sz="2000" b="1" dirty="0">
              <a:solidFill>
                <a:srgbClr val="0070C0"/>
              </a:solidFill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925203" y="279378"/>
            <a:ext cx="2703686" cy="7571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4925" cap="sq" cmpd="sng">
            <a:solidFill>
              <a:srgbClr val="0070C0">
                <a:alpha val="65000"/>
              </a:srgb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направления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157610" y="548129"/>
            <a:ext cx="446701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6934170" y="1109337"/>
            <a:ext cx="2696408" cy="3342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волонтерство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0" name="Рисунок 89" descr="H:\02_Управление БРиБП\21_ОТКРЫТЫЙ БЮДЖЕТ\2019\ФИНАНСОВАЯ ГРАМОТНОСТЬ\Материалы\image.jpg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71" b="48382" l="1324" r="48088">
                        <a14:foregroundMark x1="13382" y1="21324" x2="21912" y2="28676"/>
                        <a14:foregroundMark x1="27647" y1="29118" x2="37647" y2="19265"/>
                        <a14:foregroundMark x1="25147" y1="17206" x2="25147" y2="26618"/>
                        <a14:foregroundMark x1="10735" y1="17941" x2="15441" y2="24412"/>
                        <a14:foregroundMark x1="32353" y1="27794" x2="37500" y2="33088"/>
                        <a14:foregroundMark x1="37500" y1="30294" x2="40147" y2="338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7" t="1513" r="51816" b="51512"/>
          <a:stretch/>
        </p:blipFill>
        <p:spPr bwMode="auto">
          <a:xfrm>
            <a:off x="581411" y="4500289"/>
            <a:ext cx="358870" cy="357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7" name="Прямоугольник 146"/>
          <p:cNvSpPr/>
          <p:nvPr/>
        </p:nvSpPr>
        <p:spPr>
          <a:xfrm>
            <a:off x="0" y="2085516"/>
            <a:ext cx="2275985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Логотип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42532" y="3878775"/>
            <a:ext cx="227598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ct val="115000"/>
              </a:lnSpc>
              <a:spcBef>
                <a:spcPts val="900"/>
              </a:spcBef>
              <a:buClr>
                <a:srgbClr val="595959"/>
              </a:buClr>
              <a:buSzPts val="1500"/>
            </a:pP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Панкратова </a:t>
            </a:r>
            <a:b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Майя Евгеньевна</a:t>
            </a:r>
            <a:endParaRPr lang="ru-RU" sz="1200" b="1" dirty="0">
              <a:solidFill>
                <a:srgbClr val="595959"/>
              </a:solidFill>
              <a:latin typeface="Arial"/>
              <a:ea typeface="Arial"/>
              <a:cs typeface="Arial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 flipH="1">
            <a:off x="6750712" y="1073281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6925203" y="2390282"/>
            <a:ext cx="2703686" cy="7571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4925" cmpd="sng">
            <a:solidFill>
              <a:srgbClr val="0070C0">
                <a:alpha val="65000"/>
              </a:srgb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Основные форматы деятельности: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6910335" y="3203674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лекции</a:t>
            </a:r>
          </a:p>
        </p:txBody>
      </p:sp>
      <p:sp>
        <p:nvSpPr>
          <p:cNvPr id="156" name="Прямоугольник 155"/>
          <p:cNvSpPr/>
          <p:nvPr/>
        </p:nvSpPr>
        <p:spPr>
          <a:xfrm>
            <a:off x="6933844" y="1513372"/>
            <a:ext cx="2696408" cy="339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профориентация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6934140" y="1928038"/>
            <a:ext cx="2696408" cy="337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равовое просвещение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901267" y="3615716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равовые игры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896888" y="4027758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ткрытые диалоги</a:t>
            </a:r>
          </a:p>
        </p:txBody>
      </p:sp>
      <p:sp>
        <p:nvSpPr>
          <p:cNvPr id="160" name="Прямоугольник 159"/>
          <p:cNvSpPr/>
          <p:nvPr/>
        </p:nvSpPr>
        <p:spPr>
          <a:xfrm>
            <a:off x="6901267" y="4425908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нтерактивные тесты</a:t>
            </a: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2341663" y="1066897"/>
            <a:ext cx="85" cy="552444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2555771" y="1056249"/>
            <a:ext cx="3993979" cy="4247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/>
              <a:t>Наш состав:</a:t>
            </a:r>
            <a:endParaRPr lang="ru-RU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165" name="Пятиугольник 164"/>
          <p:cNvSpPr/>
          <p:nvPr/>
        </p:nvSpPr>
        <p:spPr>
          <a:xfrm rot="5400000">
            <a:off x="2631824" y="2304517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2637784" y="2458092"/>
            <a:ext cx="66907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1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2556418" y="1525844"/>
            <a:ext cx="2863307" cy="38163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Конец 2021/22 учебного года </a:t>
            </a:r>
            <a:r>
              <a:rPr lang="ru-RU" sz="1200" dirty="0" smtClean="0">
                <a:solidFill>
                  <a:srgbClr val="FFFFFF"/>
                </a:solidFill>
                <a:latin typeface="Bahnschrift Condensed" panose="020B0502040204020203" pitchFamily="34" charset="0"/>
              </a:rPr>
              <a:t>(чел.)</a:t>
            </a:r>
            <a:endParaRPr lang="ru-RU" sz="1200" dirty="0">
              <a:solidFill>
                <a:srgbClr val="FFFFFF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2556419" y="1990091"/>
            <a:ext cx="1857061" cy="3336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На декабрь 2022 г. </a:t>
            </a:r>
            <a:r>
              <a:rPr lang="ru-RU" sz="1100" b="1" dirty="0" smtClean="0">
                <a:solidFill>
                  <a:srgbClr val="FFFF66"/>
                </a:solidFill>
                <a:latin typeface="Bahnschrift Condensed" panose="020B0502040204020203" pitchFamily="34" charset="0"/>
              </a:rPr>
              <a:t>(чел.)</a:t>
            </a:r>
            <a:endParaRPr lang="ru-RU" sz="1100" b="1" dirty="0">
              <a:solidFill>
                <a:srgbClr val="FFFF66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69" name="Пятиугольник 168"/>
          <p:cNvSpPr/>
          <p:nvPr/>
        </p:nvSpPr>
        <p:spPr>
          <a:xfrm rot="5400000">
            <a:off x="3452426" y="2300992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3479652" y="2454557"/>
            <a:ext cx="725745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2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1" name="Пятиугольник 170"/>
          <p:cNvSpPr/>
          <p:nvPr/>
        </p:nvSpPr>
        <p:spPr>
          <a:xfrm rot="5400000">
            <a:off x="4279829" y="2304316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4295336" y="2447729"/>
            <a:ext cx="74137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3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3" name="Пятиугольник 172"/>
          <p:cNvSpPr/>
          <p:nvPr/>
        </p:nvSpPr>
        <p:spPr>
          <a:xfrm rot="5400000">
            <a:off x="5106982" y="2304750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4" name="Прямоугольник 173"/>
          <p:cNvSpPr/>
          <p:nvPr/>
        </p:nvSpPr>
        <p:spPr>
          <a:xfrm>
            <a:off x="5102310" y="2426417"/>
            <a:ext cx="743527" cy="31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buClr>
                <a:srgbClr val="000000"/>
              </a:buClr>
            </a:pP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4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 курс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5" name="Пятиугольник 174"/>
          <p:cNvSpPr/>
          <p:nvPr/>
        </p:nvSpPr>
        <p:spPr>
          <a:xfrm rot="5400000">
            <a:off x="5925640" y="2318230"/>
            <a:ext cx="593749" cy="77099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5857172" y="2439899"/>
            <a:ext cx="743527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5000"/>
              </a:lnSpc>
              <a:buClr>
                <a:srgbClr val="000000"/>
              </a:buClr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sym typeface="Arial"/>
              </a:rPr>
              <a:t>…..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sym typeface="Arial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2566405" y="3039440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….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3404658" y="3039440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4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4206254" y="3031592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….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023110" y="3039439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5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5853922" y="3038611"/>
            <a:ext cx="736502" cy="4275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….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2556418" y="4080337"/>
            <a:ext cx="3088165" cy="424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</a:rPr>
              <a:t>Юридический факультет</a:t>
            </a:r>
          </a:p>
        </p:txBody>
      </p:sp>
      <p:sp>
        <p:nvSpPr>
          <p:cNvPr id="184" name="Прямоугольник 183"/>
          <p:cNvSpPr/>
          <p:nvPr/>
        </p:nvSpPr>
        <p:spPr>
          <a:xfrm>
            <a:off x="5816680" y="4085576"/>
            <a:ext cx="736502" cy="4354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8</a:t>
            </a:r>
            <a:endParaRPr lang="ru-RU" sz="2800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539394" y="4596568"/>
            <a:ext cx="3122604" cy="4247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</a:rPr>
              <a:t>Институт лингвистики</a:t>
            </a:r>
            <a:r>
              <a:rPr lang="ru-RU" dirty="0" smtClean="0"/>
              <a:t>  </a:t>
            </a:r>
          </a:p>
        </p:txBody>
      </p:sp>
      <p:sp>
        <p:nvSpPr>
          <p:cNvPr id="186" name="Прямоугольник 185"/>
          <p:cNvSpPr/>
          <p:nvPr/>
        </p:nvSpPr>
        <p:spPr>
          <a:xfrm>
            <a:off x="5813247" y="4585967"/>
            <a:ext cx="736502" cy="4062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1</a:t>
            </a:r>
          </a:p>
        </p:txBody>
      </p:sp>
      <p:sp>
        <p:nvSpPr>
          <p:cNvPr id="187" name="Прямоугольник 186"/>
          <p:cNvSpPr/>
          <p:nvPr/>
        </p:nvSpPr>
        <p:spPr>
          <a:xfrm>
            <a:off x="5428065" y="1532410"/>
            <a:ext cx="1125117" cy="36720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12</a:t>
            </a:r>
            <a:endParaRPr lang="ru-RU" sz="28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4451537" y="1990936"/>
            <a:ext cx="424932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9</a:t>
            </a:r>
          </a:p>
        </p:txBody>
      </p:sp>
      <p:sp>
        <p:nvSpPr>
          <p:cNvPr id="189" name="Прямоугольник 188"/>
          <p:cNvSpPr/>
          <p:nvPr/>
        </p:nvSpPr>
        <p:spPr>
          <a:xfrm>
            <a:off x="2539394" y="3560772"/>
            <a:ext cx="401765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4">
                <a:alpha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По подразделениям МАГУ:</a:t>
            </a:r>
          </a:p>
        </p:txBody>
      </p:sp>
      <p:sp>
        <p:nvSpPr>
          <p:cNvPr id="196" name="Прямоугольник 195"/>
          <p:cNvSpPr/>
          <p:nvPr/>
        </p:nvSpPr>
        <p:spPr>
          <a:xfrm>
            <a:off x="4917316" y="1993315"/>
            <a:ext cx="1124819" cy="333691"/>
          </a:xfrm>
          <a:prstGeom prst="rect">
            <a:avLst/>
          </a:prstGeom>
          <a:solidFill>
            <a:srgbClr val="FFCC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НОВЫХ </a:t>
            </a:r>
            <a:r>
              <a:rPr lang="ru-RU" sz="105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(чел.)</a:t>
            </a:r>
            <a:endParaRPr lang="ru-RU" sz="1050" b="1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087298" y="1990143"/>
            <a:ext cx="468209" cy="3392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4</a:t>
            </a:r>
          </a:p>
        </p:txBody>
      </p:sp>
      <p:cxnSp>
        <p:nvCxnSpPr>
          <p:cNvPr id="198" name="Прямая соединительная линия 197"/>
          <p:cNvCxnSpPr/>
          <p:nvPr/>
        </p:nvCxnSpPr>
        <p:spPr>
          <a:xfrm flipH="1">
            <a:off x="9802920" y="1091608"/>
            <a:ext cx="3865" cy="553180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9947350" y="1591338"/>
            <a:ext cx="215781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4925" cap="sq" cmpd="sng">
            <a:solidFill>
              <a:srgbClr val="0070C0">
                <a:alpha val="65000"/>
              </a:srgbClr>
            </a:solidFill>
            <a:round/>
          </a:ln>
        </p:spPr>
        <p:txBody>
          <a:bodyPr wrap="square">
            <a:spAutoFit/>
          </a:bodyPr>
          <a:lstStyle/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Наши </a:t>
            </a:r>
          </a:p>
          <a:p>
            <a:pPr>
              <a:defRPr lang="ru-RU" sz="2160" b="0" i="0" u="none" strike="noStrike" kern="1200" baseline="0" dirty="0">
                <a:solidFill>
                  <a:srgbClr val="002060"/>
                </a:solidFill>
                <a:latin typeface="Bahnschrift Condensed" pitchFamily="34" charset="0"/>
                <a:ea typeface="+mn-ea"/>
                <a:cs typeface="+mn-cs"/>
              </a:defRPr>
            </a:pPr>
            <a:r>
              <a:rPr lang="ru-RU" sz="2000" dirty="0" smtClean="0"/>
              <a:t>партнеры: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9961326" y="2433073"/>
            <a:ext cx="2100158" cy="475829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МБУ ДПО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г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. Мурманска </a:t>
            </a:r>
            <a:r>
              <a:rPr lang="ru-RU" sz="1400" b="1" dirty="0" err="1">
                <a:solidFill>
                  <a:schemeClr val="accent4">
                    <a:lumMod val="75000"/>
                  </a:schemeClr>
                </a:solidFill>
              </a:rPr>
              <a:t>Гимц</a:t>
            </a: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 РО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11197558" y="1656256"/>
            <a:ext cx="831410" cy="61076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7" name="Рисунок 20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823" y="1669335"/>
            <a:ext cx="720921" cy="584602"/>
          </a:xfrm>
          <a:prstGeom prst="rect">
            <a:avLst/>
          </a:prstGeom>
        </p:spPr>
      </p:pic>
      <p:sp>
        <p:nvSpPr>
          <p:cNvPr id="208" name="Прямоугольник 207"/>
          <p:cNvSpPr/>
          <p:nvPr/>
        </p:nvSpPr>
        <p:spPr>
          <a:xfrm>
            <a:off x="9967876" y="3019645"/>
            <a:ext cx="2100158" cy="827817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Уполномоченный по правам человека в Мурманской области</a:t>
            </a:r>
            <a:endParaRPr lang="ru-RU" sz="1000" b="1" dirty="0">
              <a:solidFill>
                <a:schemeClr val="accent4">
                  <a:lumMod val="75000"/>
                </a:schemeClr>
              </a:solidFill>
              <a:cs typeface="FrankRuehl" panose="020E0503060101010101" pitchFamily="34" charset="-79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9971958" y="3965244"/>
            <a:ext cx="2100158" cy="936366"/>
          </a:xfrm>
          <a:prstGeom prst="rect">
            <a:avLst/>
          </a:prstGeom>
          <a:solidFill>
            <a:srgbClr val="FFF2CC"/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</a:rPr>
              <a:t>Филиал Нахимовского Военно-морского училища Министерства Обороны 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РФ</a:t>
            </a:r>
            <a:endParaRPr lang="ru-RU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622" y="238897"/>
            <a:ext cx="1497897" cy="89873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" t="14654" r="4092" b="16610"/>
          <a:stretch/>
        </p:blipFill>
        <p:spPr>
          <a:xfrm>
            <a:off x="567615" y="2482273"/>
            <a:ext cx="1364414" cy="1351748"/>
          </a:xfrm>
          <a:prstGeom prst="rect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31"/>
          <a:stretch/>
        </p:blipFill>
        <p:spPr>
          <a:xfrm>
            <a:off x="424135" y="1110799"/>
            <a:ext cx="1680451" cy="101950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81199" y="5156791"/>
            <a:ext cx="8297917" cy="1517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05374" y="5269493"/>
            <a:ext cx="9222338" cy="10669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Планируется: 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взаимодействие с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Областным судом Мурманской области;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ahnschrift Condensed" panose="020B0502040204020203" pitchFamily="34" charset="0"/>
            </a:endParaRP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реализация проекта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«правовой класс»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совместно с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Министерством образования и науки Мурманской области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;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проведение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лекций по финансовой и правовой грамотности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 для учащихся Нахимовского училища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937" y="4836162"/>
            <a:ext cx="2076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vk.com/</a:t>
            </a:r>
            <a:r>
              <a:rPr lang="ru-RU" sz="1200" b="1" dirty="0" err="1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laweducationnord</a:t>
            </a:r>
            <a:endParaRPr lang="ru-RU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17037" y="4830551"/>
            <a:ext cx="2691945" cy="3374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подкасты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921386" y="4610189"/>
            <a:ext cx="13544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 участников</a:t>
            </a:r>
            <a:endParaRPr lang="ru-RU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4722" y="5268310"/>
            <a:ext cx="747346" cy="747346"/>
          </a:xfrm>
          <a:prstGeom prst="rect">
            <a:avLst/>
          </a:prstGeom>
        </p:spPr>
      </p:pic>
      <p:sp>
        <p:nvSpPr>
          <p:cNvPr id="64" name="Прямоугольник 63"/>
          <p:cNvSpPr/>
          <p:nvPr/>
        </p:nvSpPr>
        <p:spPr>
          <a:xfrm>
            <a:off x="369594" y="5624437"/>
            <a:ext cx="1056250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1100"/>
              </a:lnSpc>
            </a:pPr>
            <a:r>
              <a:rPr lang="ru-RU" sz="1200" b="1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 </a:t>
            </a:r>
          </a:p>
          <a:p>
            <a:pPr algn="r">
              <a:lnSpc>
                <a:spcPts val="1100"/>
              </a:lnSpc>
            </a:pPr>
            <a:r>
              <a:rPr lang="ru-RU" sz="1200" b="1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endParaRPr lang="ru-RU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95" y="5368103"/>
            <a:ext cx="455039" cy="38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0" y="2081484"/>
            <a:ext cx="4712430" cy="786125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Международный день пожилых людей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«Старость в радость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»</a:t>
            </a:r>
            <a:endParaRPr lang="ru-RU" sz="20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1924491"/>
            <a:ext cx="4548560" cy="11136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sz="20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25 участников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и </a:t>
            </a:r>
            <a:r>
              <a:rPr lang="ru-RU" sz="20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4 специальных гостя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</a:t>
            </a:r>
            <a:b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Участники ознакомлены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с особенностями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правового положения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пенсионеров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4" name="Прямая со стрелкой 73"/>
          <p:cNvCxnSpPr>
            <a:stCxn id="90" idx="3"/>
          </p:cNvCxnSpPr>
          <p:nvPr/>
        </p:nvCxnSpPr>
        <p:spPr>
          <a:xfrm flipV="1">
            <a:off x="4712430" y="2466253"/>
            <a:ext cx="2917492" cy="829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-1327" y="1099266"/>
            <a:ext cx="4740796" cy="66843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719236" y="1147590"/>
            <a:ext cx="4472761" cy="599089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>
            <a:endCxn id="83" idx="3"/>
          </p:cNvCxnSpPr>
          <p:nvPr/>
        </p:nvCxnSpPr>
        <p:spPr>
          <a:xfrm>
            <a:off x="4761793" y="1441198"/>
            <a:ext cx="2957443" cy="5937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463089"/>
            <a:ext cx="7773860" cy="432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– ИНИЦИАТОР И ГЛАВНЫЙ ОРГАНИЗАТОР МЕРОПРИЯТИЙ (СОБЫТИЙ):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463089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1813" y="1044526"/>
            <a:ext cx="1710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МЕСТО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24109" y="1448453"/>
            <a:ext cx="60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ДАТЫ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8693" y="2067089"/>
            <a:ext cx="2461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МАГУ, </a:t>
            </a:r>
            <a:r>
              <a:rPr lang="ru-RU" sz="2000" b="1" dirty="0" err="1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Коворкинг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8349" y="2506314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01.10.2022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0" y="3194815"/>
            <a:ext cx="4712430" cy="805582"/>
          </a:xfrm>
          <a:prstGeom prst="homePlate">
            <a:avLst>
              <a:gd name="adj" fmla="val 447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Фестиваль </a:t>
            </a:r>
            <a:r>
              <a:rPr lang="en-US" sz="2000" dirty="0" err="1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Nauka</a:t>
            </a:r>
            <a:r>
              <a:rPr lang="en-US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0+</a:t>
            </a:r>
            <a:endParaRPr lang="ru-RU" sz="20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algn="ctr"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«Финансовая грамотность»</a:t>
            </a:r>
            <a:endParaRPr lang="ru-RU" sz="24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 flipH="1">
            <a:off x="7761766" y="3158358"/>
            <a:ext cx="4426547" cy="85254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Привлечено </a:t>
            </a:r>
            <a:r>
              <a:rPr lang="ru-RU" sz="2000" b="1" u="sng" dirty="0" smtClean="0">
                <a:solidFill>
                  <a:srgbClr val="002060"/>
                </a:solidFill>
                <a:latin typeface="Bahnschrift Condensed" pitchFamily="34" charset="0"/>
              </a:rPr>
              <a:t>190 участников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. Нахимовцы </a:t>
            </a:r>
            <a:b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изучили основы финансовой грамотности. 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25" name="Прямая со стрелкой 24"/>
          <p:cNvCxnSpPr>
            <a:stCxn id="23" idx="3"/>
            <a:endCxn id="24" idx="3"/>
          </p:cNvCxnSpPr>
          <p:nvPr/>
        </p:nvCxnSpPr>
        <p:spPr>
          <a:xfrm flipV="1">
            <a:off x="4712430" y="3584633"/>
            <a:ext cx="3049336" cy="1297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69799" y="3184405"/>
            <a:ext cx="2430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sz="2000" dirty="0" smtClean="0">
                <a:solidFill>
                  <a:srgbClr val="7F7F7F"/>
                </a:solidFill>
              </a:rPr>
              <a:t>Нахимовское училище</a:t>
            </a:r>
            <a:endParaRPr lang="ru-RU" sz="2000" dirty="0">
              <a:solidFill>
                <a:srgbClr val="7F7F7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11766" y="3575002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14.10.2022 – 15.10.2022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>
            <a:off x="3687" y="4155290"/>
            <a:ext cx="4712430" cy="805582"/>
          </a:xfrm>
          <a:prstGeom prst="homePlate">
            <a:avLst>
              <a:gd name="adj" fmla="val 474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День Государственного герба 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Российской Федерации</a:t>
            </a:r>
            <a:endParaRPr lang="ru-RU" sz="28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 flipH="1">
            <a:off x="7765453" y="4118833"/>
            <a:ext cx="4426547" cy="852549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Bahnschrift Condensed" pitchFamily="34" charset="0"/>
              </a:rPr>
              <a:t>Привлечено </a:t>
            </a:r>
            <a:r>
              <a:rPr lang="ru-RU" b="1" u="sng" dirty="0" smtClean="0">
                <a:solidFill>
                  <a:srgbClr val="002060"/>
                </a:solidFill>
                <a:latin typeface="Bahnschrift Condensed" pitchFamily="34" charset="0"/>
              </a:rPr>
              <a:t>15 участников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Участники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ознакомились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с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историей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Герба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РФ,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а также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гербов Мурманска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 Мурманской области.</a:t>
            </a:r>
          </a:p>
        </p:txBody>
      </p:sp>
      <p:cxnSp>
        <p:nvCxnSpPr>
          <p:cNvPr id="33" name="Прямая со стрелкой 32"/>
          <p:cNvCxnSpPr>
            <a:stCxn id="31" idx="3"/>
            <a:endCxn id="32" idx="3"/>
          </p:cNvCxnSpPr>
          <p:nvPr/>
        </p:nvCxnSpPr>
        <p:spPr>
          <a:xfrm flipV="1">
            <a:off x="4716117" y="4545108"/>
            <a:ext cx="3049336" cy="1297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94187" y="4535477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28.11.2022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4769" y="4143978"/>
            <a:ext cx="2461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МАГУ, </a:t>
            </a:r>
            <a:r>
              <a:rPr lang="ru-RU" sz="2000" b="1" dirty="0" err="1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Коворкинг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3687" y="5126396"/>
            <a:ext cx="4712430" cy="1316929"/>
          </a:xfrm>
          <a:prstGeom prst="homePlate">
            <a:avLst>
              <a:gd name="adj" fmla="val 300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1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Брифинг, посвященный Дню прав человека </a:t>
            </a:r>
            <a:r>
              <a:rPr lang="ru-RU" sz="21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и </a:t>
            </a:r>
          </a:p>
          <a:p>
            <a:pPr algn="ctr">
              <a:lnSpc>
                <a:spcPts val="2200"/>
              </a:lnSpc>
            </a:pPr>
            <a:r>
              <a:rPr lang="ru-RU" sz="21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Дню </a:t>
            </a:r>
            <a:r>
              <a:rPr lang="ru-RU" sz="21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Конституции Российской Федерации</a:t>
            </a:r>
          </a:p>
        </p:txBody>
      </p:sp>
      <p:sp>
        <p:nvSpPr>
          <p:cNvPr id="39" name="Пятиугольник 38"/>
          <p:cNvSpPr/>
          <p:nvPr/>
        </p:nvSpPr>
        <p:spPr>
          <a:xfrm flipH="1">
            <a:off x="7765451" y="5089939"/>
            <a:ext cx="4426547" cy="1385283"/>
          </a:xfrm>
          <a:prstGeom prst="homePlate">
            <a:avLst>
              <a:gd name="adj" fmla="val 315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40 участников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Повышение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уровня правовой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грамотности, ознакомление </a:t>
            </a:r>
            <a:b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историей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принятия Конституции РФ, </a:t>
            </a:r>
            <a:b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основными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правами и обязанностями граждан,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гарантированными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Конституцией РФ.</a:t>
            </a:r>
          </a:p>
        </p:txBody>
      </p:sp>
      <p:cxnSp>
        <p:nvCxnSpPr>
          <p:cNvPr id="40" name="Прямая со стрелкой 39"/>
          <p:cNvCxnSpPr>
            <a:stCxn id="38" idx="3"/>
            <a:endCxn id="39" idx="3"/>
          </p:cNvCxnSpPr>
          <p:nvPr/>
        </p:nvCxnSpPr>
        <p:spPr>
          <a:xfrm flipV="1">
            <a:off x="4716117" y="5782581"/>
            <a:ext cx="3049334" cy="228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94187" y="5783041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12.12.2022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4769" y="5391542"/>
            <a:ext cx="2461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МАГУ, </a:t>
            </a:r>
            <a:r>
              <a:rPr lang="ru-RU" sz="2000" b="1" dirty="0" err="1" smtClean="0">
                <a:solidFill>
                  <a:schemeClr val="bg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Коворкинг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0" y="1587396"/>
            <a:ext cx="4740166" cy="649490"/>
          </a:xfrm>
          <a:prstGeom prst="homePlate">
            <a:avLst>
              <a:gd name="adj" fmla="val 354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День правовой помощи детям</a:t>
            </a: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273157" y="1573524"/>
            <a:ext cx="4918841" cy="673869"/>
          </a:xfrm>
          <a:prstGeom prst="homePlate">
            <a:avLst>
              <a:gd name="adj" fmla="val 626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Привлечено </a:t>
            </a:r>
            <a:r>
              <a:rPr lang="ru-RU" sz="2000" b="1" u="sng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160 участников</a:t>
            </a:r>
            <a:r>
              <a:rPr lang="ru-RU" sz="2000" u="sng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 Ребята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узнали 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больше </a:t>
            </a:r>
            <a:r>
              <a:rPr lang="ru-RU" sz="2000" dirty="0">
                <a:solidFill>
                  <a:srgbClr val="002060"/>
                </a:solidFill>
                <a:latin typeface="Bahnschrift Condensed" pitchFamily="34" charset="0"/>
              </a:rPr>
              <a:t>о своих правах и обязанностях.</a:t>
            </a:r>
          </a:p>
        </p:txBody>
      </p:sp>
      <p:sp>
        <p:nvSpPr>
          <p:cNvPr id="53" name="Пятиугольник 52"/>
          <p:cNvSpPr/>
          <p:nvPr/>
        </p:nvSpPr>
        <p:spPr>
          <a:xfrm>
            <a:off x="-7096" y="3429735"/>
            <a:ext cx="4740796" cy="648777"/>
          </a:xfrm>
          <a:prstGeom prst="homePlate">
            <a:avLst>
              <a:gd name="adj" fmla="val 336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Правовой БАТТЛ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(день открытых дверей)</a:t>
            </a:r>
            <a:endParaRPr lang="ru-RU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 flipH="1">
            <a:off x="7426518" y="3288751"/>
            <a:ext cx="4765481" cy="941325"/>
          </a:xfrm>
          <a:prstGeom prst="homePlate">
            <a:avLst>
              <a:gd name="adj" fmla="val 280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sz="16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15 </a:t>
            </a:r>
            <a:r>
              <a:rPr lang="ru-RU" sz="1600" b="1" u="sng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участников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Абитуриенты ознакомлены </a:t>
            </a:r>
            <a:b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 особенностями обучения на факультете, </a:t>
            </a:r>
            <a:b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со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спецификой взаимодействия с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работодателями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учебной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 </a:t>
            </a:r>
            <a:r>
              <a:rPr lang="ru-RU" sz="1600" dirty="0" err="1">
                <a:solidFill>
                  <a:srgbClr val="002060"/>
                </a:solidFill>
                <a:latin typeface="Bahnschrift Condensed" panose="020B0502040204020203" pitchFamily="34" charset="0"/>
              </a:rPr>
              <a:t>внеучебной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деятельностью.</a:t>
            </a:r>
            <a:endParaRPr lang="ru-RU" sz="16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4737573" y="3761681"/>
            <a:ext cx="2649189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749602" y="1907277"/>
            <a:ext cx="2523557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856683"/>
            <a:ext cx="4740796" cy="635795"/>
          </a:xfrm>
          <a:prstGeom prst="homePlate">
            <a:avLst>
              <a:gd name="adj" fmla="val 3483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420303" y="903639"/>
            <a:ext cx="4773022" cy="557309"/>
          </a:xfrm>
          <a:prstGeom prst="homePlate">
            <a:avLst>
              <a:gd name="adj" fmla="val 5120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1188100"/>
            <a:ext cx="2647773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-4618" y="66540"/>
            <a:ext cx="7773860" cy="7218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МЕРОПРИЯТИЯ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(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СОБЫТИЯ), ПРОВЕДЕННЫЕ СТУДЕНЧЕСКИМ ОБЪЕДИНЕНИЕМ ПО ЗАПРОСУ СТОРОННИХ ОРГАНИЗАЦИЙ ИЛИ УНИВЕРСИТЕТА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209005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6004" y="1546000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Министерство юстиции МО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2068" y="850700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ОРГАНИЗАЦИЯ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9028" y="111450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 ПРОВЕДЕНИЯ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1808" y="1904824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14.11.2022 – 18.11.2022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00832" y="373035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26.11.2022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4973" y="3371531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МАГУ, юридический факультет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" y="2313513"/>
            <a:ext cx="4740166" cy="925032"/>
          </a:xfrm>
          <a:prstGeom prst="homePlate">
            <a:avLst>
              <a:gd name="adj" fmla="val 248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Открытый диалог на тему: «Защита прав, свобод и законных интересов детей в Российской Федерации: теоретико-правовые аспекты»</a:t>
            </a:r>
            <a:endParaRPr lang="ru-RU" sz="20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 flipH="1">
            <a:off x="7273158" y="2353244"/>
            <a:ext cx="4918841" cy="842771"/>
          </a:xfrm>
          <a:prstGeom prst="homePlate">
            <a:avLst>
              <a:gd name="adj" fmla="val 509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b="1" u="sng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15 участников</a:t>
            </a:r>
            <a:r>
              <a:rPr lang="ru-RU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 и </a:t>
            </a:r>
            <a:r>
              <a:rPr lang="ru-RU" b="1" u="sng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6 гостей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Участники познакомились с историей развития прав ребенка, основные документы, закрепляющие права ребенка.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4749604" y="2761428"/>
            <a:ext cx="2523557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26006" y="2400151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Министерство юстиции МО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11810" y="2758975"/>
            <a:ext cx="229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18.11.2022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0" y="4313321"/>
            <a:ext cx="4698124" cy="751710"/>
          </a:xfrm>
          <a:prstGeom prst="homePlate">
            <a:avLst>
              <a:gd name="adj" fmla="val 250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VI Всероссийский </a:t>
            </a: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правовой </a:t>
            </a:r>
            <a:r>
              <a:rPr lang="ru-RU" sz="20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(юридический) диктант</a:t>
            </a:r>
            <a:endParaRPr lang="ru-RU" sz="24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0" name="Пятиугольник 39"/>
          <p:cNvSpPr/>
          <p:nvPr/>
        </p:nvSpPr>
        <p:spPr>
          <a:xfrm flipH="1">
            <a:off x="7399283" y="4333239"/>
            <a:ext cx="4792717" cy="701035"/>
          </a:xfrm>
          <a:prstGeom prst="homePlate">
            <a:avLst>
              <a:gd name="adj" fmla="val 41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sz="20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40 участников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Повышение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уровня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правовой грамотности участников.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732834" y="4683826"/>
            <a:ext cx="2634918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59901" y="467324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06.12.2022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22610" y="4314425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Ассоциация юристов России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0" y="5186421"/>
            <a:ext cx="4698124" cy="751710"/>
          </a:xfrm>
          <a:prstGeom prst="homePlate">
            <a:avLst>
              <a:gd name="adj" fmla="val 264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День прав человека</a:t>
            </a:r>
            <a:endParaRPr lang="ru-RU" sz="24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5" name="Пятиугольник 44"/>
          <p:cNvSpPr/>
          <p:nvPr/>
        </p:nvSpPr>
        <p:spPr>
          <a:xfrm flipH="1">
            <a:off x="7399282" y="5174535"/>
            <a:ext cx="4792717" cy="769308"/>
          </a:xfrm>
          <a:prstGeom prst="homePlate">
            <a:avLst>
              <a:gd name="adj" fmla="val 369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sz="16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20 участников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Участники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ознакомлены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с нормативно-правовой базой, закрепляющей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права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человека и историей развития прав.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732834" y="5556926"/>
            <a:ext cx="2634918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59901" y="5546347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09.12.2022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89411" y="5187525"/>
            <a:ext cx="84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ГИМЦ РО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>
            <a:off x="5253" y="6032506"/>
            <a:ext cx="4698124" cy="751710"/>
          </a:xfrm>
          <a:prstGeom prst="homePlate">
            <a:avLst>
              <a:gd name="adj" fmla="val 250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Запись подкаста о </a:t>
            </a:r>
            <a:r>
              <a:rPr lang="ru-RU" sz="2000" dirty="0" err="1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фейках</a:t>
            </a:r>
            <a:endParaRPr lang="ru-RU" sz="24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 flipH="1">
            <a:off x="7404535" y="6020620"/>
            <a:ext cx="4792717" cy="769308"/>
          </a:xfrm>
          <a:prstGeom prst="homePlate">
            <a:avLst>
              <a:gd name="adj" fmla="val 383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ru-RU" sz="1600" b="1" u="sng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5 прослушиваний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Формирование критического 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мышления; ознакомление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с понятием "</a:t>
            </a:r>
            <a:r>
              <a:rPr lang="ru-RU" sz="16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радикализм« с </a:t>
            </a:r>
            <a:r>
              <a:rPr lang="ru-RU" sz="16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историей радикализма и радикальных идеологий.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4738087" y="6403011"/>
            <a:ext cx="2634918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565154" y="6392432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09.12.2022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07488" y="6033610"/>
            <a:ext cx="832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КЦ МАГУ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ятиугольник 89"/>
          <p:cNvSpPr/>
          <p:nvPr/>
        </p:nvSpPr>
        <p:spPr>
          <a:xfrm>
            <a:off x="0" y="4112288"/>
            <a:ext cx="4727575" cy="1682459"/>
          </a:xfrm>
          <a:prstGeom prst="homePlate">
            <a:avLst>
              <a:gd name="adj" fmla="val 374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Консультация по инновационным </a:t>
            </a: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формам внеурочной </a:t>
            </a:r>
            <a:r>
              <a:rPr lang="ru-RU" sz="2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дистанционной </a:t>
            </a: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деятельности с </a:t>
            </a:r>
            <a:r>
              <a:rPr lang="ru-RU" sz="2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использованием ресурсов </a:t>
            </a: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портала </a:t>
            </a:r>
            <a:r>
              <a:rPr lang="ru-RU" sz="2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«Единый урок»</a:t>
            </a:r>
          </a:p>
        </p:txBody>
      </p:sp>
      <p:sp>
        <p:nvSpPr>
          <p:cNvPr id="87" name="Пятиугольник 86"/>
          <p:cNvSpPr/>
          <p:nvPr/>
        </p:nvSpPr>
        <p:spPr>
          <a:xfrm flipH="1">
            <a:off x="7643440" y="4476311"/>
            <a:ext cx="4548560" cy="967562"/>
          </a:xfrm>
          <a:prstGeom prst="homePlate">
            <a:avLst>
              <a:gd name="adj" fmla="val 650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Привлечено </a:t>
            </a:r>
            <a:r>
              <a:rPr lang="ru-RU" sz="2400" b="1" u="sng" dirty="0" smtClean="0">
                <a:solidFill>
                  <a:srgbClr val="002060"/>
                </a:solidFill>
                <a:latin typeface="Bahnschrift Condensed" pitchFamily="34" charset="0"/>
              </a:rPr>
              <a:t>40 участников</a:t>
            </a:r>
            <a:r>
              <a:rPr lang="ru-RU" sz="2400" dirty="0" smtClean="0">
                <a:solidFill>
                  <a:srgbClr val="002060"/>
                </a:solidFill>
                <a:latin typeface="Bahnschrift Condensed" pitchFamily="34" charset="0"/>
              </a:rPr>
              <a:t>.</a:t>
            </a:r>
          </a:p>
        </p:txBody>
      </p:sp>
      <p:sp>
        <p:nvSpPr>
          <p:cNvPr id="50" name="Пятиугольник 49"/>
          <p:cNvSpPr/>
          <p:nvPr/>
        </p:nvSpPr>
        <p:spPr>
          <a:xfrm>
            <a:off x="-5607" y="2938142"/>
            <a:ext cx="4693475" cy="993168"/>
          </a:xfrm>
          <a:prstGeom prst="homePlate">
            <a:avLst>
              <a:gd name="adj" fmla="val 586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Диктант победы </a:t>
            </a:r>
            <a:endParaRPr lang="ru-RU" sz="24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2" name="Пятиугольник 51"/>
          <p:cNvSpPr/>
          <p:nvPr/>
        </p:nvSpPr>
        <p:spPr>
          <a:xfrm flipH="1">
            <a:off x="7620868" y="2967796"/>
            <a:ext cx="4571132" cy="892671"/>
          </a:xfrm>
          <a:prstGeom prst="homePlate">
            <a:avLst>
              <a:gd name="adj" fmla="val 702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На площадке МАГУ Диктант победы </a:t>
            </a:r>
            <a:b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написали </a:t>
            </a:r>
            <a:r>
              <a:rPr lang="ru-RU" sz="2000" b="1" u="sng" dirty="0" smtClean="0">
                <a:solidFill>
                  <a:srgbClr val="002060"/>
                </a:solidFill>
                <a:latin typeface="Bahnschrift Condensed" pitchFamily="34" charset="0"/>
              </a:rPr>
              <a:t>96 человек</a:t>
            </a: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. Волонтеры помогали </a:t>
            </a:r>
            <a:b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ahnschrift Condensed" pitchFamily="34" charset="0"/>
              </a:rPr>
              <a:t>в проведении мероприятия. </a:t>
            </a:r>
            <a:endParaRPr lang="ru-RU" sz="2000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32834" y="3434769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87" idx="3"/>
          </p:cNvCxnSpPr>
          <p:nvPr/>
        </p:nvCxnSpPr>
        <p:spPr>
          <a:xfrm>
            <a:off x="4727575" y="4957474"/>
            <a:ext cx="2915865" cy="261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ятиугольник 75"/>
          <p:cNvSpPr/>
          <p:nvPr/>
        </p:nvSpPr>
        <p:spPr>
          <a:xfrm>
            <a:off x="0" y="1787208"/>
            <a:ext cx="4740796" cy="936104"/>
          </a:xfrm>
          <a:prstGeom prst="homePlate">
            <a:avLst>
              <a:gd name="adj" fmla="val 6322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Название мероприятия (события)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sp>
        <p:nvSpPr>
          <p:cNvPr id="83" name="Пятиугольник 82"/>
          <p:cNvSpPr/>
          <p:nvPr/>
        </p:nvSpPr>
        <p:spPr>
          <a:xfrm flipH="1">
            <a:off x="7665586" y="1907734"/>
            <a:ext cx="4527741" cy="752731"/>
          </a:xfrm>
          <a:prstGeom prst="homePlate">
            <a:avLst>
              <a:gd name="adj" fmla="val 8036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ahnschrift Condensed" pitchFamily="34" charset="0"/>
              </a:rPr>
              <a:t>Результат</a:t>
            </a:r>
            <a:endParaRPr lang="ru-RU" sz="2200" b="1" dirty="0">
              <a:solidFill>
                <a:srgbClr val="002060"/>
              </a:solidFill>
              <a:latin typeface="Bahnschrift Condensed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4763120" y="2255260"/>
            <a:ext cx="288032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405" y="856488"/>
            <a:ext cx="7773860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СТУДЕНЧЕСКОЕ ОБЪЕДИНЕНИЕ ПРИНЯЛО УЧАСТИЕ В МЕРОПРИЯТИЯХ ДРУГИХ ОРГАНИЗАЦИЙ: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65644" y="856488"/>
            <a:ext cx="355056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СЕНТЯБРЬ-ДЕКАБРЬ 2022 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4757" y="4563937"/>
            <a:ext cx="982486" cy="37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dirty="0" smtClean="0">
                <a:solidFill>
                  <a:srgbClr val="7F7F7F"/>
                </a:solidFill>
              </a:rPr>
              <a:t>ГИМЦ РО</a:t>
            </a:r>
            <a:endParaRPr lang="ru-RU" dirty="0">
              <a:solidFill>
                <a:srgbClr val="7F7F7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6389" y="4957100"/>
            <a:ext cx="2079222" cy="37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01.12.2022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0317" y="1893889"/>
            <a:ext cx="128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ОРГАНИЗАТОР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61765" y="2243170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A97955"/>
                </a:solidFill>
                <a:latin typeface="Bahnschrift Condensed" panose="020B0502040204020203" pitchFamily="34" charset="0"/>
              </a:rPr>
              <a:t>ДАТА</a:t>
            </a:r>
            <a:endParaRPr lang="ru-RU" b="1" dirty="0">
              <a:solidFill>
                <a:srgbClr val="A97955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8439" y="3448194"/>
            <a:ext cx="1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rPr>
              <a:t>03.09.2022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0011" y="3081121"/>
            <a:ext cx="258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lvl="0">
              <a:defRPr lang="ru-RU"/>
            </a:defPPr>
            <a:lvl1pPr algn="r">
              <a:defRPr b="1">
                <a:solidFill>
                  <a:schemeClr val="bg1">
                    <a:lumMod val="50000"/>
                  </a:schemeClr>
                </a:solidFill>
                <a:latin typeface="Bahnschrift Condensed" panose="020B0502040204020203" pitchFamily="34" charset="0"/>
              </a:defRPr>
            </a:lvl1pPr>
          </a:lstStyle>
          <a:p>
            <a:pPr algn="ctr"/>
            <a:r>
              <a:rPr lang="ru-RU" dirty="0"/>
              <a:t>П</a:t>
            </a:r>
            <a:r>
              <a:rPr lang="ru-RU" dirty="0" smtClean="0"/>
              <a:t>артия </a:t>
            </a:r>
            <a:r>
              <a:rPr lang="ru-RU" dirty="0"/>
              <a:t>«Единая Россия»</a:t>
            </a:r>
          </a:p>
        </p:txBody>
      </p:sp>
    </p:spTree>
    <p:extLst>
      <p:ext uri="{BB962C8B-B14F-4D97-AF65-F5344CB8AC3E}">
        <p14:creationId xmlns:p14="http://schemas.microsoft.com/office/powerpoint/2010/main" val="2062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1228" y="1212374"/>
            <a:ext cx="3607126" cy="529494"/>
          </a:xfrm>
          <a:prstGeom prst="rect">
            <a:avLst/>
          </a:prstGeom>
          <a:solidFill>
            <a:srgbClr val="4E9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ahnschrift Condensed" panose="020B0502040204020203" pitchFamily="34" charset="0"/>
              </a:rPr>
              <a:t>НАИМЕНОВАНИЕ МЕРОПРИЯТИЯ (СОБЫТИЯ)</a:t>
            </a:r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68124" y="1222653"/>
            <a:ext cx="1969368" cy="529491"/>
          </a:xfrm>
          <a:prstGeom prst="rect">
            <a:avLst/>
          </a:prstGeom>
          <a:solidFill>
            <a:srgbClr val="A97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Bahnschrift Condensed" panose="020B0502040204020203" pitchFamily="34" charset="0"/>
              </a:rPr>
              <a:t>ДАТЫ</a:t>
            </a:r>
            <a:endParaRPr lang="ru-RU" sz="1400" b="1" dirty="0"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76192" y="1233285"/>
            <a:ext cx="2752129" cy="519965"/>
          </a:xfrm>
          <a:prstGeom prst="rect">
            <a:avLst/>
          </a:prstGeom>
          <a:solidFill>
            <a:srgbClr val="775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ahnschrift Condensed" panose="020B0502040204020203" pitchFamily="34" charset="0"/>
              </a:rPr>
              <a:t>ЦЕЛЕВАЯ ГРУППА</a:t>
            </a:r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1228" y="1786267"/>
            <a:ext cx="3607125" cy="7655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15" y="2594766"/>
            <a:ext cx="3593547" cy="999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73472" y="1791350"/>
            <a:ext cx="1970116" cy="7604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63974" y="2605393"/>
            <a:ext cx="1979613" cy="9884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82063" y="1792456"/>
            <a:ext cx="2769812" cy="759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90435" y="2605394"/>
            <a:ext cx="2761439" cy="98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-107887" y="2072772"/>
            <a:ext cx="416428" cy="15861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-107641" y="3001211"/>
            <a:ext cx="416428" cy="158615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677649" y="1048865"/>
            <a:ext cx="3358407" cy="519965"/>
          </a:xfrm>
          <a:prstGeom prst="rect">
            <a:avLst/>
          </a:prstGeom>
          <a:solidFill>
            <a:srgbClr val="149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ahnschrift Condensed" panose="020B0502040204020203" pitchFamily="34" charset="0"/>
              </a:rPr>
              <a:t>ПЛАНИРУЕМЫЙ РЕЗУЛЬТАТ</a:t>
            </a:r>
            <a:endParaRPr lang="ru-RU" b="1" dirty="0">
              <a:latin typeface="Bahnschrift Condensed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97433" y="1628188"/>
            <a:ext cx="3370520" cy="9236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688388" y="2604976"/>
            <a:ext cx="3400831" cy="9888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7116" y="327571"/>
            <a:ext cx="7773860" cy="7218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ПЛАН СТУДЕНЧЕСКОГО ОБЪЕДИНЕНИЯ НА ЯНВАРЬ-ИЮНЬ 2023 ГОДА (ОСНОВНЫЕ СОБЫТИЯ)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50605"/>
              </p:ext>
            </p:extLst>
          </p:nvPr>
        </p:nvGraphicFramePr>
        <p:xfrm>
          <a:off x="623215" y="1870442"/>
          <a:ext cx="2807557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07557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274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0" kern="1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«Мы помним»</a:t>
                      </a:r>
                      <a:endParaRPr lang="ru-RU" sz="32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76324" y="1881735"/>
            <a:ext cx="1414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27.01.2023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3279" y="1639130"/>
            <a:ext cx="3321511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>
              <a:lnSpc>
                <a:spcPts val="1600"/>
              </a:lnSpc>
              <a:spcAft>
                <a:spcPts val="800"/>
              </a:spcAf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Почтение памяти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жертв </a:t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блокадного Ленинграда и Холокоста; повышение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патриотического настроения среди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endParaRPr lang="ru-RU" dirty="0">
              <a:solidFill>
                <a:schemeClr val="bg1">
                  <a:lumMod val="95000"/>
                </a:schemeClr>
              </a:solidFill>
              <a:latin typeface="Bahnschrift Light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9516" y="2764396"/>
            <a:ext cx="2492990" cy="733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kern="1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«Навсегда с </a:t>
            </a:r>
            <a:r>
              <a:rPr lang="ru-RU" sz="2800" kern="1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нами»</a:t>
            </a:r>
          </a:p>
          <a:p>
            <a:pPr algn="ctr">
              <a:lnSpc>
                <a:spcPts val="2500"/>
              </a:lnSpc>
            </a:pPr>
            <a:r>
              <a:rPr lang="ru-RU" sz="2800" kern="1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у</a:t>
            </a:r>
            <a:r>
              <a:rPr lang="ru-RU" sz="2800" kern="1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рок </a:t>
            </a:r>
            <a:r>
              <a:rPr lang="ru-RU" sz="2800" kern="1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мужества</a:t>
            </a:r>
            <a:endParaRPr lang="ru-RU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14207" y="2807289"/>
            <a:ext cx="171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15.02.2023 –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16.02.2023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03420" y="2745809"/>
            <a:ext cx="34885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</a:rPr>
              <a:t>Формирование у обучающихся чувства патриотизма, любви к Отечеству на примере старших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</a:rPr>
              <a:t>поколений</a:t>
            </a:r>
            <a:endParaRPr lang="ru-RU" dirty="0">
              <a:solidFill>
                <a:schemeClr val="bg1">
                  <a:lumMod val="95000"/>
                </a:schemeClr>
              </a:solidFill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2487"/>
              </p:ext>
            </p:extLst>
          </p:nvPr>
        </p:nvGraphicFramePr>
        <p:xfrm>
          <a:off x="5844318" y="1913859"/>
          <a:ext cx="2807557" cy="50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07557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14980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Учащиеся 8-11 классов,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человек</a:t>
                      </a:r>
                      <a:endParaRPr lang="ru-RU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26877"/>
              </p:ext>
            </p:extLst>
          </p:nvPr>
        </p:nvGraphicFramePr>
        <p:xfrm>
          <a:off x="5861522" y="2810534"/>
          <a:ext cx="2718952" cy="50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18952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14980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Учащиеся 5-9 классов,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человек</a:t>
                      </a:r>
                      <a:endParaRPr lang="ru-RU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231229" y="3657593"/>
            <a:ext cx="3724083" cy="7584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33916" y="4469636"/>
            <a:ext cx="3593547" cy="999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19107" y="3655586"/>
            <a:ext cx="1824482" cy="7604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63975" y="4469630"/>
            <a:ext cx="1979613" cy="9884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82064" y="3656692"/>
            <a:ext cx="2769812" cy="759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890436" y="4469631"/>
            <a:ext cx="2761439" cy="98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 rot="5400000">
            <a:off x="-107886" y="3937008"/>
            <a:ext cx="416428" cy="158615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Равнобедренный треугольник 52"/>
          <p:cNvSpPr/>
          <p:nvPr/>
        </p:nvSpPr>
        <p:spPr>
          <a:xfrm rot="5400000">
            <a:off x="-107640" y="4865448"/>
            <a:ext cx="416428" cy="158615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697434" y="3646965"/>
            <a:ext cx="3370520" cy="7655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688389" y="4476302"/>
            <a:ext cx="3400831" cy="9781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64256"/>
              </p:ext>
            </p:extLst>
          </p:nvPr>
        </p:nvGraphicFramePr>
        <p:xfrm>
          <a:off x="272533" y="3732027"/>
          <a:ext cx="3672146" cy="75047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72146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75047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ru-RU" sz="24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День воссоединения Крыма с Россией</a:t>
                      </a:r>
                      <a:r>
                        <a:rPr lang="ru-RU" sz="2400" b="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«Возвращение домой»</a:t>
                      </a:r>
                      <a:endParaRPr lang="ru-RU" sz="2400" b="0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sp>
        <p:nvSpPr>
          <p:cNvPr id="57" name="Прямоугольник 56"/>
          <p:cNvSpPr/>
          <p:nvPr/>
        </p:nvSpPr>
        <p:spPr>
          <a:xfrm>
            <a:off x="4261385" y="3735339"/>
            <a:ext cx="1422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Arial" panose="020B0604020202020204" pitchFamily="34" charset="0"/>
                <a:cs typeface="Arial" panose="020B0604020202020204" pitchFamily="34" charset="0"/>
              </a:rPr>
              <a:t>18.03.2023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693280" y="3673491"/>
            <a:ext cx="3321511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000"/>
              </a:lnSpc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Повышение патриотического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настроения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среди участников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94041" y="4522307"/>
            <a:ext cx="340349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День памяти о геноциде советского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нардов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нацистами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и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их пособниками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в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годы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ВОВ. «Без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срока давности»</a:t>
            </a:r>
            <a:endParaRPr lang="ru-RU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011804" y="4671526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19.04.2023 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20.04.2023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699876" y="4535617"/>
            <a:ext cx="3488580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Повышение патриотического настроения среди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участников;</a:t>
            </a:r>
            <a:endParaRPr lang="ru-RU" dirty="0">
              <a:solidFill>
                <a:schemeClr val="bg1">
                  <a:lumMod val="95000"/>
                </a:schemeClr>
              </a:solidFill>
              <a:latin typeface="Bahnschrift Light Condensed" panose="020B0502040204020203" pitchFamily="34" charset="0"/>
            </a:endParaRPr>
          </a:p>
          <a:p>
            <a:pPr lvl="0">
              <a:lnSpc>
                <a:spcPts val="1900"/>
              </a:lnSpc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п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овышение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уровня знаний о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</a:rPr>
              <a:t>ВОВ</a:t>
            </a:r>
            <a:endParaRPr lang="ru-RU" dirty="0">
              <a:solidFill>
                <a:schemeClr val="bg1">
                  <a:lumMod val="95000"/>
                </a:schemeClr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4228"/>
              </p:ext>
            </p:extLst>
          </p:nvPr>
        </p:nvGraphicFramePr>
        <p:xfrm>
          <a:off x="5844319" y="3778095"/>
          <a:ext cx="2807557" cy="50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07557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14980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Учащиеся 8-11 классов,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человек</a:t>
                      </a:r>
                      <a:endParaRPr lang="ru-RU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730562"/>
              </p:ext>
            </p:extLst>
          </p:nvPr>
        </p:nvGraphicFramePr>
        <p:xfrm>
          <a:off x="5861523" y="4674771"/>
          <a:ext cx="2718952" cy="50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18952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14980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Учащиеся 8-11 классов,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человек</a:t>
                      </a:r>
                      <a:endParaRPr lang="ru-RU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233915" y="5504536"/>
            <a:ext cx="3593547" cy="999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63974" y="5504530"/>
            <a:ext cx="1979613" cy="9884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890435" y="5504531"/>
            <a:ext cx="2761439" cy="98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 rot="5400000">
            <a:off x="-107641" y="5900348"/>
            <a:ext cx="416428" cy="158615"/>
          </a:xfrm>
          <a:prstGeom prst="triangl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695476" y="5507663"/>
            <a:ext cx="3400831" cy="9888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013637" y="5705538"/>
            <a:ext cx="6096000" cy="650434"/>
          </a:xfrm>
          <a:prstGeom prst="rect">
            <a:avLst/>
          </a:prstGeom>
        </p:spPr>
        <p:txBody>
          <a:bodyPr>
            <a:spAutoFit/>
          </a:bodyPr>
          <a:lstStyle/>
          <a:p>
            <a:pPr marR="3175" algn="ctr">
              <a:lnSpc>
                <a:spcPts val="1700"/>
              </a:lnSpc>
              <a:spcAft>
                <a:spcPts val="800"/>
              </a:spcAft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День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защиты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детей </a:t>
            </a:r>
          </a:p>
          <a:p>
            <a:pPr marR="3175" algn="ctr">
              <a:lnSpc>
                <a:spcPts val="17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</a:rPr>
              <a:t>«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</a:rPr>
              <a:t>Мир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</a:rPr>
              <a:t>детства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Arial" panose="020B0604020202020204" pitchFamily="34" charset="0"/>
              </a:rPr>
              <a:t>»</a:t>
            </a:r>
            <a:endParaRPr lang="ru-RU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graphicFrame>
        <p:nvGraphicFramePr>
          <p:cNvPr id="70" name="Таблица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27059"/>
              </p:ext>
            </p:extLst>
          </p:nvPr>
        </p:nvGraphicFramePr>
        <p:xfrm>
          <a:off x="5890392" y="5766378"/>
          <a:ext cx="2807557" cy="508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07557">
                  <a:extLst>
                    <a:ext uri="{9D8B030D-6E8A-4147-A177-3AD203B41FA5}">
                      <a16:colId xmlns:a16="http://schemas.microsoft.com/office/drawing/2014/main" xmlns="" val="3103233987"/>
                    </a:ext>
                  </a:extLst>
                </a:gridCol>
              </a:tblGrid>
              <a:tr h="14980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cs typeface="Arial" panose="020B0604020202020204" pitchFamily="34" charset="0"/>
                        </a:rPr>
                        <a:t>Учащиеся 5-9 классов,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Bahnschrift Condensed" panose="020B050204020402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человек</a:t>
                      </a:r>
                      <a:endParaRPr lang="ru-RU" sz="20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Bahnschrift Condensed" panose="020B050204020402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82679957"/>
                  </a:ext>
                </a:extLst>
              </a:tr>
            </a:tbl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4144766" y="5844649"/>
            <a:ext cx="1420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anose="020B0502040204020203" pitchFamily="34" charset="0"/>
                <a:ea typeface="Times New Roman" panose="02020603050405020304" pitchFamily="18" charset="0"/>
              </a:rPr>
              <a:t>01.06.2023</a:t>
            </a:r>
            <a:endParaRPr lang="ru-RU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47051" y="5568412"/>
            <a:ext cx="331027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75" lvl="0">
              <a:lnSpc>
                <a:spcPts val="16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Наблюдается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Bahnschrift Light Condensed" panose="020B0502040204020203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сознание детьми своей значимости в гражданском обществе и понимание своей причастности к судьбе Родины</a:t>
            </a:r>
            <a:endParaRPr lang="ru-RU" dirty="0">
              <a:solidFill>
                <a:schemeClr val="bg1">
                  <a:lumMod val="95000"/>
                </a:schemeClr>
              </a:solidFill>
              <a:effectLst/>
              <a:latin typeface="Bahnschrift Ligh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02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C954299CC7C74787C5DB4E170E6319" ma:contentTypeVersion="1" ma:contentTypeDescription="Создание документа." ma:contentTypeScope="" ma:versionID="255ca6688800207f590935740eb8b7b8">
  <xsd:schema xmlns:xsd="http://www.w3.org/2001/XMLSchema" xmlns:xs="http://www.w3.org/2001/XMLSchema" xmlns:p="http://schemas.microsoft.com/office/2006/metadata/properties" xmlns:ns2="6dde1ffd-fe43-487b-ac24-1c4381492127" targetNamespace="http://schemas.microsoft.com/office/2006/metadata/properties" ma:root="true" ma:fieldsID="d06facd95716ef3898a83695a0a86e8a" ns2:_="">
    <xsd:import namespace="6dde1ffd-fe43-487b-ac24-1c43814921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e1ffd-fe43-487b-ac24-1c43814921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de1ffd-fe43-487b-ac24-1c4381492127">WQCEFQ3537W2-1796971845-12510</_dlc_DocId>
    <_dlc_DocIdUrl xmlns="6dde1ffd-fe43-487b-ac24-1c4381492127">
      <Url>https://intra.masu.edu.ru/tech/_layouts/15/DocIdRedir.aspx?ID=WQCEFQ3537W2-1796971845-12510</Url>
      <Description>WQCEFQ3537W2-1796971845-12510</Description>
    </_dlc_DocIdUrl>
  </documentManagement>
</p:properties>
</file>

<file path=customXml/itemProps1.xml><?xml version="1.0" encoding="utf-8"?>
<ds:datastoreItem xmlns:ds="http://schemas.openxmlformats.org/officeDocument/2006/customXml" ds:itemID="{FE4A2841-E4C7-4874-A8F5-2CEEAA54AB76}"/>
</file>

<file path=customXml/itemProps2.xml><?xml version="1.0" encoding="utf-8"?>
<ds:datastoreItem xmlns:ds="http://schemas.openxmlformats.org/officeDocument/2006/customXml" ds:itemID="{D43F92EF-B0C0-403C-86C9-FD22D2325DF6}"/>
</file>

<file path=customXml/itemProps3.xml><?xml version="1.0" encoding="utf-8"?>
<ds:datastoreItem xmlns:ds="http://schemas.openxmlformats.org/officeDocument/2006/customXml" ds:itemID="{DF2FAD2F-ECB6-46C5-A357-5D6FC547346B}"/>
</file>

<file path=customXml/itemProps4.xml><?xml version="1.0" encoding="utf-8"?>
<ds:datastoreItem xmlns:ds="http://schemas.openxmlformats.org/officeDocument/2006/customXml" ds:itemID="{5320C9EE-ACCA-4ECF-BEC4-986377F7554D}"/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580</Words>
  <Application>Microsoft Office PowerPoint</Application>
  <PresentationFormat>Широкоэкранный</PresentationFormat>
  <Paragraphs>157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Bahnschrift Condensed</vt:lpstr>
      <vt:lpstr>Bahnschrift Light Condensed</vt:lpstr>
      <vt:lpstr>Bahnschrift SemiBold Condensed</vt:lpstr>
      <vt:lpstr>Calibri</vt:lpstr>
      <vt:lpstr>FrankRuehl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ИМПАКТ-ПРОЕКТ «АРКТИКА – ТЕРРИТОРИЯ ЖИЗНИ»</dc:title>
  <dc:creator>Писарев Алексей Александрович</dc:creator>
  <cp:lastModifiedBy>Учетная запись Майкрософт</cp:lastModifiedBy>
  <cp:revision>73</cp:revision>
  <dcterms:modified xsi:type="dcterms:W3CDTF">2022-12-27T07:21:39Z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0x01010053C954299CC7C74787C5DB4E170E6319</vt:lpwstr>
  </property>
  <property fmtid="{D5CDD505-2E9C-101B-9397-08002B2CF9AE}" pid="3" name="_dlc_DocIdItemGuid">
    <vt:lpwstr>c93efc86-015a-4e9a-b267-2431262dcc77</vt:lpwstr>
  </property>
</Properties>
</file>