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7562850" cy="10688638"/>
  <p:notesSz cx="6810375" cy="99425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3">
          <p15:clr>
            <a:srgbClr val="A4A3A4"/>
          </p15:clr>
        </p15:guide>
        <p15:guide id="2" orient="horz" pos="3175">
          <p15:clr>
            <a:srgbClr val="A4A3A4"/>
          </p15:clr>
        </p15:guide>
        <p15:guide id="3" orient="horz" pos="3415">
          <p15:clr>
            <a:srgbClr val="A4A3A4"/>
          </p15:clr>
        </p15:guide>
        <p15:guide id="4" orient="horz" pos="3599">
          <p15:clr>
            <a:srgbClr val="A4A3A4"/>
          </p15:clr>
        </p15:guide>
        <p15:guide id="5" orient="horz" pos="1143">
          <p15:clr>
            <a:srgbClr val="A4A3A4"/>
          </p15:clr>
        </p15:guide>
        <p15:guide id="6" orient="horz" pos="1351">
          <p15:clr>
            <a:srgbClr val="A4A3A4"/>
          </p15:clr>
        </p15:guide>
        <p15:guide id="7" pos="2638">
          <p15:clr>
            <a:srgbClr val="A4A3A4"/>
          </p15:clr>
        </p15:guide>
        <p15:guide id="8" pos="2710">
          <p15:clr>
            <a:srgbClr val="A4A3A4"/>
          </p15:clr>
        </p15:guide>
        <p15:guide id="9" pos="2566">
          <p15:clr>
            <a:srgbClr val="A4A3A4"/>
          </p15:clr>
        </p15:guide>
        <p15:guide id="10" pos="4358">
          <p15:clr>
            <a:srgbClr val="A4A3A4"/>
          </p15:clr>
        </p15:guide>
        <p15:guide id="11" pos="814">
          <p15:clr>
            <a:srgbClr val="A4A3A4"/>
          </p15:clr>
        </p15:guide>
        <p15:guide id="12" pos="4478">
          <p15:clr>
            <a:srgbClr val="A4A3A4"/>
          </p15:clr>
        </p15:guide>
        <p15:guide id="13" pos="950">
          <p15:clr>
            <a:srgbClr val="A4A3A4"/>
          </p15:clr>
        </p15:guide>
        <p15:guide id="14" pos="876">
          <p15:clr>
            <a:srgbClr val="A4A3A4"/>
          </p15:clr>
        </p15:guide>
        <p15:guide id="15" pos="2974">
          <p15:clr>
            <a:srgbClr val="A4A3A4"/>
          </p15:clr>
        </p15:guide>
        <p15:guide id="16" pos="10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78" y="1800"/>
      </p:cViewPr>
      <p:guideLst>
        <p:guide orient="horz" pos="3263"/>
        <p:guide orient="horz" pos="3175"/>
        <p:guide orient="horz" pos="3415"/>
        <p:guide orient="horz" pos="3599"/>
        <p:guide orient="horz" pos="1143"/>
        <p:guide orient="horz" pos="1351"/>
        <p:guide pos="2638"/>
        <p:guide pos="2710"/>
        <p:guide pos="2566"/>
        <p:guide pos="4358"/>
        <p:guide pos="814"/>
        <p:guide pos="4478"/>
        <p:guide pos="950"/>
        <p:guide pos="876"/>
        <p:guide pos="2974"/>
        <p:guide pos="10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18135-A08B-4594-82EC-2C8536DAB85D}" type="datetimeFigureOut">
              <a:rPr lang="de-DE" smtClean="0"/>
              <a:t>19.10.2015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84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366C-95D5-48E4-BDA3-F3E6D43D5D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366C-95D5-48E4-BDA3-F3E6D43D5D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66F1-81D4-4694-B4FE-67FD09B75240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40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352-E8AD-4F99-A701-4449C612E2CF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6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91B-C154-4CCF-89AA-52D845E42CB5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08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1E74-236B-429E-8732-CB31102CD854}" type="datetime1">
              <a:rPr lang="de-DE" smtClean="0"/>
              <a:t>19.10.2015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12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C1DA-382B-4BF5-AB8F-3D509233A082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1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63D-4E1F-4FA0-9C79-CE6ABA8C508B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00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2F7D-AF3A-4E10-AFE6-F31B63AC3133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0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3940-5B91-4750-B678-6F00B2828C7B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16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4DC6-C117-4F6E-B5F2-E524D771C565}" type="datetime1">
              <a:rPr lang="de-DE" smtClean="0"/>
              <a:t>19.10.2015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23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94C0-65C3-44BF-B067-12AD3FB2CD46}" type="datetime1">
              <a:rPr lang="de-DE" smtClean="0"/>
              <a:t>19.10.2015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FFB3-66E4-40E9-84B4-E201C4043640}" type="datetime1">
              <a:rPr lang="de-DE" smtClean="0"/>
              <a:t>19.10.2015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9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6219-84B7-46A2-A75D-E6ECCB7F7A01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25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710-AB2B-4E19-83ED-5118507A29DE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53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CD25-C880-4FC0-9BBA-1FC458C9D070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78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7AF4-ACE8-4393-8BDA-34BB614C3CB0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79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D5B-1701-4B4F-A57F-C10BEB07485C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88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5C3-615D-4ABF-A225-337F18513EAD}" type="datetime1">
              <a:rPr lang="de-DE" smtClean="0"/>
              <a:t>19.10.2015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54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A169-78B7-445D-B77D-BCC51F241605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0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9C81-EEA1-4BDC-9F69-74D298454B73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398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BC91-2FB9-44C3-BD9A-AE7DD215F9F5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62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29E-D70E-4BA5-A1DA-41EE9AA31857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821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5835-767D-4978-9CA2-81C5F7100826}" type="datetime1">
              <a:rPr lang="de-DE" smtClean="0"/>
              <a:t>19.10.2015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A79-1D5C-4F1F-9C83-619015881EB7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2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CD3D-EF71-436D-92A5-0FA8B5227B99}" type="datetime1">
              <a:rPr lang="de-DE" smtClean="0"/>
              <a:t>19.10.2015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5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67C5-08F3-431C-83BF-C57C0FAFDCD0}" type="datetime1">
              <a:rPr lang="de-DE" smtClean="0"/>
              <a:t>19.10.2015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0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5320-6918-496D-A252-F82966CDBEFD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76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2C4B-1B97-47FF-89F4-4E87A4DA96F0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6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F3C9-E479-4A09-A1B1-346F8A0EA34D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032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F97B-9001-484B-B0B2-8F56FF758718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6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3A95-DFCD-4CE8-8AC0-3EE261461920}" type="datetime1">
              <a:rPr lang="de-DE" smtClean="0"/>
              <a:t>19.10.2015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15C-6237-48E4-B4F7-EB4680B17125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3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8258-E204-4168-ADE4-2E5A96672B23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08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81C-CFB7-4F8C-A69D-70106AA527F0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55F1-C3B0-4724-A224-D1588D090851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03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DC70-7CB9-43AB-87B1-C73B469495B4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015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FF6-D3FF-4C4B-A645-CBDF48BECC9E}" type="datetime1">
              <a:rPr lang="de-DE" smtClean="0"/>
              <a:t>19.10.2015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1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2628-2293-4CC2-A7FC-C972B6592D8B}" type="datetime1">
              <a:rPr lang="de-DE" smtClean="0"/>
              <a:t>19.10.2015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26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D699-DBE0-4CBC-9281-4A0F80AF43B8}" type="datetime1">
              <a:rPr lang="de-DE" smtClean="0"/>
              <a:t>19.10.2015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82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B7F-EAD0-48D0-90D8-21E6FF87A28D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60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D9A-BB9C-473B-A75D-3EE45813738A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87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7ED2-7356-4CD2-A439-64FE8FB8DAD8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817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75C0-7790-4409-9C2D-B8AD75076484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02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FAB5-C6D5-433F-8D1A-97D952C3A5B5}" type="datetime1">
              <a:rPr lang="de-DE" smtClean="0"/>
              <a:t>19.10.2015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3142-5ED1-469B-9F36-A1CEC01F1BD5}" type="datetime1">
              <a:rPr lang="de-DE" smtClean="0"/>
              <a:t>19.10.2015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585-F1BC-42B3-BF45-B288710B9B18}" type="datetime1">
              <a:rPr lang="de-DE" smtClean="0"/>
              <a:t>19.10.2015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6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887B-2A1A-411A-BA52-7024F536F38D}" type="datetime1">
              <a:rPr lang="de-DE" smtClean="0"/>
              <a:t>19.10.2015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2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8F7D-81D1-49D9-96B1-9A4CF8D58B2F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C5A0-E626-4B3D-AD82-6A24C6996D2A}" type="datetime1">
              <a:rPr lang="de-DE" smtClean="0"/>
              <a:t>19.10.2015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7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80D3-EF70-4CAC-8BBB-6A44223B1BFD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4" descr="E:\LOKAL\Template\BUS_Icons\Background_Praesentation_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2894" y="1562894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0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A4B2-856B-4B8E-A951-CAD170CD9498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4" descr="Hintergr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pic>
        <p:nvPicPr>
          <p:cNvPr id="10" name="Bild 10" descr="Logo trendenc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9166988"/>
            <a:ext cx="1694688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9F39-45CB-43A6-AB8E-ED3284A8E2FB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3" descr="Trostkarte_final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3"/>
            <a:ext cx="7569589" cy="107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t="50864" r="3419" b="48531"/>
          <a:stretch/>
        </p:blipFill>
        <p:spPr bwMode="auto">
          <a:xfrm>
            <a:off x="-2" y="1338372"/>
            <a:ext cx="756285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D183-F4FF-4379-9C80-E1C57D0FB4BB}" type="datetime1">
              <a:rPr lang="de-DE" smtClean="0"/>
              <a:t>19.10.2015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4" b="34166"/>
          <a:stretch/>
        </p:blipFill>
        <p:spPr bwMode="auto">
          <a:xfrm rot="5400000">
            <a:off x="-4778264" y="4778263"/>
            <a:ext cx="10688638" cy="11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hyperlink" Target="mailto:Aksana.Rachytskaya@trendence.com" TargetMode="Externa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2"/>
          <p:cNvSpPr txBox="1">
            <a:spLocks noChangeArrowheads="1"/>
          </p:cNvSpPr>
          <p:nvPr/>
        </p:nvSpPr>
        <p:spPr bwMode="auto">
          <a:xfrm>
            <a:off x="0" y="1445102"/>
            <a:ext cx="5549900" cy="1094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>
                <a:effectLst/>
                <a:latin typeface="Calibri"/>
                <a:ea typeface="Calibri"/>
                <a:cs typeface="Times New Roman"/>
              </a:rPr>
              <a:t>trend</a:t>
            </a:r>
            <a:r>
              <a:rPr lang="de-DE" sz="2400" dirty="0">
                <a:effectLst/>
                <a:latin typeface="Calibri"/>
                <a:ea typeface="Calibri"/>
                <a:cs typeface="Times New Roman"/>
              </a:rPr>
              <a:t>ence Graduate Barometer </a:t>
            </a:r>
            <a:r>
              <a:rPr lang="de-DE" sz="2400" dirty="0" smtClean="0">
                <a:effectLst/>
                <a:latin typeface="Calibri"/>
                <a:ea typeface="Calibri"/>
                <a:cs typeface="Times New Roman"/>
              </a:rPr>
              <a:t>2016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z-Cyrl-AZ" sz="2400" dirty="0">
                <a:ea typeface="Calibri"/>
                <a:cs typeface="Times New Roman"/>
              </a:rPr>
              <a:t>Об исследовании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03" y="8394700"/>
            <a:ext cx="3035088" cy="16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4" y="5425026"/>
            <a:ext cx="2980964" cy="419136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90172" y="216277"/>
            <a:ext cx="6239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dirty="0">
                <a:cs typeface="Calibri"/>
              </a:rPr>
              <a:t>Основные данные и </a:t>
            </a:r>
            <a:r>
              <a:rPr lang="az-Cyrl-AZ" sz="2800" b="1" dirty="0" smtClean="0">
                <a:cs typeface="Calibri"/>
              </a:rPr>
              <a:t>преимущества</a:t>
            </a:r>
            <a:endParaRPr lang="de-DE" sz="2800" b="1" dirty="0" smtClean="0">
              <a:cs typeface="Calibri"/>
            </a:endParaRPr>
          </a:p>
          <a:p>
            <a:r>
              <a:rPr lang="de-DE" sz="1600" dirty="0" smtClean="0">
                <a:cs typeface="Calibri"/>
              </a:rPr>
              <a:t>Graduate Barometer Europe </a:t>
            </a:r>
            <a:r>
              <a:rPr lang="az-Cyrl-AZ" sz="1600" dirty="0">
                <a:cs typeface="Calibri"/>
              </a:rPr>
              <a:t>и</a:t>
            </a:r>
            <a:r>
              <a:rPr lang="de-DE" sz="1600" dirty="0" smtClean="0">
                <a:cs typeface="Calibri"/>
              </a:rPr>
              <a:t> </a:t>
            </a:r>
            <a:r>
              <a:rPr lang="de-DE" sz="1600" dirty="0" err="1" smtClean="0">
                <a:cs typeface="Calibri"/>
              </a:rPr>
              <a:t>trendence</a:t>
            </a:r>
            <a:r>
              <a:rPr lang="de-DE" sz="1600" dirty="0" smtClean="0">
                <a:cs typeface="Calibri"/>
              </a:rPr>
              <a:t> </a:t>
            </a:r>
            <a:r>
              <a:rPr lang="de-DE" sz="1600" dirty="0">
                <a:cs typeface="Calibri"/>
              </a:rPr>
              <a:t>I</a:t>
            </a:r>
            <a:r>
              <a:rPr lang="de-DE" sz="1600" dirty="0" smtClean="0">
                <a:cs typeface="Calibri"/>
              </a:rPr>
              <a:t>nstitute</a:t>
            </a:r>
          </a:p>
          <a:p>
            <a:endParaRPr lang="de-DE" sz="1600" dirty="0">
              <a:cs typeface="Calibri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522608" y="1344390"/>
            <a:ext cx="2736000" cy="421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de-DE" sz="800" b="1" dirty="0" smtClean="0">
              <a:solidFill>
                <a:srgbClr val="0091C9"/>
              </a:solidFill>
              <a:cs typeface="Calibri"/>
            </a:endParaRPr>
          </a:p>
          <a:p>
            <a:pPr algn="just"/>
            <a:r>
              <a:rPr lang="az-Cyrl-AZ" sz="1200" b="1" dirty="0" smtClean="0">
                <a:solidFill>
                  <a:srgbClr val="0091C9"/>
                </a:solidFill>
                <a:cs typeface="Calibri"/>
              </a:rPr>
              <a:t>О</a:t>
            </a:r>
            <a:r>
              <a:rPr lang="de-DE" sz="1200" b="1" dirty="0" smtClean="0">
                <a:solidFill>
                  <a:srgbClr val="0091C9"/>
                </a:solidFill>
                <a:latin typeface="Calibri"/>
                <a:cs typeface="Calibri"/>
              </a:rPr>
              <a:t> </a:t>
            </a:r>
            <a:r>
              <a:rPr lang="de-DE" sz="1200" b="1" dirty="0" err="1" smtClean="0">
                <a:solidFill>
                  <a:srgbClr val="0091C9"/>
                </a:solidFill>
                <a:latin typeface="Calibri"/>
                <a:cs typeface="Calibri"/>
              </a:rPr>
              <a:t>trendence</a:t>
            </a:r>
            <a:r>
              <a:rPr lang="de-DE" sz="1200" b="1" dirty="0" smtClean="0">
                <a:solidFill>
                  <a:srgbClr val="0091C9"/>
                </a:solidFill>
                <a:latin typeface="Calibri"/>
                <a:cs typeface="Calibri"/>
              </a:rPr>
              <a:t> Institute</a:t>
            </a:r>
          </a:p>
          <a:p>
            <a:pPr algn="just"/>
            <a:endParaRPr lang="de-DE" sz="700" b="1" dirty="0" smtClean="0">
              <a:solidFill>
                <a:srgbClr val="0091C9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/>
              <a:t>Более 15 лет опыта на рынке и постоянного улучшения качества, основанного на работе нашей маркетинговой </a:t>
            </a:r>
            <a:r>
              <a:rPr lang="ru-RU" sz="900" dirty="0" smtClean="0"/>
              <a:t>исследовательской группы специалистов</a:t>
            </a:r>
            <a:endParaRPr lang="de-DE" sz="9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/>
              <a:t>Каждый год более </a:t>
            </a:r>
            <a:r>
              <a:rPr lang="ru-RU" sz="900" b="1" dirty="0"/>
              <a:t>500 000 </a:t>
            </a:r>
            <a:r>
              <a:rPr lang="ru-RU" sz="900" dirty="0"/>
              <a:t>выпускников школ, студентов и молодых специалистов </a:t>
            </a:r>
            <a:r>
              <a:rPr lang="ru-RU" sz="900" b="1" dirty="0"/>
              <a:t>со всего мира </a:t>
            </a:r>
            <a:r>
              <a:rPr lang="ru-RU" sz="900" dirty="0"/>
              <a:t>принимают участие в наших исследованиях относительно своих карьерных ожиданий и выбора </a:t>
            </a:r>
            <a:r>
              <a:rPr lang="ru-RU" sz="900" dirty="0" smtClean="0"/>
              <a:t>работодателя</a:t>
            </a:r>
            <a:endParaRPr lang="de-DE" sz="9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/>
              <a:t>Наша приверженность к качеству исследовательских результатов </a:t>
            </a:r>
            <a:r>
              <a:rPr lang="de-DE" sz="900" dirty="0" smtClean="0"/>
              <a:t>t</a:t>
            </a:r>
            <a:r>
              <a:rPr lang="ru-RU" sz="900" dirty="0" smtClean="0"/>
              <a:t>rendence </a:t>
            </a:r>
            <a:r>
              <a:rPr lang="ru-RU" sz="900" dirty="0"/>
              <a:t>демонстрируется </a:t>
            </a:r>
            <a:r>
              <a:rPr lang="ru-RU" sz="900" dirty="0" smtClean="0"/>
              <a:t>членством наших ключевых сотрудников в ассоциации ESOMAR </a:t>
            </a:r>
            <a:r>
              <a:rPr lang="ru-RU" sz="900" dirty="0"/>
              <a:t>и </a:t>
            </a:r>
            <a:r>
              <a:rPr lang="ru-RU" sz="900" dirty="0" smtClean="0"/>
              <a:t>абсолютным </a:t>
            </a:r>
            <a:r>
              <a:rPr lang="ru-RU" sz="900" dirty="0"/>
              <a:t>соблюдением </a:t>
            </a:r>
            <a:r>
              <a:rPr lang="ru-RU" sz="900" dirty="0" smtClean="0"/>
              <a:t>с нашей стороны DIN </a:t>
            </a:r>
            <a:r>
              <a:rPr lang="ru-RU" sz="900" dirty="0"/>
              <a:t>ISO 20252, DIN 77500 и других признанных стандартов маркетинговых </a:t>
            </a:r>
            <a:r>
              <a:rPr lang="ru-RU" sz="900" dirty="0" smtClean="0"/>
              <a:t>исследований</a:t>
            </a:r>
            <a:endParaRPr lang="de-DE" sz="9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de-DE" sz="900" dirty="0" smtClean="0"/>
              <a:t>t</a:t>
            </a:r>
            <a:r>
              <a:rPr lang="ru-RU" sz="900" dirty="0" smtClean="0"/>
              <a:t>rendence </a:t>
            </a:r>
            <a:r>
              <a:rPr lang="ru-RU" sz="900" dirty="0"/>
              <a:t>издаёт также различные печатные и онлайн-публикации в </a:t>
            </a:r>
            <a:r>
              <a:rPr lang="ru-RU" sz="900" b="1" dirty="0"/>
              <a:t>поддержку абитуриентов и студентов </a:t>
            </a:r>
            <a:r>
              <a:rPr lang="ru-RU" sz="900" dirty="0"/>
              <a:t>в процессе принятия ими решений относительно выбора карьеры </a:t>
            </a:r>
            <a:endParaRPr lang="de-DE" sz="9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de-DE" sz="900" dirty="0" smtClean="0"/>
              <a:t>t</a:t>
            </a:r>
            <a:r>
              <a:rPr lang="ru-RU" sz="900" dirty="0" smtClean="0"/>
              <a:t>rendence </a:t>
            </a:r>
            <a:r>
              <a:rPr lang="ru-RU" sz="900" dirty="0"/>
              <a:t>является частью группы GTI, крупнейшего в мире </a:t>
            </a:r>
            <a:r>
              <a:rPr lang="ru-RU" sz="900" dirty="0" smtClean="0"/>
              <a:t>издателя в сфере карьеры, </a:t>
            </a:r>
            <a:r>
              <a:rPr lang="ru-RU" sz="900" dirty="0"/>
              <a:t>имеющего свои офисы в Европе и Азии. Нашими клиентами являются в основном организации с международной или глобальной </a:t>
            </a:r>
            <a:r>
              <a:rPr lang="ru-RU" sz="900" dirty="0" smtClean="0"/>
              <a:t>деятельностью</a:t>
            </a:r>
            <a:endParaRPr lang="de-DE" sz="900" dirty="0"/>
          </a:p>
        </p:txBody>
      </p:sp>
      <p:pic>
        <p:nvPicPr>
          <p:cNvPr id="9" name="Bild 5" descr="Kast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35" y="1623334"/>
            <a:ext cx="2980964" cy="360069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309836" y="1881984"/>
            <a:ext cx="2820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1350" b="1" dirty="0">
                <a:solidFill>
                  <a:schemeClr val="bg1"/>
                </a:solidFill>
                <a:cs typeface="Calibri"/>
              </a:rPr>
              <a:t>Последний выпуск</a:t>
            </a:r>
            <a:r>
              <a:rPr lang="de-DE" sz="1350" b="1" dirty="0" smtClean="0">
                <a:solidFill>
                  <a:schemeClr val="bg1"/>
                </a:solidFill>
                <a:cs typeface="Calibri"/>
              </a:rPr>
              <a:t>:</a:t>
            </a:r>
          </a:p>
          <a:p>
            <a:r>
              <a:rPr lang="de-DE" sz="1300" b="1" dirty="0" err="1" smtClean="0">
                <a:solidFill>
                  <a:schemeClr val="bg1"/>
                </a:solidFill>
                <a:cs typeface="Calibri"/>
              </a:rPr>
              <a:t>trendence</a:t>
            </a:r>
            <a:r>
              <a:rPr lang="de-DE" sz="1300" b="1" dirty="0" smtClean="0">
                <a:solidFill>
                  <a:schemeClr val="bg1"/>
                </a:solidFill>
                <a:cs typeface="Calibri"/>
              </a:rPr>
              <a:t> Graduate Barometer 2015 </a:t>
            </a:r>
            <a:r>
              <a:rPr lang="de-DE" sz="1350" b="1" dirty="0">
                <a:solidFill>
                  <a:schemeClr val="bg1"/>
                </a:solidFill>
                <a:cs typeface="Calibri"/>
              </a:rPr>
              <a:t/>
            </a:r>
            <a:br>
              <a:rPr lang="de-DE" sz="1350" b="1" dirty="0">
                <a:solidFill>
                  <a:schemeClr val="bg1"/>
                </a:solidFill>
                <a:cs typeface="Calibri"/>
              </a:rPr>
            </a:br>
            <a:r>
              <a:rPr lang="de-DE" sz="1350" b="1" dirty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ru-RU" sz="1000" b="1" dirty="0">
                <a:solidFill>
                  <a:schemeClr val="bg1"/>
                </a:solidFill>
              </a:rPr>
              <a:t>Крупнейшее в Европе исследование среди </a:t>
            </a:r>
            <a:r>
              <a:rPr lang="ru-RU" sz="1000" b="1" dirty="0" smtClean="0">
                <a:solidFill>
                  <a:schemeClr val="bg1"/>
                </a:solidFill>
              </a:rPr>
              <a:t>студентов, основанное на ответах примерно</a:t>
            </a:r>
            <a:r>
              <a:rPr lang="ru-RU" sz="1000" b="1" dirty="0" smtClean="0">
                <a:solidFill>
                  <a:srgbClr val="FFFFFF"/>
                </a:solidFill>
              </a:rPr>
              <a:t> 280,000 участников </a:t>
            </a:r>
            <a:r>
              <a:rPr lang="ru-RU" sz="1000" b="1" dirty="0">
                <a:solidFill>
                  <a:srgbClr val="FFFFFF"/>
                </a:solidFill>
              </a:rPr>
              <a:t>из 950 </a:t>
            </a:r>
            <a:r>
              <a:rPr lang="ru-RU" sz="1000" b="1" dirty="0" smtClean="0">
                <a:solidFill>
                  <a:srgbClr val="FFFFFF"/>
                </a:solidFill>
              </a:rPr>
              <a:t>университетов</a:t>
            </a:r>
            <a:endParaRPr lang="de-DE" sz="1000" b="1" dirty="0" smtClean="0">
              <a:solidFill>
                <a:srgbClr val="FFFFFF"/>
              </a:solidFill>
            </a:endParaRP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ru-RU" sz="1000" b="1" dirty="0" smtClean="0">
                <a:solidFill>
                  <a:srgbClr val="FFFFFF"/>
                </a:solidFill>
              </a:rPr>
              <a:t>Сроки </a:t>
            </a:r>
            <a:r>
              <a:rPr lang="ru-RU" sz="1000" b="1" dirty="0">
                <a:solidFill>
                  <a:srgbClr val="FFFFFF"/>
                </a:solidFill>
              </a:rPr>
              <a:t>проведения исследования: октябрь </a:t>
            </a:r>
            <a:r>
              <a:rPr lang="ru-RU" sz="1000" b="1" dirty="0" smtClean="0">
                <a:solidFill>
                  <a:srgbClr val="FFFFFF"/>
                </a:solidFill>
              </a:rPr>
              <a:t>201</a:t>
            </a:r>
            <a:r>
              <a:rPr lang="de-DE" sz="1000" b="1" dirty="0" smtClean="0">
                <a:solidFill>
                  <a:srgbClr val="FFFFFF"/>
                </a:solidFill>
              </a:rPr>
              <a:t>5 </a:t>
            </a:r>
            <a:r>
              <a:rPr lang="ru-RU" sz="1000" b="1" dirty="0" smtClean="0">
                <a:solidFill>
                  <a:srgbClr val="FFFFFF"/>
                </a:solidFill>
              </a:rPr>
              <a:t>- </a:t>
            </a:r>
            <a:r>
              <a:rPr lang="ru-RU" sz="1000" b="1" dirty="0">
                <a:solidFill>
                  <a:srgbClr val="FFFFFF"/>
                </a:solidFill>
              </a:rPr>
              <a:t>февраль </a:t>
            </a:r>
            <a:r>
              <a:rPr lang="ru-RU" sz="1000" b="1" dirty="0" smtClean="0">
                <a:solidFill>
                  <a:srgbClr val="FFFFFF"/>
                </a:solidFill>
              </a:rPr>
              <a:t>201</a:t>
            </a:r>
            <a:r>
              <a:rPr lang="de-DE" sz="1000" b="1" dirty="0" smtClean="0">
                <a:solidFill>
                  <a:srgbClr val="FFFFFF"/>
                </a:solidFill>
              </a:rPr>
              <a:t>6</a:t>
            </a: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ru-RU" sz="1000" b="1" dirty="0">
                <a:solidFill>
                  <a:srgbClr val="FFFFFF"/>
                </a:solidFill>
              </a:rPr>
              <a:t>В РОССИИ: около 8.451 </a:t>
            </a:r>
            <a:r>
              <a:rPr lang="ru-RU" sz="1000" b="1" dirty="0" smtClean="0">
                <a:solidFill>
                  <a:srgbClr val="FFFFFF"/>
                </a:solidFill>
              </a:rPr>
              <a:t>участников</a:t>
            </a:r>
            <a:endParaRPr lang="de-DE" sz="1000" b="1" dirty="0" smtClean="0">
              <a:solidFill>
                <a:srgbClr val="FFFFFF"/>
              </a:solidFill>
            </a:endParaRP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ru-RU" sz="1000" b="1" dirty="0" smtClean="0">
                <a:solidFill>
                  <a:schemeClr val="bg1"/>
                </a:solidFill>
              </a:rPr>
              <a:t>Издание в </a:t>
            </a:r>
            <a:r>
              <a:rPr lang="ru-RU" sz="1000" b="1" dirty="0">
                <a:solidFill>
                  <a:srgbClr val="FFFFFF"/>
                </a:solidFill>
              </a:rPr>
              <a:t>России:</a:t>
            </a:r>
          </a:p>
          <a:p>
            <a:pPr marL="6286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ru-RU" sz="1000" b="1" dirty="0">
                <a:solidFill>
                  <a:srgbClr val="FFFFFF"/>
                </a:solidFill>
              </a:rPr>
              <a:t>Бизнес: около 2.213 участников </a:t>
            </a:r>
          </a:p>
          <a:p>
            <a:pPr marL="6286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ru-RU" sz="1000" b="1" dirty="0">
                <a:solidFill>
                  <a:srgbClr val="FFFFFF"/>
                </a:solidFill>
              </a:rPr>
              <a:t>Инженерное дело/ ИТ: около 4.021 участников</a:t>
            </a:r>
          </a:p>
          <a:p>
            <a:pPr marL="6286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ru-RU" sz="1000" b="1" dirty="0">
                <a:solidFill>
                  <a:srgbClr val="FFFFFF"/>
                </a:solidFill>
              </a:rPr>
              <a:t>Всего: около 8.451 участников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48112" y="5594776"/>
            <a:ext cx="2627328" cy="356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/>
            <a:r>
              <a:rPr lang="ru-RU" sz="1100" b="1" dirty="0">
                <a:solidFill>
                  <a:srgbClr val="0091C9"/>
                </a:solidFill>
                <a:cs typeface="Calibri"/>
              </a:rPr>
              <a:t>Становясь нашим партнером, Вы получаете преимущества, потому что </a:t>
            </a:r>
            <a:r>
              <a:rPr lang="de-DE" sz="1100" b="1" dirty="0" smtClean="0">
                <a:solidFill>
                  <a:srgbClr val="0091C9"/>
                </a:solidFill>
                <a:cs typeface="Calibri"/>
              </a:rPr>
              <a:t>…</a:t>
            </a:r>
          </a:p>
          <a:p>
            <a:pPr indent="3175"/>
            <a:endParaRPr lang="de-DE" sz="8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 smtClean="0"/>
              <a:t>...</a:t>
            </a:r>
            <a:r>
              <a:rPr lang="de-DE" sz="900" dirty="0" smtClean="0"/>
              <a:t> </a:t>
            </a:r>
            <a:r>
              <a:rPr lang="ru-RU" sz="900" dirty="0" smtClean="0"/>
              <a:t>Вы </a:t>
            </a:r>
            <a:r>
              <a:rPr lang="ru-RU" sz="900" dirty="0"/>
              <a:t>получаете </a:t>
            </a:r>
            <a:r>
              <a:rPr lang="ru-RU" sz="900" b="1" dirty="0"/>
              <a:t>достоверные эмпирические данные</a:t>
            </a:r>
            <a:r>
              <a:rPr lang="ru-RU" sz="900" dirty="0"/>
              <a:t> о том, как студенты оценивают качество учебного процесса Вашего университета и </a:t>
            </a:r>
            <a:r>
              <a:rPr lang="ru-RU" sz="900" dirty="0" smtClean="0"/>
              <a:t>инфраструктуры</a:t>
            </a:r>
            <a:endParaRPr lang="de-DE" sz="9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/>
              <a:t>... Вы узнаете, независимо от официального рейтинга вузов, </a:t>
            </a:r>
            <a:r>
              <a:rPr lang="ru-RU" sz="900" dirty="0" smtClean="0"/>
              <a:t>о позиции Вашего </a:t>
            </a:r>
            <a:r>
              <a:rPr lang="ru-RU" sz="900" b="1" dirty="0" smtClean="0"/>
              <a:t>университета на </a:t>
            </a:r>
            <a:r>
              <a:rPr lang="ru-RU" sz="900" b="1" dirty="0"/>
              <a:t>национальном и европейском </a:t>
            </a:r>
            <a:r>
              <a:rPr lang="ru-RU" sz="900" b="1" dirty="0" smtClean="0"/>
              <a:t>уровне</a:t>
            </a:r>
            <a:endParaRPr lang="de-DE" sz="9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smtClean="0"/>
              <a:t>... </a:t>
            </a:r>
            <a:r>
              <a:rPr lang="ru-RU" sz="900" dirty="0"/>
              <a:t>Ваши центры занятости и трудоустройства смогут, опираясь на данные </a:t>
            </a:r>
            <a:r>
              <a:rPr lang="ru-RU" sz="900" dirty="0" smtClean="0"/>
              <a:t>об </a:t>
            </a:r>
            <a:r>
              <a:rPr lang="ru-RU" sz="900" dirty="0"/>
              <a:t>актуальных карьерных возможностях, более эффективно </a:t>
            </a:r>
            <a:r>
              <a:rPr lang="ru-RU" sz="900" b="1" dirty="0"/>
              <a:t>поддержать студентов </a:t>
            </a:r>
            <a:endParaRPr lang="de-DE" sz="9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/>
              <a:t>... Вы получаете </a:t>
            </a:r>
            <a:r>
              <a:rPr lang="ru-RU" sz="900" b="1" dirty="0"/>
              <a:t>ценную информацию </a:t>
            </a:r>
            <a:r>
              <a:rPr lang="ru-RU" sz="900" dirty="0"/>
              <a:t>относительно информационных и коммуникационных каналов, предпочитаемых Вашими студентами при планировании своей </a:t>
            </a:r>
            <a:r>
              <a:rPr lang="ru-RU" sz="900" dirty="0" smtClean="0"/>
              <a:t>карьеры</a:t>
            </a:r>
            <a:endParaRPr lang="de-DE" sz="9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/>
              <a:t>... Вы получаете </a:t>
            </a:r>
            <a:r>
              <a:rPr lang="ru-RU" sz="900" b="1" dirty="0"/>
              <a:t>информацию о всех компаниях</a:t>
            </a:r>
            <a:r>
              <a:rPr lang="ru-RU" sz="900" dirty="0"/>
              <a:t>, которые заинтересованы в Вашем университете, и </a:t>
            </a:r>
            <a:r>
              <a:rPr lang="ru-RU" sz="900" dirty="0" smtClean="0"/>
              <a:t>улучшаете </a:t>
            </a:r>
            <a:r>
              <a:rPr lang="ru-RU" sz="900" dirty="0"/>
              <a:t>тем самым возможности сотрудничества</a:t>
            </a:r>
            <a:endParaRPr lang="en-US" sz="900" dirty="0"/>
          </a:p>
        </p:txBody>
      </p:sp>
      <p:pic>
        <p:nvPicPr>
          <p:cNvPr id="12" name="Bild 5" descr="Kasten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35" y="5425026"/>
            <a:ext cx="2980964" cy="218055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447154" y="5581332"/>
            <a:ext cx="2627328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/>
            <a:r>
              <a:rPr lang="az-Cyrl-AZ" sz="1100" b="1" dirty="0">
                <a:solidFill>
                  <a:srgbClr val="0091C9"/>
                </a:solidFill>
                <a:cs typeface="Calibri"/>
              </a:rPr>
              <a:t>Преимущества для Ваших </a:t>
            </a:r>
            <a:r>
              <a:rPr lang="az-Cyrl-AZ" sz="1100" b="1" dirty="0" smtClean="0">
                <a:solidFill>
                  <a:srgbClr val="0091C9"/>
                </a:solidFill>
                <a:cs typeface="Calibri"/>
              </a:rPr>
              <a:t>студентов</a:t>
            </a:r>
            <a:endParaRPr lang="de-DE" sz="1100" b="1" dirty="0" smtClean="0">
              <a:solidFill>
                <a:srgbClr val="0091C9"/>
              </a:solidFill>
              <a:cs typeface="Calibri"/>
            </a:endParaRPr>
          </a:p>
          <a:p>
            <a:pPr indent="3175"/>
            <a:endParaRPr lang="de-DE" sz="800" b="1" dirty="0">
              <a:solidFill>
                <a:srgbClr val="004456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/>
              <a:t>Бесплатный </a:t>
            </a:r>
            <a:r>
              <a:rPr lang="ru-RU" sz="900" b="1" dirty="0"/>
              <a:t>информативный доклад участников </a:t>
            </a:r>
            <a:r>
              <a:rPr lang="ru-RU" sz="900" dirty="0" smtClean="0"/>
              <a:t>о </a:t>
            </a:r>
            <a:r>
              <a:rPr lang="ru-RU" sz="900" dirty="0"/>
              <a:t>работе и карьере по </a:t>
            </a:r>
            <a:r>
              <a:rPr lang="ru-RU" sz="900" dirty="0" smtClean="0"/>
              <a:t>окончании</a:t>
            </a:r>
            <a:r>
              <a:rPr lang="de-DE" sz="900" dirty="0" smtClean="0"/>
              <a:t> </a:t>
            </a:r>
            <a:r>
              <a:rPr lang="ru-RU" sz="900" dirty="0" smtClean="0"/>
              <a:t>онлайн-анкетирования</a:t>
            </a:r>
            <a:endParaRPr lang="de-DE" sz="9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900" dirty="0"/>
              <a:t>Возможность </a:t>
            </a:r>
            <a:r>
              <a:rPr lang="ru-RU" sz="900" b="1" dirty="0" smtClean="0"/>
              <a:t>задуматься</a:t>
            </a:r>
            <a:r>
              <a:rPr lang="ru-RU" sz="900" dirty="0" smtClean="0"/>
              <a:t> </a:t>
            </a:r>
            <a:r>
              <a:rPr lang="ru-RU" sz="900" dirty="0"/>
              <a:t>о своей учебе и будущей карьере во время анкетирования на родном языке - анкетирование займет всего 20-25 </a:t>
            </a:r>
            <a:r>
              <a:rPr lang="ru-RU" sz="900" dirty="0" smtClean="0"/>
              <a:t>минут</a:t>
            </a:r>
            <a:endParaRPr lang="de-DE" sz="9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az-Cyrl-AZ" sz="900" dirty="0"/>
              <a:t>Шанс </a:t>
            </a:r>
            <a:r>
              <a:rPr lang="az-Cyrl-AZ" sz="900" b="1" dirty="0"/>
              <a:t>выиграть отличные призы</a:t>
            </a:r>
            <a:endParaRPr lang="en-US" sz="9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</p:txBody>
      </p:sp>
      <p:sp>
        <p:nvSpPr>
          <p:cNvPr id="15" name="Rechteck 14"/>
          <p:cNvSpPr/>
          <p:nvPr/>
        </p:nvSpPr>
        <p:spPr>
          <a:xfrm>
            <a:off x="1334942" y="9616390"/>
            <a:ext cx="5949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sz="1200" dirty="0">
                <a:solidFill>
                  <a:srgbClr val="0091C9"/>
                </a:solidFill>
                <a:cs typeface="Calibri"/>
              </a:rPr>
              <a:t>Заинтересовались? - Мы были бы рады видеть Вас в качестве партнера </a:t>
            </a:r>
            <a:r>
              <a:rPr lang="de-DE" sz="1200" dirty="0" smtClean="0">
                <a:solidFill>
                  <a:srgbClr val="0091C9"/>
                </a:solidFill>
                <a:cs typeface="Calibri"/>
              </a:rPr>
              <a:t>t</a:t>
            </a:r>
            <a:r>
              <a:rPr lang="ru-RU" sz="1200" dirty="0" smtClean="0">
                <a:solidFill>
                  <a:srgbClr val="0091C9"/>
                </a:solidFill>
                <a:cs typeface="Calibri"/>
              </a:rPr>
              <a:t>rendence</a:t>
            </a:r>
            <a:r>
              <a:rPr lang="ru-RU" sz="1200" dirty="0">
                <a:solidFill>
                  <a:srgbClr val="0091C9"/>
                </a:solidFill>
                <a:cs typeface="Calibri"/>
              </a:rPr>
              <a:t>!</a:t>
            </a:r>
            <a:endParaRPr lang="en-GB" sz="1200" dirty="0" smtClean="0">
              <a:solidFill>
                <a:srgbClr val="0091C9"/>
              </a:solidFill>
              <a:cs typeface="Calibri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058065" y="9902135"/>
            <a:ext cx="421595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91C9"/>
                </a:solidFill>
                <a:cs typeface="Calibri"/>
              </a:rPr>
              <a:t>Пожалуйста, свяжитесь с нами для участия или по любым другим </a:t>
            </a:r>
            <a:r>
              <a:rPr lang="ru-RU" sz="900" b="1" dirty="0" smtClean="0">
                <a:solidFill>
                  <a:srgbClr val="0091C9"/>
                </a:solidFill>
                <a:cs typeface="Calibri"/>
              </a:rPr>
              <a:t>вопросам</a:t>
            </a:r>
            <a:r>
              <a:rPr lang="de-DE" sz="900" b="1" dirty="0" smtClean="0">
                <a:solidFill>
                  <a:srgbClr val="0091C9"/>
                </a:solidFill>
                <a:cs typeface="Calibri"/>
              </a:rPr>
              <a:t>:</a:t>
            </a:r>
          </a:p>
          <a:p>
            <a:r>
              <a:rPr lang="az-Cyrl-AZ" sz="1000" dirty="0">
                <a:cs typeface="Calibri"/>
              </a:rPr>
              <a:t>Рачицкая </a:t>
            </a:r>
            <a:r>
              <a:rPr lang="az-Cyrl-AZ" sz="1000" dirty="0" smtClean="0">
                <a:cs typeface="Calibri"/>
              </a:rPr>
              <a:t>Аксана</a:t>
            </a:r>
            <a:r>
              <a:rPr lang="de-DE" sz="1000" dirty="0" smtClean="0">
                <a:cs typeface="Calibri"/>
              </a:rPr>
              <a:t> -  </a:t>
            </a:r>
            <a:r>
              <a:rPr lang="de-DE" sz="1000" smtClean="0">
                <a:cs typeface="Calibri"/>
              </a:rPr>
              <a:t>University Relations </a:t>
            </a:r>
            <a:r>
              <a:rPr lang="de-DE" sz="1000" dirty="0" smtClean="0">
                <a:cs typeface="Calibri"/>
              </a:rPr>
              <a:t>Manager Team </a:t>
            </a:r>
            <a:r>
              <a:rPr lang="az-Cyrl-AZ" sz="1000" dirty="0">
                <a:cs typeface="Calibri"/>
              </a:rPr>
              <a:t>РОССИЯ</a:t>
            </a:r>
            <a:endParaRPr lang="de-DE" sz="1000" dirty="0" smtClean="0">
              <a:cs typeface="Calibri"/>
            </a:endParaRPr>
          </a:p>
          <a:p>
            <a:r>
              <a:rPr lang="de-DE" sz="1000" dirty="0" smtClean="0">
                <a:cs typeface="Calibri"/>
              </a:rPr>
              <a:t>E-Mail: </a:t>
            </a:r>
            <a:r>
              <a:rPr lang="de-DE" sz="1000" dirty="0" smtClean="0">
                <a:cs typeface="Calibri"/>
                <a:hlinkClick r:id="rId6"/>
              </a:rPr>
              <a:t>Aksana.Rachytskaya@trendence.com</a:t>
            </a:r>
            <a:endParaRPr lang="de-DE" sz="1000" dirty="0" smtClean="0">
              <a:cs typeface="Calibri"/>
            </a:endParaRPr>
          </a:p>
          <a:p>
            <a:r>
              <a:rPr lang="de-DE" sz="1000" dirty="0" smtClean="0">
                <a:cs typeface="Calibri"/>
              </a:rPr>
              <a:t>Phone: 0049 </a:t>
            </a:r>
            <a:r>
              <a:rPr lang="de-DE" sz="1000" dirty="0">
                <a:cs typeface="Calibri"/>
              </a:rPr>
              <a:t>30 </a:t>
            </a:r>
            <a:r>
              <a:rPr lang="de-DE" sz="1000" dirty="0" smtClean="0">
                <a:cs typeface="Calibri"/>
              </a:rPr>
              <a:t>2592988 610</a:t>
            </a:r>
            <a:endParaRPr lang="de-DE" sz="1400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10" y="7708267"/>
            <a:ext cx="2215216" cy="173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5" descr="Kaste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8467" y="295968"/>
            <a:ext cx="3769696" cy="642480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90172" y="216277"/>
            <a:ext cx="5903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000" b="1" dirty="0">
                <a:cs typeface="Calibri"/>
              </a:rPr>
              <a:t>Содержание и практические </a:t>
            </a:r>
            <a:r>
              <a:rPr lang="az-Cyrl-AZ" sz="2000" b="1" dirty="0" smtClean="0">
                <a:cs typeface="Calibri"/>
              </a:rPr>
              <a:t>результаты</a:t>
            </a:r>
            <a:endParaRPr lang="de-DE" sz="2000" b="1" dirty="0" smtClean="0">
              <a:cs typeface="Calibri"/>
            </a:endParaRPr>
          </a:p>
          <a:p>
            <a:r>
              <a:rPr lang="ru-RU" sz="1600" dirty="0">
                <a:cs typeface="Calibri"/>
              </a:rPr>
              <a:t>Основные причины стать партнером </a:t>
            </a:r>
            <a:r>
              <a:rPr lang="de-DE" sz="1600" dirty="0" smtClean="0">
                <a:cs typeface="Calibri"/>
              </a:rPr>
              <a:t>t</a:t>
            </a:r>
            <a:r>
              <a:rPr lang="ru-RU" sz="1600" dirty="0" smtClean="0">
                <a:cs typeface="Calibri"/>
              </a:rPr>
              <a:t>rendence</a:t>
            </a:r>
            <a:r>
              <a:rPr lang="ru-RU" sz="1600" dirty="0">
                <a:cs typeface="Calibri"/>
              </a:rPr>
              <a:t>:</a:t>
            </a:r>
          </a:p>
          <a:p>
            <a:r>
              <a:rPr lang="ru-RU" sz="1600" dirty="0">
                <a:cs typeface="Calibri"/>
              </a:rPr>
              <a:t>Менеджмент качества - Центр карьеры - Имидж университета</a:t>
            </a:r>
            <a:endParaRPr lang="de-DE" sz="1600" dirty="0"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362689" y="1970775"/>
            <a:ext cx="5731131" cy="342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az-Cyrl-AZ" sz="1350" b="1" dirty="0">
                <a:solidFill>
                  <a:srgbClr val="0091C9"/>
                </a:solidFill>
                <a:cs typeface="Calibri"/>
              </a:rPr>
              <a:t>Содержание </a:t>
            </a:r>
            <a:r>
              <a:rPr lang="az-Cyrl-AZ" sz="1350" b="1" dirty="0" smtClean="0">
                <a:solidFill>
                  <a:srgbClr val="0091C9"/>
                </a:solidFill>
                <a:cs typeface="Calibri"/>
              </a:rPr>
              <a:t>исследования</a:t>
            </a:r>
            <a:endParaRPr lang="de-DE" sz="1350" b="1" dirty="0" smtClean="0">
              <a:solidFill>
                <a:srgbClr val="0091C9"/>
              </a:solidFill>
              <a:cs typeface="Calibri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az-Cyrl-AZ" sz="1000" b="1" dirty="0"/>
              <a:t>Обратная связь с университетом</a:t>
            </a:r>
            <a:r>
              <a:rPr lang="de-DE" sz="1000" dirty="0" smtClean="0"/>
              <a:t>:</a:t>
            </a:r>
            <a:endParaRPr lang="de-DE" sz="1000" dirty="0"/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1000" dirty="0"/>
              <a:t>Участники оценивают свой университет в соответствии с 28 критериями относительно </a:t>
            </a:r>
            <a:r>
              <a:rPr lang="ru-RU" sz="1000" dirty="0" smtClean="0"/>
              <a:t>учебного процесса </a:t>
            </a:r>
            <a:r>
              <a:rPr lang="ru-RU" sz="1000" dirty="0"/>
              <a:t>и </a:t>
            </a:r>
            <a:r>
              <a:rPr lang="ru-RU" sz="1000" dirty="0" smtClean="0"/>
              <a:t>инфраструктуры</a:t>
            </a:r>
            <a:endParaRPr lang="de-DE" sz="1000" dirty="0" smtClean="0"/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1000" dirty="0"/>
              <a:t>Исследуются те темы, которые были указаны нашим предварительным исследованием в качестве необходимого компонента удовлетворенности студентов, </a:t>
            </a:r>
            <a:r>
              <a:rPr lang="ru-RU" sz="1000" dirty="0" smtClean="0"/>
              <a:t>и </a:t>
            </a:r>
            <a:r>
              <a:rPr lang="ru-RU" sz="1000" dirty="0"/>
              <a:t>те области, на которые университеты могут непосредственно </a:t>
            </a:r>
            <a:r>
              <a:rPr lang="ru-RU" sz="1000" dirty="0" smtClean="0"/>
              <a:t>повлиять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1000" dirty="0" smtClean="0"/>
              <a:t>Индивидуальная оценка студентов в форме открытых комментариев завершает обратную связь</a:t>
            </a:r>
            <a:endParaRPr lang="de-DE" sz="1000" dirty="0" smtClean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1000" b="1" dirty="0" smtClean="0"/>
              <a:t>Какой университет выбрали бы Ваши студенты </a:t>
            </a:r>
            <a:r>
              <a:rPr lang="ru-RU" sz="1000" b="1" dirty="0"/>
              <a:t>в случае </a:t>
            </a:r>
            <a:r>
              <a:rPr lang="ru-RU" sz="1000" b="1" dirty="0" smtClean="0"/>
              <a:t>продолжения учебы?</a:t>
            </a:r>
            <a:endParaRPr lang="de-DE" sz="1000" b="1" dirty="0" smtClean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1000" b="1" dirty="0" smtClean="0"/>
              <a:t>Дальнейшие рекомендации: </a:t>
            </a:r>
            <a:r>
              <a:rPr lang="ru-RU" sz="1000" dirty="0" smtClean="0"/>
              <a:t>Порекомендовали бы </a:t>
            </a:r>
            <a:r>
              <a:rPr lang="ru-RU" sz="1000" dirty="0"/>
              <a:t>Ваши студенты </a:t>
            </a:r>
            <a:r>
              <a:rPr lang="ru-RU" sz="1000" dirty="0" smtClean="0"/>
              <a:t>свой </a:t>
            </a:r>
            <a:r>
              <a:rPr lang="ru-RU" sz="1000" dirty="0"/>
              <a:t>университет</a:t>
            </a:r>
            <a:r>
              <a:rPr lang="ru-RU" sz="1000" dirty="0" smtClean="0"/>
              <a:t>?</a:t>
            </a:r>
            <a:endParaRPr lang="en-US" sz="10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az-Cyrl-AZ" sz="1000" b="1" dirty="0"/>
              <a:t>Темы </a:t>
            </a:r>
            <a:r>
              <a:rPr lang="az-Cyrl-AZ" sz="1000" b="1" dirty="0" smtClean="0"/>
              <a:t>относительно карьеры</a:t>
            </a:r>
            <a:r>
              <a:rPr lang="de-DE" sz="1000" b="1" dirty="0" smtClean="0"/>
              <a:t> </a:t>
            </a:r>
            <a:r>
              <a:rPr lang="en-GB" sz="1000" dirty="0" smtClean="0">
                <a:sym typeface="Symbol"/>
              </a:rPr>
              <a:t> </a:t>
            </a:r>
            <a:r>
              <a:rPr lang="ru-RU" sz="1000" dirty="0"/>
              <a:t>Работа и карьера: Чего ожидают студенты от своей первой </a:t>
            </a:r>
            <a:r>
              <a:rPr lang="ru-RU" sz="1000" dirty="0" smtClean="0"/>
              <a:t>работы</a:t>
            </a:r>
            <a:r>
              <a:rPr lang="de-DE" sz="1000" dirty="0" smtClean="0"/>
              <a:t> </a:t>
            </a:r>
            <a:r>
              <a:rPr lang="ru-RU" sz="1000" dirty="0" smtClean="0"/>
              <a:t>относительно </a:t>
            </a:r>
            <a:r>
              <a:rPr lang="ru-RU" sz="1000" dirty="0"/>
              <a:t>продолжительности рабочих часов и заработной платы</a:t>
            </a:r>
            <a:r>
              <a:rPr lang="ru-RU" sz="1000" dirty="0" smtClean="0"/>
              <a:t>?</a:t>
            </a:r>
            <a:r>
              <a:rPr lang="de-DE" sz="1000" dirty="0" smtClean="0"/>
              <a:t> </a:t>
            </a:r>
            <a:r>
              <a:rPr lang="en-GB" sz="1000" dirty="0" smtClean="0">
                <a:sym typeface="Symbol"/>
              </a:rPr>
              <a:t> </a:t>
            </a:r>
            <a:r>
              <a:rPr lang="ru-RU" sz="1000" dirty="0">
                <a:sym typeface="Symbol"/>
              </a:rPr>
              <a:t>Коммуникация: Какие методы коммуникаций использует большинство студентов для информирования о работе и карьере? Какие </a:t>
            </a:r>
            <a:r>
              <a:rPr lang="ru-RU" sz="1000" dirty="0" smtClean="0">
                <a:sym typeface="Symbol"/>
              </a:rPr>
              <a:t>средства информации являются </a:t>
            </a:r>
            <a:r>
              <a:rPr lang="ru-RU" sz="1000" dirty="0">
                <a:sym typeface="Symbol"/>
              </a:rPr>
              <a:t>наиболее посещаемыми и популярными среди студентов, и которые работодатели, в свою очередь, могут использовать для информирования о работе и </a:t>
            </a:r>
            <a:r>
              <a:rPr lang="ru-RU" sz="1000" dirty="0" smtClean="0">
                <a:sym typeface="Symbol"/>
              </a:rPr>
              <a:t>карьере</a:t>
            </a:r>
            <a:r>
              <a:rPr lang="en-GB" sz="1000" dirty="0" smtClean="0"/>
              <a:t>? </a:t>
            </a:r>
            <a:r>
              <a:rPr lang="en-GB" sz="1000" dirty="0">
                <a:sym typeface="Symbol"/>
              </a:rPr>
              <a:t> </a:t>
            </a:r>
            <a:r>
              <a:rPr lang="ru-RU" sz="1000" dirty="0"/>
              <a:t>Привлекательность работодателя: Какие работодатели являются наиболее </a:t>
            </a:r>
            <a:r>
              <a:rPr lang="ru-RU" sz="1000" dirty="0" smtClean="0"/>
              <a:t>привлекательными</a:t>
            </a:r>
            <a:r>
              <a:rPr lang="en-GB" sz="1000" dirty="0" smtClean="0"/>
              <a:t>? </a:t>
            </a:r>
            <a:r>
              <a:rPr lang="ru-RU" sz="1000" dirty="0"/>
              <a:t>О каких работодателях студенты осведомлены лучше всего вследствие деятельности этих работодателей в университетах?</a:t>
            </a:r>
            <a:endParaRPr lang="en-GB" sz="1000" dirty="0"/>
          </a:p>
        </p:txBody>
      </p:sp>
      <p:pic>
        <p:nvPicPr>
          <p:cNvPr id="19" name="Bild 5" descr="Kast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8552" y="6100428"/>
            <a:ext cx="1043670" cy="60295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1284159" y="8723541"/>
            <a:ext cx="5392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1000" b="1" dirty="0">
                <a:solidFill>
                  <a:srgbClr val="FFFFFF"/>
                </a:solidFill>
              </a:rPr>
              <a:t>На заметку</a:t>
            </a:r>
            <a:r>
              <a:rPr lang="de-DE" sz="1000" b="1" dirty="0" smtClean="0">
                <a:solidFill>
                  <a:srgbClr val="FFFFFF"/>
                </a:solidFill>
              </a:rPr>
              <a:t>:</a:t>
            </a:r>
            <a:endParaRPr lang="de-DE" sz="1000" dirty="0" smtClean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de-DE" sz="1000" dirty="0" smtClean="0">
                <a:solidFill>
                  <a:srgbClr val="FFFFFF"/>
                </a:solidFill>
              </a:rPr>
              <a:t>t</a:t>
            </a:r>
            <a:r>
              <a:rPr lang="ru-RU" sz="1000" dirty="0" smtClean="0">
                <a:solidFill>
                  <a:srgbClr val="FFFFFF"/>
                </a:solidFill>
              </a:rPr>
              <a:t>rendence </a:t>
            </a:r>
            <a:r>
              <a:rPr lang="ru-RU" sz="1000" dirty="0">
                <a:solidFill>
                  <a:srgbClr val="FFFFFF"/>
                </a:solidFill>
              </a:rPr>
              <a:t>не публикует никакую информацию </a:t>
            </a:r>
            <a:r>
              <a:rPr lang="ru-RU" sz="1000" dirty="0" smtClean="0">
                <a:solidFill>
                  <a:srgbClr val="FFFFFF"/>
                </a:solidFill>
              </a:rPr>
              <a:t>об </a:t>
            </a:r>
            <a:r>
              <a:rPr lang="ru-RU" sz="1000" dirty="0">
                <a:solidFill>
                  <a:srgbClr val="FFFFFF"/>
                </a:solidFill>
              </a:rPr>
              <a:t>университете, например, в виде рейтинга университетов. Участвующие партнеры могут предать свои результаты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огласке по собственному желанию.</a:t>
            </a:r>
            <a:r>
              <a:rPr lang="ru-RU" sz="1000" dirty="0" smtClean="0">
                <a:solidFill>
                  <a:srgbClr val="FFFFFF"/>
                </a:solidFill>
              </a:rPr>
              <a:t> В данном </a:t>
            </a:r>
            <a:r>
              <a:rPr lang="ru-RU" sz="1000" dirty="0">
                <a:solidFill>
                  <a:srgbClr val="FFFFFF"/>
                </a:solidFill>
              </a:rPr>
              <a:t>случае, пожалуйста, свяжитесь </a:t>
            </a:r>
            <a:r>
              <a:rPr lang="ru-RU" sz="1000" dirty="0" smtClean="0">
                <a:solidFill>
                  <a:srgbClr val="FFFFFF"/>
                </a:solidFill>
              </a:rPr>
              <a:t>с </a:t>
            </a:r>
            <a:r>
              <a:rPr lang="ru-RU" sz="1000" dirty="0">
                <a:solidFill>
                  <a:srgbClr val="FFFFFF"/>
                </a:solidFill>
              </a:rPr>
              <a:t>нами.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285123" y="5393215"/>
            <a:ext cx="5886264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sz="1350" b="1" dirty="0">
                <a:solidFill>
                  <a:srgbClr val="0091C9"/>
                </a:solidFill>
                <a:cs typeface="Calibri"/>
              </a:rPr>
              <a:t>Практические результаты для Вашего </a:t>
            </a: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университета</a:t>
            </a:r>
            <a:endParaRPr lang="de-DE" sz="1350" b="1" dirty="0" smtClean="0">
              <a:solidFill>
                <a:srgbClr val="004456"/>
              </a:solidFill>
              <a:cs typeface="Calibri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1000" dirty="0"/>
              <a:t>Отчет </a:t>
            </a:r>
            <a:r>
              <a:rPr lang="de-DE" sz="1000" dirty="0" smtClean="0"/>
              <a:t>“</a:t>
            </a:r>
            <a:r>
              <a:rPr lang="ru-RU" sz="1000" dirty="0"/>
              <a:t>г</a:t>
            </a:r>
            <a:r>
              <a:rPr lang="ru-RU" sz="1000" dirty="0" smtClean="0"/>
              <a:t>отов </a:t>
            </a:r>
            <a:r>
              <a:rPr lang="ru-RU" sz="1000" dirty="0"/>
              <a:t>к </a:t>
            </a:r>
            <a:r>
              <a:rPr lang="ru-RU" sz="1000" dirty="0" smtClean="0"/>
              <a:t>использованию</a:t>
            </a:r>
            <a:r>
              <a:rPr lang="de-DE" sz="1000" dirty="0" smtClean="0"/>
              <a:t>“</a:t>
            </a:r>
            <a:r>
              <a:rPr lang="ru-RU" sz="1000" dirty="0" smtClean="0"/>
              <a:t>: </a:t>
            </a:r>
            <a:r>
              <a:rPr lang="ru-RU" sz="1000" dirty="0"/>
              <a:t>хорошо структурированный, подробный, с исчерпывающими объяснениями и привлекательным </a:t>
            </a:r>
            <a:r>
              <a:rPr lang="ru-RU" sz="1000" dirty="0" smtClean="0"/>
              <a:t>оформлением</a:t>
            </a:r>
            <a:endParaRPr lang="de-DE" sz="1000" dirty="0" smtClean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1000" dirty="0"/>
              <a:t>Сравнение ответов Ваших собственных студентов с ответами всех участников в Вашей стране и по всей </a:t>
            </a:r>
            <a:r>
              <a:rPr lang="ru-RU" sz="1000" dirty="0" smtClean="0"/>
              <a:t>Европе</a:t>
            </a:r>
            <a:endParaRPr lang="de-DE" sz="1000" dirty="0" smtClean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ru-RU" sz="1000" dirty="0"/>
              <a:t>Анонимная система сравнительного анализа с другими университетами в виде ключевых показателей эффективности, 5-ступенчатой системы сравнения, основанной на концепции </a:t>
            </a:r>
            <a:r>
              <a:rPr lang="de-DE" sz="1000" dirty="0" smtClean="0"/>
              <a:t>“</a:t>
            </a:r>
            <a:r>
              <a:rPr lang="ru-RU" sz="1000" dirty="0" smtClean="0"/>
              <a:t>светофора</a:t>
            </a:r>
            <a:r>
              <a:rPr lang="de-DE" sz="1000" dirty="0" smtClean="0"/>
              <a:t>“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az-Cyrl-AZ" sz="1000" dirty="0"/>
              <a:t>Полезные отчеты для</a:t>
            </a:r>
            <a:r>
              <a:rPr lang="en-GB" sz="1000" dirty="0" smtClean="0"/>
              <a:t>:</a:t>
            </a:r>
            <a:endParaRPr lang="en-GB" sz="1000" dirty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Вашего контроля </a:t>
            </a:r>
            <a:r>
              <a:rPr lang="ru-RU" sz="1000" dirty="0"/>
              <a:t>качества: Как Ваш университет может </a:t>
            </a:r>
            <a:r>
              <a:rPr lang="ru-RU" sz="1000" dirty="0" smtClean="0"/>
              <a:t>повысить удовлетворенность студентов обучением?</a:t>
            </a:r>
            <a:endParaRPr lang="de-DE" sz="1000" dirty="0" smtClean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Маркетинга Вашего университета</a:t>
            </a:r>
            <a:r>
              <a:rPr lang="ru-RU" sz="1000" dirty="0">
                <a:solidFill>
                  <a:srgbClr val="FF0000"/>
                </a:solidFill>
              </a:rPr>
              <a:t>: </a:t>
            </a:r>
            <a:r>
              <a:rPr lang="ru-RU" sz="1000" dirty="0" smtClean="0"/>
              <a:t>Какую позицию занимает Ваш университет на рынке образовательных услуг?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/>
              <a:t>Какие Ваши сильные стороны</a:t>
            </a:r>
            <a:r>
              <a:rPr lang="ru-RU" sz="1000" dirty="0" smtClean="0"/>
              <a:t>?</a:t>
            </a:r>
            <a:endParaRPr lang="de-DE" sz="1000" dirty="0" smtClean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Вашей работы </a:t>
            </a:r>
            <a:r>
              <a:rPr lang="ru-RU" sz="1000" dirty="0"/>
              <a:t>по профориентации и </a:t>
            </a:r>
            <a:r>
              <a:rPr lang="ru-RU" sz="1000" dirty="0" smtClean="0"/>
              <a:t>сотрудничеству </a:t>
            </a:r>
            <a:r>
              <a:rPr lang="ru-RU" sz="1000" dirty="0"/>
              <a:t>с компаниями: Какие ожидания имеют студенты относительно карьеры? Как бы они хотели, чтобы с ними установили контакт работодатели</a:t>
            </a:r>
            <a:r>
              <a:rPr lang="ru-RU" sz="1000" dirty="0" smtClean="0"/>
              <a:t>?</a:t>
            </a:r>
            <a:endParaRPr lang="de-DE" sz="1000" dirty="0" smtClean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Оценка деятельности компаний и привлекательность территории университета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374321" y="1633197"/>
            <a:ext cx="5734503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091C9"/>
                </a:solidFill>
                <a:cs typeface="Calibri"/>
              </a:rPr>
              <a:t>Какие студенты представляют целевую </a:t>
            </a: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группу</a:t>
            </a:r>
            <a:r>
              <a:rPr lang="en-US" sz="1350" b="1" dirty="0" smtClean="0">
                <a:solidFill>
                  <a:srgbClr val="0091C9"/>
                </a:solidFill>
                <a:cs typeface="Calibri"/>
              </a:rPr>
              <a:t>?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ru-RU" sz="1000" dirty="0"/>
              <a:t>Студенты, заканчивающие курс бакалавра или курс высшего уровня. Мы заинтересованы в студентах всех семестров, но ориентируемся, прежде всего, на студентов последних семестров, поскольку исследование проводится по темам </a:t>
            </a:r>
            <a:r>
              <a:rPr lang="ru-RU" sz="1000" dirty="0" smtClean="0"/>
              <a:t>карьеры</a:t>
            </a:r>
            <a:endParaRPr lang="de-DE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ru-RU" sz="1000" dirty="0"/>
              <a:t>Студенты преимущественно полной формы обучения </a:t>
            </a:r>
            <a:endParaRPr lang="de-DE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ru-RU" sz="1000" dirty="0"/>
              <a:t>Дисциплина: Студенты </a:t>
            </a:r>
            <a:r>
              <a:rPr lang="ru-RU" sz="1000" b="1" dirty="0"/>
              <a:t>по всем предметам и дисциплинам</a:t>
            </a:r>
            <a:r>
              <a:rPr lang="ru-RU" sz="1000" dirty="0"/>
              <a:t>. Если Вы хотите пригласить определенную группу, наше внимание сосредоточено на предметах бизнес, инженерия, ИТ и естественные </a:t>
            </a:r>
            <a:r>
              <a:rPr lang="ru-RU" sz="1000" dirty="0" smtClean="0"/>
              <a:t>науки</a:t>
            </a:r>
            <a:endParaRPr lang="de-DE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endParaRPr lang="de-DE" sz="1000" dirty="0"/>
          </a:p>
          <a:p>
            <a:pPr marL="171450" indent="-171450" algn="just">
              <a:buFont typeface="Calibri" panose="020F0502020204030204" pitchFamily="34" charset="0"/>
              <a:buChar char="»"/>
            </a:pPr>
            <a:endParaRPr lang="de-DE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endParaRPr lang="de-DE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190172" y="216277"/>
            <a:ext cx="563734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500" b="1" dirty="0">
                <a:cs typeface="Calibri"/>
              </a:rPr>
              <a:t>Процесс проведения и </a:t>
            </a:r>
            <a:r>
              <a:rPr lang="az-Cyrl-AZ" sz="2500" b="1" dirty="0" smtClean="0">
                <a:cs typeface="Calibri"/>
              </a:rPr>
              <a:t>описание</a:t>
            </a:r>
            <a:endParaRPr lang="de-DE" sz="2500" b="1" dirty="0" smtClean="0">
              <a:cs typeface="Calibri"/>
            </a:endParaRPr>
          </a:p>
          <a:p>
            <a:r>
              <a:rPr lang="az-Cyrl-AZ" sz="1600" dirty="0">
                <a:cs typeface="Calibri"/>
              </a:rPr>
              <a:t>Участие в </a:t>
            </a:r>
            <a:r>
              <a:rPr lang="az-Cyrl-AZ" sz="1600" dirty="0" smtClean="0">
                <a:cs typeface="Calibri"/>
              </a:rPr>
              <a:t>исследовании</a:t>
            </a:r>
            <a:r>
              <a:rPr lang="de-DE" sz="1600" dirty="0" smtClean="0">
                <a:cs typeface="Calibri"/>
              </a:rPr>
              <a:t> </a:t>
            </a:r>
            <a:r>
              <a:rPr lang="de-DE" sz="1600" dirty="0" err="1" smtClean="0">
                <a:cs typeface="Calibri"/>
              </a:rPr>
              <a:t>the</a:t>
            </a:r>
            <a:r>
              <a:rPr lang="de-DE" sz="1600" dirty="0" smtClean="0">
                <a:cs typeface="Calibri"/>
              </a:rPr>
              <a:t> trendence Graduate Barometer</a:t>
            </a:r>
          </a:p>
          <a:p>
            <a:endParaRPr lang="de-DE" sz="1600" dirty="0">
              <a:cs typeface="Calibri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097578" y="5272757"/>
            <a:ext cx="50112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Cyrl-AZ" sz="1200" b="1" dirty="0" smtClean="0">
                <a:solidFill>
                  <a:srgbClr val="0091C9"/>
                </a:solidFill>
                <a:cs typeface="Calibri"/>
              </a:rPr>
              <a:t>Во </a:t>
            </a:r>
            <a:r>
              <a:rPr lang="az-Cyrl-AZ" sz="1200" b="1" dirty="0">
                <a:solidFill>
                  <a:srgbClr val="0091C9"/>
                </a:solidFill>
                <a:cs typeface="Calibri"/>
              </a:rPr>
              <a:t>время этапа </a:t>
            </a:r>
            <a:r>
              <a:rPr lang="az-Cyrl-AZ" sz="1200" b="1" dirty="0" smtClean="0">
                <a:solidFill>
                  <a:srgbClr val="0091C9"/>
                </a:solidFill>
                <a:cs typeface="Calibri"/>
              </a:rPr>
              <a:t>проведения</a:t>
            </a:r>
            <a:endParaRPr lang="de-DE" sz="1200" b="1" dirty="0">
              <a:solidFill>
                <a:srgbClr val="0091C9"/>
              </a:solidFill>
              <a:cs typeface="Calibri"/>
            </a:endParaRP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Русскоговорящий </a:t>
            </a:r>
            <a:r>
              <a:rPr lang="ru-RU" sz="1000" dirty="0"/>
              <a:t>менеджер, оставаясь с Вами в контакте по E -Mail или по телефону, ответит на любые Ваши вопросы</a:t>
            </a: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ru-RU" sz="1000" dirty="0"/>
              <a:t>Вы будете получать ежедневный подсчет процента ответивших, отслеживаемых </a:t>
            </a:r>
            <a:r>
              <a:rPr lang="de-DE" sz="1000" dirty="0" smtClean="0"/>
              <a:t>t</a:t>
            </a:r>
            <a:r>
              <a:rPr lang="ru-RU" sz="1000" dirty="0" smtClean="0"/>
              <a:t>rendence</a:t>
            </a:r>
            <a:r>
              <a:rPr lang="ru-RU" sz="1000" dirty="0"/>
              <a:t>, и регулярные обновления</a:t>
            </a: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ru-RU" sz="1000" dirty="0"/>
              <a:t>Полезные советы и помощь от </a:t>
            </a:r>
            <a:r>
              <a:rPr lang="de-DE" sz="1000" dirty="0" smtClean="0"/>
              <a:t>t</a:t>
            </a:r>
            <a:r>
              <a:rPr lang="ru-RU" sz="1000" dirty="0" smtClean="0"/>
              <a:t>rendence </a:t>
            </a:r>
            <a:r>
              <a:rPr lang="ru-RU" sz="1000" dirty="0"/>
              <a:t>для успешного достижения необходимого количества ответов</a:t>
            </a:r>
          </a:p>
          <a:p>
            <a:pPr marL="180975" indent="-171450" algn="just">
              <a:buFont typeface="Calibri" panose="020F0502020204030204" pitchFamily="34" charset="0"/>
              <a:buChar char="»"/>
            </a:pPr>
            <a:endParaRPr lang="en-US" sz="1000" dirty="0" smtClean="0"/>
          </a:p>
          <a:p>
            <a:pPr marL="9525" algn="just"/>
            <a:endParaRPr lang="en-US" sz="1000" dirty="0"/>
          </a:p>
        </p:txBody>
      </p:sp>
      <p:sp>
        <p:nvSpPr>
          <p:cNvPr id="19" name="Rechteck 18"/>
          <p:cNvSpPr/>
          <p:nvPr/>
        </p:nvSpPr>
        <p:spPr>
          <a:xfrm>
            <a:off x="1374323" y="8629023"/>
            <a:ext cx="5734502" cy="147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ru-RU" sz="1350" b="1" dirty="0">
                <a:solidFill>
                  <a:srgbClr val="0091C9"/>
                </a:solidFill>
                <a:cs typeface="Calibri"/>
              </a:rPr>
              <a:t>Способы связи со студентами - наши </a:t>
            </a: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рекомендации</a:t>
            </a:r>
            <a:endParaRPr lang="de-DE" sz="1350" b="1" dirty="0" smtClean="0">
              <a:solidFill>
                <a:srgbClr val="0091C9"/>
              </a:solidFill>
              <a:cs typeface="Calibri"/>
            </a:endParaRPr>
          </a:p>
          <a:p>
            <a:pPr algn="just">
              <a:spcBef>
                <a:spcPts val="200"/>
              </a:spcBef>
            </a:pPr>
            <a:r>
              <a:rPr lang="de-DE" sz="1000" b="1" dirty="0" smtClean="0"/>
              <a:t>E-Mail:</a:t>
            </a:r>
            <a:r>
              <a:rPr lang="ru-RU" sz="1000" dirty="0" smtClean="0"/>
              <a:t> </a:t>
            </a:r>
            <a:r>
              <a:rPr lang="ru-RU" sz="1000" dirty="0"/>
              <a:t>Наш опыт показывает, что наиболее эффективным и быстрым способом в привлечении Ваших студентов является отправление им E-Mail </a:t>
            </a:r>
            <a:endParaRPr lang="en-US" sz="1000" dirty="0"/>
          </a:p>
          <a:p>
            <a:pPr marL="171450" indent="-171450" algn="just">
              <a:spcBef>
                <a:spcPts val="200"/>
              </a:spcBef>
              <a:buFont typeface="Symbol"/>
              <a:buChar char="·"/>
            </a:pPr>
            <a:r>
              <a:rPr lang="ru-RU" sz="1000" dirty="0" smtClean="0"/>
              <a:t>Лучший </a:t>
            </a:r>
            <a:r>
              <a:rPr lang="ru-RU" sz="1000" dirty="0"/>
              <a:t>способ, когда адреса Е-Mail </a:t>
            </a:r>
            <a:r>
              <a:rPr lang="ru-RU" sz="1000" dirty="0" smtClean="0"/>
              <a:t>доступны</a:t>
            </a:r>
            <a:endParaRPr lang="de-DE" sz="1000" dirty="0" smtClean="0"/>
          </a:p>
          <a:p>
            <a:pPr marL="171450" indent="-171450" algn="just">
              <a:spcBef>
                <a:spcPts val="200"/>
              </a:spcBef>
              <a:buFont typeface="Symbol"/>
              <a:buChar char="·"/>
            </a:pPr>
            <a:r>
              <a:rPr lang="ru-RU" sz="1000" dirty="0">
                <a:sym typeface="Symbol"/>
              </a:rPr>
              <a:t>Вы получите все шаблоны, подходящие Вашим техническим требованиям, и сделаете рассылку. </a:t>
            </a:r>
            <a:r>
              <a:rPr lang="de-DE" sz="1000" dirty="0" smtClean="0">
                <a:sym typeface="Symbol"/>
              </a:rPr>
              <a:t>Cookie-</a:t>
            </a:r>
            <a:r>
              <a:rPr lang="ru-RU" sz="1000" dirty="0" smtClean="0">
                <a:sym typeface="Symbol"/>
              </a:rPr>
              <a:t>файл </a:t>
            </a:r>
            <a:r>
              <a:rPr lang="ru-RU" sz="1000" dirty="0">
                <a:sym typeface="Symbol"/>
              </a:rPr>
              <a:t>гарантирует, что студенты могут заполнить анкету только один раз, а также смогут продолжить </a:t>
            </a:r>
            <a:r>
              <a:rPr lang="ru-RU" sz="1000" dirty="0" smtClean="0">
                <a:sym typeface="Symbol"/>
              </a:rPr>
              <a:t>заполнение</a:t>
            </a:r>
            <a:r>
              <a:rPr lang="de-DE" sz="1000" dirty="0" smtClean="0">
                <a:sym typeface="Symbol"/>
              </a:rPr>
              <a:t> </a:t>
            </a:r>
            <a:r>
              <a:rPr lang="az-Cyrl-AZ" sz="1000" dirty="0">
                <a:sym typeface="Symbol"/>
              </a:rPr>
              <a:t>анкеты</a:t>
            </a:r>
            <a:r>
              <a:rPr lang="ru-RU" sz="1000" dirty="0" smtClean="0">
                <a:sym typeface="Symbol"/>
              </a:rPr>
              <a:t>, </a:t>
            </a:r>
            <a:r>
              <a:rPr lang="ru-RU" sz="1000" dirty="0">
                <a:sym typeface="Symbol"/>
              </a:rPr>
              <a:t>если оно было </a:t>
            </a:r>
            <a:r>
              <a:rPr lang="ru-RU" sz="1000" dirty="0" smtClean="0">
                <a:sym typeface="Symbol"/>
              </a:rPr>
              <a:t>прервано</a:t>
            </a:r>
            <a:r>
              <a:rPr lang="de-DE" sz="1000" dirty="0" smtClean="0"/>
              <a:t>.</a:t>
            </a:r>
            <a:endParaRPr lang="de-DE" sz="1000" dirty="0"/>
          </a:p>
          <a:p>
            <a:pPr algn="just">
              <a:spcBef>
                <a:spcPts val="200"/>
              </a:spcBef>
            </a:pPr>
            <a:r>
              <a:rPr lang="ru-RU" sz="1000" b="1" dirty="0"/>
              <a:t>Другие способы: </a:t>
            </a:r>
            <a:r>
              <a:rPr lang="ru-RU" sz="1000" dirty="0"/>
              <a:t>Баннер/ информационный бюллетень/ пост на Вашей интернет-странице</a:t>
            </a:r>
            <a:endParaRPr lang="de-DE" sz="1000" dirty="0"/>
          </a:p>
        </p:txBody>
      </p:sp>
      <p:sp>
        <p:nvSpPr>
          <p:cNvPr id="20" name="Rechteck 19"/>
          <p:cNvSpPr/>
          <p:nvPr/>
        </p:nvSpPr>
        <p:spPr>
          <a:xfrm>
            <a:off x="2097578" y="6505366"/>
            <a:ext cx="50112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Cyrl-AZ" sz="1200" b="1" dirty="0" smtClean="0">
                <a:solidFill>
                  <a:srgbClr val="0091C9"/>
                </a:solidFill>
                <a:cs typeface="Calibri"/>
              </a:rPr>
              <a:t>После </a:t>
            </a:r>
            <a:r>
              <a:rPr lang="az-Cyrl-AZ" sz="1200" b="1" dirty="0">
                <a:solidFill>
                  <a:srgbClr val="0091C9"/>
                </a:solidFill>
                <a:cs typeface="Calibri"/>
              </a:rPr>
              <a:t>этапа проведения</a:t>
            </a:r>
            <a:endParaRPr lang="de-DE" sz="1200" b="1" dirty="0">
              <a:solidFill>
                <a:srgbClr val="0091C9"/>
              </a:solidFill>
              <a:cs typeface="Calibri"/>
            </a:endParaRP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ru-RU" sz="1000" dirty="0"/>
              <a:t>После окончания основного этапа в </a:t>
            </a:r>
            <a:r>
              <a:rPr lang="ru-RU" sz="1000" dirty="0" smtClean="0"/>
              <a:t>феврале </a:t>
            </a:r>
            <a:r>
              <a:rPr lang="ru-RU" sz="1000" dirty="0"/>
              <a:t>мы начинаем фильтровать и анализировать данные. Отчеты, содержащие профиль Ваших студентов в сравнении с национальными и европейскими </a:t>
            </a:r>
            <a:r>
              <a:rPr lang="ru-RU" sz="1000" dirty="0" smtClean="0"/>
              <a:t>средними</a:t>
            </a:r>
            <a:r>
              <a:rPr lang="de-DE" sz="1000" dirty="0" smtClean="0"/>
              <a:t> </a:t>
            </a:r>
            <a:r>
              <a:rPr lang="ru-RU" sz="1000" dirty="0" smtClean="0"/>
              <a:t>показателями</a:t>
            </a:r>
            <a:r>
              <a:rPr lang="ru-RU" sz="1000" dirty="0"/>
              <a:t>, будут готовы к осени 2016 </a:t>
            </a:r>
            <a:r>
              <a:rPr lang="ru-RU" sz="1000" dirty="0" smtClean="0"/>
              <a:t>года</a:t>
            </a:r>
            <a:endParaRPr lang="de-DE" sz="1000" dirty="0" smtClean="0"/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ru-RU" sz="1000" dirty="0"/>
              <a:t>Минимальное количество ответов для статистически полноценного доклада - 50. С учетом достаточного количества ответов Вы можете выбрать Итоговый отчет (профиль Ваших студентов, независимо от их специализации ), Бизнес-отчет (профиль Ваших студентов/ экономические дисциплины) или отчет по Инженерному делу/ ИТ/ Естественным наукам (профиль Ваших студентов в этих областях) - все в сравнении с национальными и европейскими средними </a:t>
            </a:r>
            <a:r>
              <a:rPr lang="ru-RU" sz="1000" dirty="0" smtClean="0"/>
              <a:t>показателями</a:t>
            </a:r>
            <a:endParaRPr lang="de-DE" sz="1000" dirty="0" smtClean="0"/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Отчеты </a:t>
            </a:r>
            <a:r>
              <a:rPr lang="ru-RU" sz="1000" dirty="0"/>
              <a:t>абсолютно бесплатны. Мы также окажем Вам, при желании, помощь в интерпретации данных </a:t>
            </a:r>
            <a:endParaRPr lang="en-US" sz="1000" dirty="0"/>
          </a:p>
        </p:txBody>
      </p:sp>
      <p:sp>
        <p:nvSpPr>
          <p:cNvPr id="26" name="Rechteck 25"/>
          <p:cNvSpPr/>
          <p:nvPr/>
        </p:nvSpPr>
        <p:spPr>
          <a:xfrm>
            <a:off x="2097577" y="2934377"/>
            <a:ext cx="5011247" cy="281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Cyrl-AZ" sz="1200" b="1" dirty="0" smtClean="0">
                <a:solidFill>
                  <a:srgbClr val="0091C9"/>
                </a:solidFill>
                <a:cs typeface="Calibri"/>
              </a:rPr>
              <a:t>Подготовка</a:t>
            </a:r>
            <a:endParaRPr lang="de-DE" sz="1200" b="1" dirty="0" smtClean="0">
              <a:solidFill>
                <a:srgbClr val="0091C9"/>
              </a:solidFill>
              <a:cs typeface="Calibri"/>
            </a:endParaRP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Анкету Вы найдете онлайн</a:t>
            </a:r>
            <a:r>
              <a:rPr lang="de-DE" sz="1000" dirty="0" smtClean="0"/>
              <a:t> </a:t>
            </a:r>
            <a:r>
              <a:rPr lang="ru-RU" sz="1000" dirty="0" smtClean="0"/>
              <a:t>на сайте с начала октября 2015 до начала февраля 2016 года.</a:t>
            </a:r>
            <a:endParaRPr lang="de-DE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Для принятия участия необходимо только пригласить Ваших студентов и напоминать им об исследовании. </a:t>
            </a:r>
            <a:endParaRPr lang="de-DE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Несколько недель, как правило, достаточно для достижения </a:t>
            </a:r>
            <a:r>
              <a:rPr lang="ru-RU" sz="1000" dirty="0"/>
              <a:t>значительного процента ответивших, что позволит </a:t>
            </a:r>
            <a:r>
              <a:rPr lang="ru-RU" sz="1000" dirty="0" smtClean="0"/>
              <a:t>Вам получить значительные преимущества с небольшими затратами в течение короткого периода времени.</a:t>
            </a:r>
            <a:endParaRPr lang="de-DE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Мы предоставляем Вам все необходимые материалы для участия (текстовые шаблоны для E-Mail, баннеры, активные ссылки). Конечно же, все это бесплатно.</a:t>
            </a:r>
            <a:endParaRPr lang="de-DE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Перед началом участия мы будем планировать вместе с Вами следующие шаги</a:t>
            </a:r>
            <a:r>
              <a:rPr lang="de-DE" sz="1000" dirty="0" smtClean="0"/>
              <a:t>:</a:t>
            </a:r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Наиболее эффективные </a:t>
            </a:r>
            <a:r>
              <a:rPr lang="ru-RU" sz="1000" dirty="0"/>
              <a:t>способы </a:t>
            </a:r>
            <a:r>
              <a:rPr lang="ru-RU" sz="1000" dirty="0" smtClean="0"/>
              <a:t>приглашения студентов</a:t>
            </a:r>
            <a:endParaRPr lang="de-DE" sz="1000" dirty="0" smtClean="0"/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Лучшее время отправления приглашения (во избежание пересечения с другими крупными событиями или испытаниями)</a:t>
            </a:r>
            <a:endParaRPr lang="de-DE" sz="1000" dirty="0" smtClean="0"/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ru-RU" sz="1000" dirty="0" smtClean="0"/>
              <a:t>Как много студентов необходимо пригласить</a:t>
            </a:r>
            <a:endParaRPr lang="de-DE" sz="1000" dirty="0" smtClean="0"/>
          </a:p>
          <a:p>
            <a:pPr marL="355600" indent="-171450" algn="just">
              <a:buFont typeface="Calibri" panose="020F0502020204030204" pitchFamily="34" charset="0"/>
              <a:buChar char="»"/>
            </a:pPr>
            <a:endParaRPr lang="de-DE" sz="1000" dirty="0" smtClean="0"/>
          </a:p>
          <a:p>
            <a:pPr marL="355600" indent="-171450" algn="just">
              <a:buFont typeface="Calibri" panose="020F0502020204030204" pitchFamily="34" charset="0"/>
              <a:buChar char="»"/>
            </a:pPr>
            <a:endParaRPr lang="de-DE" sz="10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1499084" y="5020757"/>
            <a:ext cx="504000" cy="504000"/>
            <a:chOff x="1336528" y="5499155"/>
            <a:chExt cx="600292" cy="600292"/>
          </a:xfrm>
        </p:grpSpPr>
        <p:pic>
          <p:nvPicPr>
            <p:cNvPr id="17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5499155"/>
              <a:ext cx="600292" cy="600292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1445766" y="558912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2.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499084" y="6136423"/>
            <a:ext cx="504000" cy="504000"/>
            <a:chOff x="1336528" y="6638584"/>
            <a:chExt cx="600292" cy="600292"/>
          </a:xfrm>
        </p:grpSpPr>
        <p:pic>
          <p:nvPicPr>
            <p:cNvPr id="21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6638584"/>
              <a:ext cx="600292" cy="600292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1460892" y="670868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3.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499084" y="3005590"/>
            <a:ext cx="504000" cy="459968"/>
            <a:chOff x="1336528" y="5499155"/>
            <a:chExt cx="445202" cy="445202"/>
          </a:xfrm>
        </p:grpSpPr>
        <p:pic>
          <p:nvPicPr>
            <p:cNvPr id="23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5499155"/>
              <a:ext cx="445202" cy="445202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1417543" y="5560724"/>
              <a:ext cx="364187" cy="35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1</a:t>
              </a:r>
              <a:r>
                <a:rPr lang="de-DE" b="1" dirty="0" smtClean="0">
                  <a:solidFill>
                    <a:schemeClr val="bg1"/>
                  </a:solidFill>
                </a:rPr>
                <a:t>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Benutzerdefiniert</PresentationFormat>
  <Paragraphs>104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Office-Design</vt:lpstr>
      <vt:lpstr>1_Office-Design</vt:lpstr>
      <vt:lpstr>2_Office-Design</vt:lpstr>
      <vt:lpstr>3_Office-Design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</dc:creator>
  <cp:lastModifiedBy>Aksana Rachytskaya</cp:lastModifiedBy>
  <cp:revision>239</cp:revision>
  <cp:lastPrinted>2015-09-24T16:14:49Z</cp:lastPrinted>
  <dcterms:created xsi:type="dcterms:W3CDTF">2014-04-16T09:16:00Z</dcterms:created>
  <dcterms:modified xsi:type="dcterms:W3CDTF">2015-10-19T07:11:44Z</dcterms:modified>
</cp:coreProperties>
</file>