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99" r:id="rId4"/>
    <p:sldId id="300" r:id="rId5"/>
    <p:sldId id="301" r:id="rId6"/>
  </p:sldIdLst>
  <p:sldSz cx="9144000" cy="6858000" type="screen4x3"/>
  <p:notesSz cx="6799263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FFFF66"/>
    <a:srgbClr val="0000CC"/>
    <a:srgbClr val="FF0066"/>
    <a:srgbClr val="DDDDDD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7" y="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pPr>
              <a:defRPr/>
            </a:pPr>
            <a:fld id="{A6E035D0-E14A-4A24-99B7-E11EB12F0031}" type="datetimeFigureOut">
              <a:rPr lang="ru-RU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8014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7" y="9380140"/>
            <a:ext cx="2946561" cy="49411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AA4E4E4E-8E6C-4EBA-87FB-EF0808A8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0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7" y="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6000F86F-E894-4E4B-8B4C-B40CF3F811C3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8713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91660"/>
            <a:ext cx="5440054" cy="4443809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014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7" y="9380140"/>
            <a:ext cx="2946561" cy="49411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13ADB463-36D6-48EE-B7BF-16C48B9A2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49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DB463-36D6-48EE-B7BF-16C48B9A25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7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F39F-EA21-4378-8BF7-65D8213CA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B59B-B80F-4793-8A53-01443740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AE363-1216-4AEB-AA10-A550C63D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6D30-772F-4749-9A32-E1446F06D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E17FF-8D32-4C1E-825A-0E1B6F94F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6C39-B339-441E-BDF7-A66DBDFF4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F10D-620F-48B5-B3BF-215D7A563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CF302-9DF0-4455-9EBF-9F6D8EC8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C2A1-CEFC-4E6A-9E6B-B0C29B707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97FE2-4B95-4561-97B1-1F3E81C9C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14CB-20AF-4CA6-920C-32D6E4750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F2C96E-825E-4546-B6CB-0B93FCD0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hyperlink" Target="http://portal/C7/&#1060;&#1080;&#1088;&#1084;&#1077;&#1085;&#1085;&#1099;&#1081;%20&#1089;&#1090;&#1080;&#1083;&#1100;/Image%20Library/&#1051;&#1086;&#1075;&#1086;&#1090;&#1080;&#1087;&#1099;%20&#1052;&#1061;&#1050;%20&#1045;&#1074;&#1088;&#1086;&#1061;&#1080;&#1084;/tovarn_zna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vgeniya.Scherbina@eurochem.ru" TargetMode="External"/><Relationship Id="rId5" Type="http://schemas.openxmlformats.org/officeDocument/2006/relationships/hyperlink" Target="mailto:Margarita.Bacheva@eurochem.ru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563886" cy="2564904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" y="189669"/>
            <a:ext cx="3356150" cy="22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6786561" y="166328"/>
            <a:ext cx="2357437" cy="669167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5820" y="0"/>
            <a:ext cx="5578179" cy="332656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2046"/>
            <a:ext cx="3416730" cy="24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25" descr="Просмотреть исходно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77" y="234657"/>
            <a:ext cx="4251456" cy="283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 rot="10800000" flipV="1">
            <a:off x="61634" y="3140967"/>
            <a:ext cx="3934301" cy="3010965"/>
          </a:xfrm>
          <a:prstGeom prst="rect">
            <a:avLst/>
          </a:prstGeom>
          <a:solidFill>
            <a:srgbClr val="8397B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«ПГ «Фосфорит»</a:t>
            </a:r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выпускников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4" name="TextBox 16"/>
          <p:cNvSpPr txBox="1">
            <a:spLocks noChangeArrowheads="1"/>
          </p:cNvSpPr>
          <p:nvPr/>
        </p:nvSpPr>
        <p:spPr bwMode="auto">
          <a:xfrm>
            <a:off x="214313" y="214313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«ПГ «Фосфорит»</a:t>
            </a:r>
            <a:endParaRPr lang="en-US" sz="2800" dirty="0">
              <a:solidFill>
                <a:srgbClr val="B9CD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8" name="Rectangle 11"/>
          <p:cNvSpPr>
            <a:spLocks noChangeArrowheads="1"/>
          </p:cNvSpPr>
          <p:nvPr/>
        </p:nvSpPr>
        <p:spPr bwMode="auto">
          <a:xfrm>
            <a:off x="3203848" y="1196752"/>
            <a:ext cx="3456384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266700" eaLnBrk="0" hangingPunct="0"/>
            <a:r>
              <a:rPr lang="ru-RU" sz="14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Кингисепп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расположен  на реке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Луга.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defTabSz="266700" eaLnBrk="0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центра Санкт-Петербурга</a:t>
            </a:r>
          </a:p>
          <a:p>
            <a:pPr marL="171450" lvl="0" indent="-171450" defTabSz="266700" eaLnBrk="0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км до границы с Эстонией</a:t>
            </a:r>
          </a:p>
          <a:p>
            <a:pPr marL="171450" lvl="0" indent="-171450" defTabSz="266700" eaLnBrk="0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236 км до Таллина (Эстония)</a:t>
            </a:r>
          </a:p>
          <a:p>
            <a:pPr lvl="0" defTabSz="266700" eaLnBrk="0" hangingPunct="0"/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Площадь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Кингисепп -44м</a:t>
            </a:r>
            <a:r>
              <a:rPr lang="ru-RU" sz="1400" baseline="30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Население – 47312 чел.</a:t>
            </a:r>
          </a:p>
          <a:p>
            <a:pPr lvl="0" defTabSz="266700" eaLnBrk="0" hangingPunct="0"/>
            <a:endParaRPr lang="ru-RU" sz="12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28688"/>
            <a:ext cx="3131839" cy="195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6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9474" y="6429373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4" y="2295823"/>
            <a:ext cx="2511178" cy="159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221088"/>
            <a:ext cx="2871217" cy="18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46259" y="3085781"/>
            <a:ext cx="5688634" cy="332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ПГ «Фосфорит» один из ведущих производителей фосфорных удобрений и кормовых фосфатов на Северо-западе России.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подразделения Предприятия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ПСК (Производство серной кислоты)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ЭФК (Экстракционная фосфорная кислота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Аммофос (комплексные минеральные удобрения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КОФ (кормовые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обесфторенные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фосфаты)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Цех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Аммиак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7" y="5661248"/>
            <a:ext cx="6786561" cy="1196751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9" y="5661248"/>
            <a:ext cx="6786563" cy="11967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73882" y="202734"/>
            <a:ext cx="878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sz="2800" dirty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поддержка молодых специалистов</a:t>
            </a:r>
            <a:endParaRPr lang="en-US" sz="2800" dirty="0">
              <a:solidFill>
                <a:srgbClr val="B9CD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367" y="142571"/>
            <a:ext cx="714225" cy="7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6964" y="1340768"/>
            <a:ext cx="2312934" cy="41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92837"/>
              </p:ext>
            </p:extLst>
          </p:nvPr>
        </p:nvGraphicFramePr>
        <p:xfrm>
          <a:off x="80913" y="1343072"/>
          <a:ext cx="6624736" cy="427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Программы для Молодых специалистов (МС):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Описание: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0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Единовременное пособие Молодому специалисту при трудоустройстве на Предприятии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17 500 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рублей на 1 человека 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8 750 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рублей на каждого члена семьи, прибывшего с </a:t>
                      </a:r>
                      <a:r>
                        <a:rPr lang="ru-RU" sz="11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МСом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941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Оплата стоимости проезда </a:t>
                      </a:r>
                      <a:r>
                        <a:rPr lang="ru-RU" sz="1100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МСа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 членов его семьи и провоза багажа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пределах территории РФ по фактическим расходам, а также возмещение стоимости провоза багажа /имущества по тарифу 5-ти тонного железнодорожного контейнера с 20% надбавкой.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571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Выплата ежемесячной надбавки молодым специалистам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3 000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рублей в период действия статуса «Молодой специалист» (в течении 3-х лет)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97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Предоставление оплачиваемого отпуска для благоустройства 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календарных дней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0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Возмещение стоимости аренды жилья (стоимость комнаты в коммунальной квартире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9 000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рублей в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D2D8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течение действия статуса «Молодой специалист»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D2D8A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071"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Возможность ипотечного кредитования  на льготных условиях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itchFamily="34" charset="0"/>
                          <a:cs typeface="Calibri" panose="020F0502020204030204" pitchFamily="34" charset="0"/>
                        </a:rPr>
                        <a:t>Компания возмещает проценты по кредиту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50445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6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9474" y="6429373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367" y="142571"/>
            <a:ext cx="688359" cy="70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-487165" y="232203"/>
            <a:ext cx="878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ru-RU" sz="2800" dirty="0" smtClean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Мы-молодые специалисты!</a:t>
            </a:r>
            <a:endParaRPr lang="en-US" sz="2800" dirty="0">
              <a:solidFill>
                <a:srgbClr val="B9CD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85367" y="980728"/>
            <a:ext cx="3268394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266700" eaLnBrk="0" hangingPunct="0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Привет! </a:t>
            </a:r>
          </a:p>
          <a:p>
            <a:pPr lvl="0" algn="ctr" defTabSz="266700" eaLnBrk="0" hangingPunct="0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Мы –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олодые специалисты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 algn="just" defTabSz="266700" eaLnBrk="0" hangingPunct="0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ребята из разных уголков России, вчерашние студенты ВУЗов. Совсем недавно мы сдавали экзамены, защищали дипломы, а сегодня работаем в одной из крупнейшей минерально-химической компании.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65523" y="3966577"/>
            <a:ext cx="3218284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молодым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значит быть активным, творческим человеком, думать в разных направлениях, которые мы задаем  себе сами.</a:t>
            </a:r>
          </a:p>
          <a:p>
            <a:pPr lvl="0" defTabSz="266700" eaLnBrk="0" hangingPunct="0"/>
            <a:endParaRPr lang="ru-RU" sz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3797760" y="3202139"/>
            <a:ext cx="266429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молодым</a:t>
            </a:r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значит развиваться вместе с нашей компанией. Мы-одна команда!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3797760" y="5518973"/>
            <a:ext cx="2664296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молодым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значит получать опыт каждый день и иметь возможность реализовать свои идеи.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12" y="4013342"/>
            <a:ext cx="1856392" cy="11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8" y="1523236"/>
            <a:ext cx="2236214" cy="400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1" y="5524052"/>
            <a:ext cx="1152783" cy="85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60" y="1124744"/>
            <a:ext cx="2664296" cy="177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50" y="4805862"/>
            <a:ext cx="1247887" cy="94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26" y="2479664"/>
            <a:ext cx="1826066" cy="134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05895"/>
            <a:ext cx="1224136" cy="89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872498" y="5758074"/>
            <a:ext cx="1611335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en-US" sz="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VK.com/</a:t>
            </a:r>
            <a:r>
              <a:rPr lang="en-US" sz="12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fosforit_ms</a:t>
            </a:r>
            <a:endParaRPr lang="ru-RU" sz="12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0455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86560" y="928688"/>
            <a:ext cx="2357435" cy="5929312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-2" y="6429375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Picture 25" descr="Просмотреть исходно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6151933"/>
            <a:ext cx="710977" cy="61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  <a:solidFill>
            <a:srgbClr val="647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12018" y="232203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B9CD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ООО</a:t>
            </a:r>
            <a:r>
              <a:rPr lang="ru-RU" sz="2800" dirty="0" smtClean="0">
                <a:solidFill>
                  <a:srgbClr val="B9CD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«ПГ «Фосфорит»</a:t>
            </a:r>
            <a:endParaRPr lang="en-US" sz="2800" dirty="0">
              <a:solidFill>
                <a:srgbClr val="B9CD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41815" y="1124743"/>
            <a:ext cx="432048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266700" eaLnBrk="0" hangingPunct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Хочешь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быть Молодым?</a:t>
            </a:r>
          </a:p>
          <a:p>
            <a:pPr lvl="0" algn="just" defTabSz="266700" eaLnBrk="0" hangingPunct="0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Выбирай ЕВРОХИМ!</a:t>
            </a:r>
          </a:p>
          <a:p>
            <a:pPr lvl="0" algn="just" defTabSz="266700" eaLnBrk="0" hangingPunct="0"/>
            <a:endParaRPr lang="ru-RU" sz="1200" i="1" dirty="0" smtClean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endParaRPr lang="ru-RU" sz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4127" y="1849282"/>
            <a:ext cx="2232017" cy="403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348346" y="5136712"/>
            <a:ext cx="4338614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Контакты</a:t>
            </a:r>
            <a:r>
              <a:rPr lang="en-US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Бачева </a:t>
            </a:r>
            <a:r>
              <a:rPr lang="ru-RU" sz="11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Маргарита </a:t>
            </a:r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Юрьевна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Учебного 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центра</a:t>
            </a: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(81375) 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95024 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Margarita.Bacheva@eurochem.ru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100" b="1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Щербина Евгения Владимировна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Ведущий 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специалист 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Учебного центра</a:t>
            </a:r>
            <a:endParaRPr lang="en-US" sz="1100" i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ru-RU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81375)95026 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Evgeniya.Scherbina@eurochem.ru</a:t>
            </a:r>
            <a:r>
              <a:rPr lang="ru-RU" sz="1100" i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1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266700" eaLnBrk="0" hangingPunct="0"/>
            <a:endParaRPr lang="ru-RU" sz="120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-82835" y="6434658"/>
            <a:ext cx="6786563" cy="4286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-6" y="6429374"/>
            <a:ext cx="6786561" cy="428625"/>
          </a:xfrm>
          <a:prstGeom prst="rect">
            <a:avLst/>
          </a:prstGeom>
          <a:solidFill>
            <a:srgbClr val="78A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1700"/>
            <a:ext cx="2126631" cy="21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2137819"/>
            <a:ext cx="1972294" cy="137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48" y="3297017"/>
            <a:ext cx="2147265" cy="14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183" y="4716774"/>
            <a:ext cx="2164333" cy="14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2206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309</Words>
  <Application>Microsoft Office PowerPoint</Application>
  <PresentationFormat>Экран (4:3)</PresentationFormat>
  <Paragraphs>60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Eurochem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Горобченко Виктор Николаевич</cp:lastModifiedBy>
  <cp:revision>303</cp:revision>
  <cp:lastPrinted>2018-03-21T06:23:50Z</cp:lastPrinted>
  <dcterms:created xsi:type="dcterms:W3CDTF">2010-04-14T09:55:27Z</dcterms:created>
  <dcterms:modified xsi:type="dcterms:W3CDTF">2021-10-08T09:37:55Z</dcterms:modified>
</cp:coreProperties>
</file>