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1" r:id="rId1"/>
  </p:sldMasterIdLst>
  <p:notesMasterIdLst>
    <p:notesMasterId r:id="rId16"/>
  </p:notesMasterIdLst>
  <p:sldIdLst>
    <p:sldId id="256" r:id="rId2"/>
    <p:sldId id="301" r:id="rId3"/>
    <p:sldId id="307" r:id="rId4"/>
    <p:sldId id="286" r:id="rId5"/>
    <p:sldId id="287" r:id="rId6"/>
    <p:sldId id="289" r:id="rId7"/>
    <p:sldId id="290" r:id="rId8"/>
    <p:sldId id="291" r:id="rId9"/>
    <p:sldId id="292" r:id="rId10"/>
    <p:sldId id="294" r:id="rId11"/>
    <p:sldId id="277" r:id="rId12"/>
    <p:sldId id="308" r:id="rId13"/>
    <p:sldId id="310" r:id="rId14"/>
    <p:sldId id="29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94637"/>
  </p:normalViewPr>
  <p:slideViewPr>
    <p:cSldViewPr snapToGrid="0">
      <p:cViewPr varScale="1">
        <p:scale>
          <a:sx n="65" d="100"/>
          <a:sy n="65" d="100"/>
        </p:scale>
        <p:origin x="7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mtClean="0"/>
              <a:t>Образование (кол-во чел.)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6FFB-45E4-B02F-26DD9B269D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FB-45E4-B02F-26DD9B269D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FFB-45E4-B02F-26DD9B269D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FB-45E4-B02F-26DD9B269D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FFB-45E4-B02F-26DD9B269D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FB-45E4-B02F-26DD9B269D58}"/>
                </c:ext>
              </c:extLst>
            </c:dLbl>
            <c:dLbl>
              <c:idx val="1"/>
              <c:layout>
                <c:manualLayout>
                  <c:x val="-2.9843552316959902E-2"/>
                  <c:y val="0.1168444018561000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5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FB-45E4-B02F-26DD9B269D58}"/>
                </c:ext>
              </c:extLst>
            </c:dLbl>
            <c:dLbl>
              <c:idx val="2"/>
              <c:layout>
                <c:manualLayout>
                  <c:x val="-0.16467435598128102"/>
                  <c:y val="-0.114012454803881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37</a:t>
                    </a:r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31079631983701"/>
                      <c:h val="0.20047934757501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FFB-45E4-B02F-26DD9B269D5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
</a:t>
                    </a:r>
                    <a:r>
                      <a:rPr lang="en-US" baseline="0" smtClean="0"/>
                      <a:t>22</a:t>
                    </a:r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051507465972099E-2"/>
                      <c:h val="9.41230144876263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FFB-45E4-B02F-26DD9B269D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FB-45E4-B02F-26DD9B269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начальное</c:v>
                </c:pt>
                <c:pt idx="1">
                  <c:v>среднее общее</c:v>
                </c:pt>
                <c:pt idx="2">
                  <c:v>среднее специальное (профессиональное)</c:v>
                </c:pt>
                <c:pt idx="3">
                  <c:v>высшее</c:v>
                </c:pt>
                <c:pt idx="4">
                  <c:v>ученая степень/звание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37</c:v>
                </c:pt>
                <c:pt idx="3">
                  <c:v>22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FB-45E4-B02F-26DD9B269D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59232905696483"/>
          <c:y val="0.23649147763006503"/>
          <c:w val="0.35455738023767608"/>
          <c:h val="0.63108303736212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Посещение ДОСУГОВЫХ мероприятий (кол-во чел.)</a:t>
            </a:r>
            <a:endParaRPr lang="ru-RU" dirty="0"/>
          </a:p>
        </c:rich>
      </c:tx>
      <c:layout>
        <c:manualLayout>
          <c:xMode val="edge"/>
          <c:yMode val="edge"/>
          <c:x val="0.26788729987755011"/>
          <c:y val="2.9351335485764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посещают мероприятия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372A-41B7-886A-1DBD1EED3F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2A-41B7-886A-1DBD1EED3F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72A-41B7-886A-1DBD1EED3F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2A-41B7-886A-1DBD1EED3F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72A-41B7-886A-1DBD1EED3F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72A-41B7-886A-1DBD1EED3F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8</a:t>
                    </a:r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2A-41B7-886A-1DBD1EED3F9C}"/>
                </c:ext>
              </c:extLst>
            </c:dLbl>
            <c:dLbl>
              <c:idx val="1"/>
              <c:layout>
                <c:manualLayout>
                  <c:x val="-8.1427227825461107E-2"/>
                  <c:y val="-7.315739480319578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26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2A-41B7-886A-1DBD1EED3F9C}"/>
                </c:ext>
              </c:extLst>
            </c:dLbl>
            <c:dLbl>
              <c:idx val="2"/>
              <c:layout>
                <c:manualLayout>
                  <c:x val="6.5205927705584116E-2"/>
                  <c:y val="-5.199230856342541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19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2A-41B7-886A-1DBD1EED3F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7</a:t>
                    </a:r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2A-41B7-886A-1DBD1EED3F9C}"/>
                </c:ext>
              </c:extLst>
            </c:dLbl>
            <c:dLbl>
              <c:idx val="4"/>
              <c:layout>
                <c:manualLayout>
                  <c:x val="1.8584822820351902E-2"/>
                  <c:y val="8.382256809070859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2A-41B7-886A-1DBD1EED3F9C}"/>
                </c:ext>
              </c:extLst>
            </c:dLbl>
            <c:dLbl>
              <c:idx val="5"/>
              <c:layout>
                <c:manualLayout>
                  <c:x val="1.2974226212013405E-2"/>
                  <c:y val="0.1245314764183980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2A-41B7-886A-1DBD1EED3F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ежедневно или несколько раз в неделю</c:v>
                </c:pt>
                <c:pt idx="1">
                  <c:v>один-два раза в неделю</c:v>
                </c:pt>
                <c:pt idx="2">
                  <c:v>один-два раза в месяц</c:v>
                </c:pt>
                <c:pt idx="3">
                  <c:v>один-два раза в полгода</c:v>
                </c:pt>
                <c:pt idx="4">
                  <c:v>один-два раза в год</c:v>
                </c:pt>
                <c:pt idx="5">
                  <c:v>реже, чем 1-2 раза в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26</c:v>
                </c:pt>
                <c:pt idx="2">
                  <c:v>19</c:v>
                </c:pt>
                <c:pt idx="3">
                  <c:v>7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2A-41B7-886A-1DBD1EED3F9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52525465417828"/>
          <c:y val="0.19571586058346804"/>
          <c:w val="0.30913393189456906"/>
          <c:h val="0.66090147889130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Наиболее востребованные среди пожилых людей Средства </a:t>
            </a:r>
            <a:r>
              <a:rPr lang="ru-RU" dirty="0"/>
              <a:t>общения </a:t>
            </a:r>
            <a:r>
              <a:rPr lang="ru-RU" dirty="0" smtClean="0"/>
              <a:t>(кол-во чел.)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Какими средствами общения пользуются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9B63-4A36-99C7-CAD35D5F3E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B63-4A36-99C7-CAD35D5F3E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B63-4A36-99C7-CAD35D5F3E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B63-4A36-99C7-CAD35D5F3E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B63-4A36-99C7-CAD35D5F3E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B63-4A36-99C7-CAD35D5F3E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9B63-4A36-99C7-CAD35D5F3E1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B63-4A36-99C7-CAD35D5F3E1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9B63-4A36-99C7-CAD35D5F3E1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B63-4A36-99C7-CAD35D5F3E1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9B63-4A36-99C7-CAD35D5F3E1D}"/>
              </c:ext>
            </c:extLst>
          </c:dPt>
          <c:dLbls>
            <c:dLbl>
              <c:idx val="0"/>
              <c:layout>
                <c:manualLayout>
                  <c:x val="-3.3555740762073794E-2"/>
                  <c:y val="0.177778250691637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63-4A36-99C7-CAD35D5F3E1D}"/>
                </c:ext>
              </c:extLst>
            </c:dLbl>
            <c:dLbl>
              <c:idx val="1"/>
              <c:layout>
                <c:manualLayout>
                  <c:x val="-6.2836834966439839E-2"/>
                  <c:y val="-6.52656220248430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63-4A36-99C7-CAD35D5F3E1D}"/>
                </c:ext>
              </c:extLst>
            </c:dLbl>
            <c:dLbl>
              <c:idx val="2"/>
              <c:layout>
                <c:manualLayout>
                  <c:x val="9.8823857240887547E-3"/>
                  <c:y val="-0.100385300343857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63-4A36-99C7-CAD35D5F3E1D}"/>
                </c:ext>
              </c:extLst>
            </c:dLbl>
            <c:dLbl>
              <c:idx val="3"/>
              <c:layout>
                <c:manualLayout>
                  <c:x val="4.3881457938951922E-2"/>
                  <c:y val="-0.1076913341024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4571311535359E-2"/>
                      <c:h val="7.01992585208499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B63-4A36-99C7-CAD35D5F3E1D}"/>
                </c:ext>
              </c:extLst>
            </c:dLbl>
            <c:dLbl>
              <c:idx val="4"/>
              <c:layout>
                <c:manualLayout>
                  <c:x val="1.2037359641046103E-2"/>
                  <c:y val="-0.264052821989001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63-4A36-99C7-CAD35D5F3E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63-4A36-99C7-CAD35D5F3E1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63-4A36-99C7-CAD35D5F3E1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63-4A36-99C7-CAD35D5F3E1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63-4A36-99C7-CAD35D5F3E1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63-4A36-99C7-CAD35D5F3E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B63-4A36-99C7-CAD35D5F3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стационарный телефон</c:v>
                </c:pt>
                <c:pt idx="1">
                  <c:v>моб.тел.-звонки</c:v>
                </c:pt>
                <c:pt idx="2">
                  <c:v>моб.тел.-текстовые сообщения</c:v>
                </c:pt>
                <c:pt idx="3">
                  <c:v>электронная почта</c:v>
                </c:pt>
                <c:pt idx="4">
                  <c:v>банк в Интернете</c:v>
                </c:pt>
                <c:pt idx="5">
                  <c:v>поиск информации в Интернете</c:v>
                </c:pt>
                <c:pt idx="6">
                  <c:v>программа Skype</c:v>
                </c:pt>
                <c:pt idx="7">
                  <c:v>соц.сети: Одноклассники, Вконтакте и т.п.</c:v>
                </c:pt>
                <c:pt idx="8">
                  <c:v>компьютерные игры</c:v>
                </c:pt>
                <c:pt idx="9">
                  <c:v>форумы в Интернете</c:v>
                </c:pt>
                <c:pt idx="10">
                  <c:v>блоги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43</c:v>
                </c:pt>
                <c:pt idx="1">
                  <c:v>64</c:v>
                </c:pt>
                <c:pt idx="2">
                  <c:v>47</c:v>
                </c:pt>
                <c:pt idx="3">
                  <c:v>17</c:v>
                </c:pt>
                <c:pt idx="4">
                  <c:v>1</c:v>
                </c:pt>
                <c:pt idx="5">
                  <c:v>63</c:v>
                </c:pt>
                <c:pt idx="6">
                  <c:v>19</c:v>
                </c:pt>
                <c:pt idx="7">
                  <c:v>13</c:v>
                </c:pt>
                <c:pt idx="8">
                  <c:v>4</c:v>
                </c:pt>
                <c:pt idx="9">
                  <c:v>9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63-4A36-99C7-CAD35D5F3E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90866020108714"/>
          <c:y val="0.21359998207905403"/>
          <c:w val="0.349935917856184"/>
          <c:h val="0.78640001792094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использование </a:t>
            </a:r>
            <a:r>
              <a:rPr lang="ru-RU" dirty="0" smtClean="0"/>
              <a:t> портала</a:t>
            </a:r>
            <a:r>
              <a:rPr lang="ru-RU" baseline="0" dirty="0" smtClean="0"/>
              <a:t> </a:t>
            </a:r>
            <a:r>
              <a:rPr lang="ru-RU" dirty="0" smtClean="0"/>
              <a:t>"</a:t>
            </a:r>
            <a:r>
              <a:rPr lang="ru-RU" dirty="0" err="1" smtClean="0"/>
              <a:t>Госуслуги</a:t>
            </a:r>
            <a:r>
              <a:rPr lang="ru-RU" dirty="0" smtClean="0"/>
              <a:t>» (кол-во чел.)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Пользуются ли порталом "Госуслуги"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851D-4343-8251-581448F459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1D-4343-8251-581448F459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51D-4343-8251-581448F459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1D-4343-8251-581448F459D3}"/>
              </c:ext>
            </c:extLst>
          </c:dPt>
          <c:dLbls>
            <c:dLbl>
              <c:idx val="0"/>
              <c:layout>
                <c:manualLayout>
                  <c:x val="-7.099367775257702E-2"/>
                  <c:y val="1.517444248040420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1D-4343-8251-581448F459D3}"/>
                </c:ext>
              </c:extLst>
            </c:dLbl>
            <c:dLbl>
              <c:idx val="1"/>
              <c:layout>
                <c:manualLayout>
                  <c:x val="6.03094246644841E-2"/>
                  <c:y val="-7.97237398896567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1D-4343-8251-581448F459D3}"/>
                </c:ext>
              </c:extLst>
            </c:dLbl>
            <c:dLbl>
              <c:idx val="2"/>
              <c:layout>
                <c:manualLayout>
                  <c:x val="5.921003827308801E-2"/>
                  <c:y val="0.109982457549949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1D-4343-8251-581448F459D3}"/>
                </c:ext>
              </c:extLst>
            </c:dLbl>
            <c:dLbl>
              <c:idx val="3"/>
              <c:layout>
                <c:manualLayout>
                  <c:x val="1.2499420596199601E-2"/>
                  <c:y val="0.118574240719910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1D-4343-8251-581448F45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иногда</c:v>
                </c:pt>
                <c:pt idx="2">
                  <c:v>да</c:v>
                </c:pt>
                <c:pt idx="3">
                  <c:v>не слышал(а) о таком портале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13</c:v>
                </c:pt>
                <c:pt idx="2">
                  <c:v>14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1D-4343-8251-581448F459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594405211089632"/>
          <c:y val="0.27567625475387003"/>
          <c:w val="0.32748739579311009"/>
          <c:h val="0.5076892174192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Навыки,</a:t>
            </a:r>
            <a:r>
              <a:rPr lang="ru-RU" baseline="0" dirty="0" smtClean="0"/>
              <a:t> полученные в результате проекта</a:t>
            </a:r>
          </a:p>
          <a:p>
            <a:pPr>
              <a:defRPr/>
            </a:pPr>
            <a:r>
              <a:rPr lang="ru-RU" dirty="0" smtClean="0"/>
              <a:t> (кол-во</a:t>
            </a:r>
            <a:r>
              <a:rPr lang="ru-RU" baseline="0" dirty="0" smtClean="0"/>
              <a:t> чел.)</a:t>
            </a:r>
            <a:endParaRPr lang="ru-RU" dirty="0"/>
          </a:p>
        </c:rich>
      </c:tx>
      <c:layout>
        <c:manualLayout>
          <c:xMode val="edge"/>
          <c:yMode val="edge"/>
          <c:x val="6.509880653296159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навыки удалось приобрести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AB98-4F8B-9BFA-591299A4ED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B98-4F8B-9BFA-591299A4ED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B98-4F8B-9BFA-591299A4ED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B98-4F8B-9BFA-591299A4ED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B98-4F8B-9BFA-591299A4ED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B98-4F8B-9BFA-591299A4ED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AB98-4F8B-9BFA-591299A4ED8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B98-4F8B-9BFA-591299A4ED8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AB98-4F8B-9BFA-591299A4ED8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B98-4F8B-9BFA-591299A4ED8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AB98-4F8B-9BFA-591299A4ED8D}"/>
              </c:ext>
            </c:extLst>
          </c:dPt>
          <c:dLbls>
            <c:dLbl>
              <c:idx val="0"/>
              <c:layout>
                <c:manualLayout>
                  <c:x val="-2.6832539430004299E-2"/>
                  <c:y val="0.11228619091450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21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445534115680301E-2"/>
                      <c:h val="3.90407651933196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B98-4F8B-9BFA-591299A4ED8D}"/>
                </c:ext>
              </c:extLst>
            </c:dLbl>
            <c:dLbl>
              <c:idx val="1"/>
              <c:layout>
                <c:manualLayout>
                  <c:x val="-4.5162635410779708E-2"/>
                  <c:y val="9.85038548914194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98-4F8B-9BFA-591299A4ED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98-4F8B-9BFA-591299A4ED8D}"/>
                </c:ext>
              </c:extLst>
            </c:dLbl>
            <c:dLbl>
              <c:idx val="3"/>
              <c:layout>
                <c:manualLayout>
                  <c:x val="-8.8269259081605142E-2"/>
                  <c:y val="-0.1008943466078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98-4F8B-9BFA-591299A4ED8D}"/>
                </c:ext>
              </c:extLst>
            </c:dLbl>
            <c:dLbl>
              <c:idx val="4"/>
              <c:layout>
                <c:manualLayout>
                  <c:x val="4.5432008472523704E-2"/>
                  <c:y val="-8.656964715221403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64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98-4F8B-9BFA-591299A4ED8D}"/>
                </c:ext>
              </c:extLst>
            </c:dLbl>
            <c:dLbl>
              <c:idx val="5"/>
              <c:layout>
                <c:manualLayout>
                  <c:x val="4.7006739075716009E-2"/>
                  <c:y val="-4.335404773277511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98-4F8B-9BFA-591299A4ED8D}"/>
                </c:ext>
              </c:extLst>
            </c:dLbl>
            <c:dLbl>
              <c:idx val="6"/>
              <c:layout>
                <c:manualLayout>
                  <c:x val="7.7056177960990332E-2"/>
                  <c:y val="2.4666290711593004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98-4F8B-9BFA-591299A4ED8D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039080940146199E-2"/>
                      <c:h val="9.757250884751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B98-4F8B-9BFA-591299A4ED8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98-4F8B-9BFA-591299A4ED8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98-4F8B-9BFA-591299A4ED8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98-4F8B-9BFA-591299A4E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работа с документами</c:v>
                </c:pt>
                <c:pt idx="1">
                  <c:v>сохранение документов на разные электронные носители</c:v>
                </c:pt>
                <c:pt idx="2">
                  <c:v>общение с друзьями, бывшими коллегами с помощью электронной почты</c:v>
                </c:pt>
                <c:pt idx="3">
                  <c:v>общение в социальных сетях и в Skype</c:v>
                </c:pt>
                <c:pt idx="4">
                  <c:v>поиск информации по интересам </c:v>
                </c:pt>
                <c:pt idx="5">
                  <c:v>получение on-line консультаций</c:v>
                </c:pt>
                <c:pt idx="6">
                  <c:v>оплата коммунальных услуг</c:v>
                </c:pt>
                <c:pt idx="7">
                  <c:v>просмотр официальных сайтов органов власти</c:v>
                </c:pt>
                <c:pt idx="8">
                  <c:v>регистрация на портале государственных услуг</c:v>
                </c:pt>
                <c:pt idx="9">
                  <c:v>просмотр фильмов</c:v>
                </c:pt>
                <c:pt idx="10">
                  <c:v>заказ покупок и услуг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21</c:v>
                </c:pt>
                <c:pt idx="1">
                  <c:v>14</c:v>
                </c:pt>
                <c:pt idx="2">
                  <c:v>46</c:v>
                </c:pt>
                <c:pt idx="3">
                  <c:v>52</c:v>
                </c:pt>
                <c:pt idx="4">
                  <c:v>64</c:v>
                </c:pt>
                <c:pt idx="5">
                  <c:v>9</c:v>
                </c:pt>
                <c:pt idx="6">
                  <c:v>28</c:v>
                </c:pt>
                <c:pt idx="7">
                  <c:v>37</c:v>
                </c:pt>
                <c:pt idx="8">
                  <c:v>11</c:v>
                </c:pt>
                <c:pt idx="9">
                  <c:v>12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B98-4F8B-9BFA-591299A4ED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92591765884831"/>
          <c:y val="0"/>
          <c:w val="0.36707408234115207"/>
          <c:h val="0.99944934112890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27851-48BE-443E-9A57-6DDC81686A9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A03F-4EC1-4B41-B102-23753C4CD0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3A03F-4EC1-4B41-B102-23753C4CD03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0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457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4026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378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5839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325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69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7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8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3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9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5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0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1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8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7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45807"/>
            <a:ext cx="9540671" cy="33694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МИНИСТЕРСТВО НАУКИ И ВЫСШЕГО ОБРАЗОВАНИЯ РОССИЙСКОЙ </a:t>
            </a:r>
            <a:r>
              <a:rPr lang="ru-RU" sz="1600" dirty="0">
                <a:solidFill>
                  <a:schemeClr val="tx1"/>
                </a:solidFill>
              </a:rPr>
              <a:t>ФЕДЕРАЦИИ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ФЕДЕРАЛЬНОЕ ГОСУДАРСТВЕННОЕ БЮДЖЕТНОЕ ОБРАЗОВАТЕЛЬНОЕ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УЧРЕЖДЕНИЕ ВЫСШЕГО ОБРАЗОВАНИЯ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«МУРМАНСКИЙ АРКТИЧЕСКИЙ ГОСУДАРСТВЕННЫЙ УНИВЕРСИТЕТ»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СОЦИАЛЬНО-ГУМАНИТАРНЫЙ ИНСТИТУТ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КАФЕДРА ФИЛОСОФИИ, СОЦИАЛЬНЫХ НАУК И ПРАВА СОЦИАЛЬНОГО ОБЕСПЕЧЕНИЯ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b="1" i="1" dirty="0" smtClean="0">
                <a:solidFill>
                  <a:schemeClr val="tx1"/>
                </a:solidFill>
              </a:rPr>
              <a:t>Социальная </a:t>
            </a:r>
            <a:r>
              <a:rPr lang="ru-RU" sz="2200" b="1" i="1" dirty="0">
                <a:solidFill>
                  <a:schemeClr val="tx1"/>
                </a:solidFill>
              </a:rPr>
              <a:t>работа с людьми пожилого возраста в сфере реализации </a:t>
            </a:r>
            <a:r>
              <a:rPr lang="ru-RU" sz="2200" b="1" i="1" dirty="0" smtClean="0">
                <a:solidFill>
                  <a:schemeClr val="tx1"/>
                </a:solidFill>
              </a:rPr>
              <a:t>технологий активного </a:t>
            </a:r>
            <a:r>
              <a:rPr lang="ru-RU" sz="2200" b="1" i="1" dirty="0">
                <a:solidFill>
                  <a:schemeClr val="tx1"/>
                </a:solidFill>
              </a:rPr>
              <a:t>долголетия (на примере социально-проектной деятельности студентов-волонтеров Мурманского арктического государственного университета</a:t>
            </a:r>
            <a:r>
              <a:rPr lang="ru-RU" sz="2200" b="1" i="1" dirty="0" smtClean="0">
                <a:solidFill>
                  <a:schemeClr val="tx1"/>
                </a:solidFill>
              </a:rPr>
              <a:t>): по материалам исследования</a:t>
            </a:r>
            <a:endParaRPr lang="ru-RU" sz="22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8220" y="3946334"/>
            <a:ext cx="4070554" cy="330004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обучающаяся 1 курса МСР-СР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Журавлева Виктория Сергеевна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39.04.02 Социальная работа,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(профиль) 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работа 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различными группами населения,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</a:t>
            </a:r>
          </a:p>
          <a:p>
            <a:pPr algn="r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>
              <a:spcBef>
                <a:spcPts val="0"/>
              </a:spcBef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Петошина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Игоревна, 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анд.филос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философии,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endParaRPr lang="ru-RU" sz="1400" dirty="0"/>
          </a:p>
          <a:p>
            <a:pPr>
              <a:spcBef>
                <a:spcPts val="0"/>
              </a:spcBef>
            </a:pPr>
            <a:endParaRPr lang="ru-RU" sz="1400" dirty="0"/>
          </a:p>
          <a:p>
            <a:pPr algn="r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655260" y="3946334"/>
            <a:ext cx="3383280" cy="1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485" y="0"/>
            <a:ext cx="9963788" cy="12808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3 блок. Интернет-общение как современный способ организации жизненной практики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759686"/>
              </p:ext>
            </p:extLst>
          </p:nvPr>
        </p:nvGraphicFramePr>
        <p:xfrm>
          <a:off x="147485" y="1125709"/>
          <a:ext cx="9814531" cy="542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1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631" y="245146"/>
            <a:ext cx="8911687" cy="128089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Выводы по исследованию: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460" y="1243639"/>
            <a:ext cx="10711544" cy="5159829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частники социальных проектов «СОЦИОНОМ», направленных на обучение компьютерной грамотности,  - пенсионеры, в основном со средним специальным (профессиональным) образованием, средний возраст которых составляет 65 лет. Подавляющая часть пенсионеров считает себя активными людьми и с пользой проводят свой досуг.</a:t>
            </a:r>
          </a:p>
          <a:p>
            <a:r>
              <a:rPr lang="ru-RU" sz="2400" dirty="0" smtClean="0"/>
              <a:t>По мнению пенсионеров, уровень сложности использования Интернетом как труден, так и относительно легок в некоторых его методах освоения. </a:t>
            </a:r>
          </a:p>
          <a:p>
            <a:r>
              <a:rPr lang="ru-RU" sz="2400" dirty="0" smtClean="0"/>
              <a:t>По результатам обучения видно, что большинство респондентов выполнили свои цели, а также, несколько человек научились оплачивать свои коммунальные услуги с помощью Интернета и многое другое.</a:t>
            </a:r>
          </a:p>
          <a:p>
            <a:r>
              <a:rPr lang="ru-RU" sz="2400" dirty="0" smtClean="0"/>
              <a:t>Что касается уровня организации и проведения социальных проектов по обучению компьютерной грамотности, то все респонденты довольны и многие хотели бы продолжить обучение в следующих сессиях.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91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15" y="140016"/>
            <a:ext cx="10564905" cy="128089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Практические </a:t>
            </a:r>
            <a:r>
              <a:rPr lang="ru-RU" sz="3100" dirty="0">
                <a:solidFill>
                  <a:schemeClr val="tx1"/>
                </a:solidFill>
              </a:rPr>
              <a:t>рекомендации по улучшению деятельности в сфере реализации технологий активного </a:t>
            </a:r>
            <a:r>
              <a:rPr lang="ru-RU" sz="3100" dirty="0" smtClean="0">
                <a:solidFill>
                  <a:schemeClr val="tx1"/>
                </a:solidFill>
              </a:rPr>
              <a:t>долголетия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25" y="1491033"/>
            <a:ext cx="9735670" cy="5136776"/>
          </a:xfrm>
        </p:spPr>
        <p:txBody>
          <a:bodyPr>
            <a:normAutofit/>
          </a:bodyPr>
          <a:lstStyle/>
          <a:p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dirty="0"/>
              <a:t>Возможность работать </a:t>
            </a:r>
            <a:r>
              <a:rPr lang="ru-RU" dirty="0" smtClean="0"/>
              <a:t>с людьми пожилого возраста дистанционно по разным направлениям. </a:t>
            </a:r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Вовлечение средств массовой информации, создавая тем самым «рекламу» </a:t>
            </a:r>
            <a:r>
              <a:rPr lang="ru-RU" dirty="0" smtClean="0"/>
              <a:t>с целью привлечения новых участников среди людей пожилого возраста.</a:t>
            </a:r>
          </a:p>
          <a:p>
            <a:r>
              <a:rPr lang="ru-RU" dirty="0" smtClean="0"/>
              <a:t>3. Проведение </a:t>
            </a:r>
            <a:r>
              <a:rPr lang="ru-RU" dirty="0"/>
              <a:t>мероприятий, направленных на восстановление жизненных сил и здоровья пожилых людей с помощью организации досуговых форм </a:t>
            </a:r>
            <a:r>
              <a:rPr lang="ru-RU" dirty="0" smtClean="0"/>
              <a:t>активности (объединяя участников конкретных социальных  проектов).</a:t>
            </a:r>
          </a:p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Возможность улучшения материально-технической базы для более качественного обслуживания и обучения пенсионеров.</a:t>
            </a:r>
          </a:p>
          <a:p>
            <a:pPr lvl="0"/>
            <a:r>
              <a:rPr lang="ru-RU" dirty="0" smtClean="0"/>
              <a:t>5. Рассмотреть возможность </a:t>
            </a:r>
            <a:r>
              <a:rPr lang="ru-RU" dirty="0"/>
              <a:t>создания «комнаты отдыха</a:t>
            </a:r>
            <a:r>
              <a:rPr lang="ru-RU" dirty="0" smtClean="0"/>
              <a:t>» </a:t>
            </a:r>
            <a:r>
              <a:rPr lang="ru-RU" dirty="0"/>
              <a:t>как для волонтеров, так и для пенсионеров. Например, чтобы снять психологическое напряжение, усталость в глазах, где они смогут провести релаксационные </a:t>
            </a:r>
            <a:r>
              <a:rPr lang="ru-RU" dirty="0" smtClean="0"/>
              <a:t>мероприятия и беседы.</a:t>
            </a:r>
            <a:endParaRPr lang="ru-RU" dirty="0"/>
          </a:p>
          <a:p>
            <a:r>
              <a:rPr lang="ru-RU" dirty="0" smtClean="0"/>
              <a:t>6. </a:t>
            </a:r>
            <a:r>
              <a:rPr lang="ru-RU" dirty="0"/>
              <a:t>Увеличить мероприятия по обучению постоянных кадров (студентов-волонтеров МАГУ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7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264" y="344129"/>
            <a:ext cx="4868059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Выводы по работе: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639" y="1270000"/>
            <a:ext cx="9861792" cy="52151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/>
              <a:t>Социальный проект по обучению компьютерной грамотности людей пожилого возраста играет немаловажную роль в области современных технологий активного долголетия в социальной работе с пожилыми людьми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Мурманском арктическом государственном университете, реализуются социальные проекты для пожилых людей с использованием технологий активного долголетия. Одним из таких примеров является  социальный региональный проект «Академия активного долголетия в Арктике».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результате </a:t>
            </a:r>
            <a:r>
              <a:rPr lang="ru-RU" dirty="0" smtClean="0"/>
              <a:t>исследования, направленного на выявление отношения людей пожилого возраста к реализации технологий активного долголетия на примере получения ими услуг в сфере компьютерной грамотности, удалось </a:t>
            </a:r>
            <a:r>
              <a:rPr lang="ru-RU" dirty="0"/>
              <a:t>установить, что, в целом, пожилым людям удалось решить свои личные цели, с которыми они пришли на </a:t>
            </a:r>
            <a:r>
              <a:rPr lang="ru-RU" dirty="0" smtClean="0"/>
              <a:t>проект.</a:t>
            </a:r>
          </a:p>
          <a:p>
            <a:r>
              <a:rPr lang="ru-RU" dirty="0"/>
              <a:t>На основе изучения социально-проектной деятельности студентов-волонтеров МАГУ в работе по реализации технологий активного долголетия и анализа результатов исследования были разработаны практические рекомендации, которые, на наш взгляд, могут сделать данную работу результативней.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3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532" y="2270030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tx1"/>
                </a:solidFill>
              </a:rPr>
              <a:t>Спасибо за внимание! 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806" y="0"/>
            <a:ext cx="10849646" cy="128089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Общая </a:t>
            </a:r>
            <a:r>
              <a:rPr lang="ru-RU" sz="3100" dirty="0">
                <a:solidFill>
                  <a:schemeClr val="tx1"/>
                </a:solidFill>
              </a:rPr>
              <a:t>характеристика и основные направления социально-проектной деятельности студентов-волонтеров МАГУ в работе по реализации технологий активного долголетия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804" y="1508502"/>
            <a:ext cx="8126111" cy="504469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университете действуют волонтерские объединения, одним из которых является «СОЦИОНОМ». Преимущественно «СОЦИОНОМ» состоит из студентов, обучающихся по направлению подготовки «Социальная работа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Одно </a:t>
            </a:r>
            <a:r>
              <a:rPr lang="ru-RU" sz="2400" dirty="0"/>
              <a:t>из главных направлений деятельности </a:t>
            </a:r>
            <a:r>
              <a:rPr lang="ru-RU" sz="2400" dirty="0" smtClean="0"/>
              <a:t>«</a:t>
            </a:r>
            <a:r>
              <a:rPr lang="ru-RU" sz="2400" dirty="0"/>
              <a:t>СОЦИОНОМ» </a:t>
            </a:r>
            <a:r>
              <a:rPr lang="ru-RU" sz="2400" dirty="0" smtClean="0"/>
              <a:t>- </a:t>
            </a:r>
            <a:r>
              <a:rPr lang="ru-RU" sz="2400" dirty="0"/>
              <a:t>оказание индивидуальной помощи </a:t>
            </a:r>
            <a:r>
              <a:rPr lang="ru-RU" sz="2400" dirty="0" smtClean="0"/>
              <a:t>пожилым людям, где волонтеры </a:t>
            </a:r>
            <a:r>
              <a:rPr lang="ru-RU" sz="2400" dirty="0"/>
              <a:t>организуют для них </a:t>
            </a:r>
            <a:r>
              <a:rPr lang="ru-RU" sz="2400" dirty="0" smtClean="0"/>
              <a:t>различные мероприятия.</a:t>
            </a:r>
          </a:p>
          <a:p>
            <a:r>
              <a:rPr lang="ru-RU" sz="2400" dirty="0" smtClean="0"/>
              <a:t>Начиная с </a:t>
            </a:r>
            <a:r>
              <a:rPr lang="ru-RU" sz="2400" dirty="0"/>
              <a:t>2013 года, на базе МАГУ реализуется социальный проект по обучению пожилых людей компьютерной грамотности «Академия активного долголетия в Арктике». </a:t>
            </a:r>
          </a:p>
        </p:txBody>
      </p:sp>
      <p:pic>
        <p:nvPicPr>
          <p:cNvPr id="4" name="Picture 4" descr="https://sun9-9.userapi.com/c847217/v847217116/f5d6b/XmGjauPnuw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04" y="1356102"/>
            <a:ext cx="3637934" cy="27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17.userapi.com/c845520/v845520545/9006a/adZ2Q--6y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15" y="4186401"/>
            <a:ext cx="3637934" cy="25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58" y="184468"/>
            <a:ext cx="9420239" cy="12808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Отношение </a:t>
            </a:r>
            <a:r>
              <a:rPr lang="ru-RU" dirty="0">
                <a:solidFill>
                  <a:schemeClr val="tx1"/>
                </a:solidFill>
              </a:rPr>
              <a:t>людей пожилого возраста к </a:t>
            </a:r>
            <a:r>
              <a:rPr lang="ru-RU" dirty="0" smtClean="0">
                <a:solidFill>
                  <a:schemeClr val="tx1"/>
                </a:solidFill>
              </a:rPr>
              <a:t>реализации </a:t>
            </a:r>
            <a:r>
              <a:rPr lang="ru-RU" dirty="0">
                <a:solidFill>
                  <a:schemeClr val="tx1"/>
                </a:solidFill>
              </a:rPr>
              <a:t>технологий активного долголетия на примере получения ими услуг в сфере компьютерной грамотности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24" y="2510972"/>
            <a:ext cx="8915400" cy="3777622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i="1" dirty="0" smtClean="0"/>
              <a:t>Цель </a:t>
            </a:r>
            <a:r>
              <a:rPr lang="ru-RU" sz="2000" b="1" i="1" dirty="0"/>
              <a:t>исследования </a:t>
            </a:r>
            <a:r>
              <a:rPr lang="ru-RU" sz="2000" b="1" i="1" dirty="0" smtClean="0"/>
              <a:t>– </a:t>
            </a:r>
            <a:r>
              <a:rPr lang="ru-RU" sz="2000" dirty="0"/>
              <a:t>выявить отношение людей пожилого возраста к реализации технологий активного долголетия на примере получения ими услуг в сфере компьютерной </a:t>
            </a:r>
            <a:r>
              <a:rPr lang="ru-RU" sz="2000" dirty="0" smtClean="0"/>
              <a:t>грамотности.</a:t>
            </a:r>
          </a:p>
          <a:p>
            <a:r>
              <a:rPr lang="ru-RU" sz="2000" b="1" i="1" dirty="0"/>
              <a:t>Задачи: </a:t>
            </a:r>
            <a:endParaRPr lang="ru-RU" sz="2000" b="1" i="1" dirty="0" smtClean="0"/>
          </a:p>
          <a:p>
            <a:pPr marL="0" indent="0">
              <a:buNone/>
            </a:pPr>
            <a:r>
              <a:rPr lang="ru-RU" sz="2000" b="1" i="1" dirty="0"/>
              <a:t>	</a:t>
            </a:r>
            <a:r>
              <a:rPr lang="ru-RU" sz="2000" dirty="0" smtClean="0"/>
              <a:t>1) выявить социально-демографические </a:t>
            </a:r>
            <a:r>
              <a:rPr lang="ru-RU" sz="2000" dirty="0"/>
              <a:t>характеристики </a:t>
            </a:r>
            <a:r>
              <a:rPr lang="ru-RU" sz="2000" dirty="0" smtClean="0"/>
              <a:t>респондентов;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2) </a:t>
            </a:r>
            <a:r>
              <a:rPr lang="ru-RU" sz="2000" dirty="0"/>
              <a:t>п</a:t>
            </a:r>
            <a:r>
              <a:rPr lang="ru-RU" sz="2000" dirty="0" smtClean="0"/>
              <a:t>роизвести  оценку активности </a:t>
            </a:r>
            <a:r>
              <a:rPr lang="ru-RU" sz="2000" dirty="0"/>
              <a:t>и социальной значимости людей пожилого пенсионного </a:t>
            </a:r>
            <a:r>
              <a:rPr lang="ru-RU" sz="2000" dirty="0" smtClean="0"/>
              <a:t>возраста в их собственных представлениях;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3) рассмотреть досуг </a:t>
            </a:r>
            <a:r>
              <a:rPr lang="ru-RU" sz="2000" dirty="0"/>
              <a:t>и общение как особый способ проявления активности </a:t>
            </a:r>
            <a:r>
              <a:rPr lang="ru-RU" sz="2000" dirty="0" smtClean="0"/>
              <a:t>людей пожилого пенсионного возраста;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4) раскрыть степень вовлеченности людей пожилого пенсионного возраста в различные формы интернет-общения как современного способа организации жизненной практики  и </a:t>
            </a:r>
            <a:r>
              <a:rPr lang="ru-RU" sz="2000" dirty="0"/>
              <a:t>стремление в </a:t>
            </a:r>
            <a:r>
              <a:rPr lang="ru-RU" sz="2000" dirty="0" smtClean="0"/>
              <a:t>их освоении.</a:t>
            </a:r>
            <a:endParaRPr lang="ru-RU" sz="2000" dirty="0"/>
          </a:p>
          <a:p>
            <a:endParaRPr lang="ru-RU" sz="2000" b="1" u="sng" dirty="0" smtClean="0">
              <a:solidFill>
                <a:srgbClr val="FF0000"/>
              </a:solidFill>
            </a:endParaRPr>
          </a:p>
          <a:p>
            <a:r>
              <a:rPr lang="ru-RU" sz="2000" b="1" i="1" dirty="0"/>
              <a:t>Метод исследования: </a:t>
            </a:r>
            <a:r>
              <a:rPr lang="ru-RU" sz="2000" dirty="0" smtClean="0"/>
              <a:t>анкетный опрос.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52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635" y="726901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	Характеристика выборки: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190" y="1743751"/>
            <a:ext cx="8959532" cy="3429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Количество </a:t>
            </a:r>
            <a:r>
              <a:rPr lang="ru-RU" sz="2400" b="1" dirty="0" smtClean="0"/>
              <a:t>респондентов</a:t>
            </a:r>
            <a:r>
              <a:rPr lang="en-US" sz="2400" b="1" dirty="0" smtClean="0"/>
              <a:t>:</a:t>
            </a:r>
            <a:r>
              <a:rPr lang="ru-RU" sz="2400" b="1" dirty="0" smtClean="0"/>
              <a:t>  </a:t>
            </a:r>
            <a:r>
              <a:rPr lang="ru-RU" sz="2400" dirty="0" smtClean="0"/>
              <a:t>64 </a:t>
            </a:r>
            <a:r>
              <a:rPr lang="ru-RU" sz="2400" dirty="0"/>
              <a:t>человек от </a:t>
            </a:r>
            <a:r>
              <a:rPr lang="ru-RU" sz="2400" dirty="0" smtClean="0"/>
              <a:t>57 до </a:t>
            </a:r>
            <a:r>
              <a:rPr lang="ru-RU" sz="2400" dirty="0"/>
              <a:t>81 года. </a:t>
            </a:r>
            <a:endParaRPr lang="en-US" sz="2400" dirty="0"/>
          </a:p>
          <a:p>
            <a:pPr algn="just"/>
            <a:r>
              <a:rPr lang="ru-RU" sz="2400" b="1" dirty="0"/>
              <a:t>Гендерный состав</a:t>
            </a:r>
            <a:r>
              <a:rPr lang="en-US" sz="2400" b="1" dirty="0"/>
              <a:t>: </a:t>
            </a:r>
            <a:r>
              <a:rPr lang="ru-RU" sz="2400" dirty="0"/>
              <a:t>5</a:t>
            </a:r>
            <a:r>
              <a:rPr lang="ru-RU" sz="2400" dirty="0" smtClean="0"/>
              <a:t> </a:t>
            </a:r>
            <a:r>
              <a:rPr lang="ru-RU" sz="2400" dirty="0"/>
              <a:t>человек мужского пола и </a:t>
            </a:r>
            <a:r>
              <a:rPr lang="ru-RU" sz="2400" dirty="0" smtClean="0"/>
              <a:t>59 </a:t>
            </a:r>
            <a:r>
              <a:rPr lang="ru-RU" sz="2400" dirty="0"/>
              <a:t>женского пола. </a:t>
            </a:r>
            <a:endParaRPr lang="ru-RU" sz="2400" dirty="0" smtClean="0"/>
          </a:p>
          <a:p>
            <a:pPr algn="just"/>
            <a:r>
              <a:rPr lang="ru-RU" sz="2400" b="1" dirty="0" smtClean="0"/>
              <a:t>Семейное положение:  </a:t>
            </a:r>
            <a:r>
              <a:rPr lang="ru-RU" sz="2400" dirty="0" smtClean="0"/>
              <a:t>Большая часть человек (23) – женаты/замужем и (19) – вдовцы.</a:t>
            </a:r>
          </a:p>
          <a:p>
            <a:pPr algn="just"/>
            <a:r>
              <a:rPr lang="ru-RU" sz="2400" b="1" dirty="0" smtClean="0"/>
              <a:t>Образование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ru-RU" sz="2400" dirty="0" smtClean="0"/>
              <a:t>Большинство </a:t>
            </a:r>
            <a:r>
              <a:rPr lang="ru-RU" sz="2400" dirty="0"/>
              <a:t>опрошенных </a:t>
            </a:r>
            <a:r>
              <a:rPr lang="ru-RU" sz="2400" dirty="0" smtClean="0"/>
              <a:t>имеют среднее специальное (профессиональное) образование. </a:t>
            </a:r>
            <a:endParaRPr lang="en-US" sz="2400" dirty="0"/>
          </a:p>
          <a:p>
            <a:pPr algn="just"/>
            <a:r>
              <a:rPr lang="ru-RU" sz="2400" b="1" dirty="0"/>
              <a:t>Занятость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ru-RU" sz="2400" dirty="0" smtClean="0"/>
              <a:t>Подавляющее большинство респондентов являются неработающими пенсионерами.</a:t>
            </a:r>
            <a:endParaRPr lang="en-US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75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58" y="674116"/>
            <a:ext cx="996696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Анкета включает в себя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26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вопросов, которые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условно можно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разбить на следующие блоки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600" dirty="0"/>
              <a:t>1 блок. </a:t>
            </a:r>
            <a:r>
              <a:rPr lang="ru-RU" sz="2800" dirty="0" smtClean="0"/>
              <a:t>Социально-демографические характеристики и оценка активности и социальной значимости людей пожилого пенсионного возраста</a:t>
            </a:r>
          </a:p>
          <a:p>
            <a:endParaRPr lang="ru-RU" sz="2600" dirty="0"/>
          </a:p>
          <a:p>
            <a:r>
              <a:rPr lang="ru-RU" sz="2600" dirty="0"/>
              <a:t>2 блок. Досуг и общение как особый способ проявления активности </a:t>
            </a:r>
          </a:p>
          <a:p>
            <a:endParaRPr lang="ru-RU" sz="2600" dirty="0"/>
          </a:p>
          <a:p>
            <a:r>
              <a:rPr lang="ru-RU" sz="2600" dirty="0"/>
              <a:t>3 блок. </a:t>
            </a:r>
            <a:r>
              <a:rPr lang="ru-RU" sz="2600" dirty="0" smtClean="0"/>
              <a:t>Интернет-общение</a:t>
            </a:r>
            <a:r>
              <a:rPr lang="ru-RU" sz="2600" dirty="0"/>
              <a:t> </a:t>
            </a:r>
            <a:r>
              <a:rPr lang="ru-RU" sz="2800" dirty="0"/>
              <a:t>к</a:t>
            </a:r>
            <a:r>
              <a:rPr lang="ru-RU" sz="2800" dirty="0" smtClean="0"/>
              <a:t>ак современный способ организации жизненной практики</a:t>
            </a:r>
            <a:r>
              <a:rPr lang="ru-RU" sz="2800" dirty="0"/>
              <a:t> </a:t>
            </a:r>
          </a:p>
          <a:p>
            <a:endParaRPr lang="ru-RU" sz="2600" dirty="0" smtClean="0"/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8079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20" y="120698"/>
            <a:ext cx="10253646" cy="128089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1 блок. Социально-демографические характеристики и оценка активности и социальной значимости людей пожилого пенсионного возраста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255669"/>
              </p:ext>
            </p:extLst>
          </p:nvPr>
        </p:nvGraphicFramePr>
        <p:xfrm>
          <a:off x="127820" y="1563330"/>
          <a:ext cx="9006873" cy="489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52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04" y="220231"/>
            <a:ext cx="9155458" cy="128089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2 блок. Досуг и общение как особый способ проявления активности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667621"/>
              </p:ext>
            </p:extLst>
          </p:nvPr>
        </p:nvGraphicFramePr>
        <p:xfrm>
          <a:off x="140600" y="1412631"/>
          <a:ext cx="10340587" cy="523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7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638" y="213424"/>
            <a:ext cx="9491297" cy="12808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3 блок. Интернет-общение как современный способ организации жизненной практики 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828772"/>
              </p:ext>
            </p:extLst>
          </p:nvPr>
        </p:nvGraphicFramePr>
        <p:xfrm>
          <a:off x="0" y="1290525"/>
          <a:ext cx="10651173" cy="5269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17145" y="2303505"/>
            <a:ext cx="271228" cy="276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197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487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7653" y="272417"/>
            <a:ext cx="9635612" cy="12808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3 блок. Интернет-общение как современный способ организации жизненной практики 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095875"/>
              </p:ext>
            </p:extLst>
          </p:nvPr>
        </p:nvGraphicFramePr>
        <p:xfrm>
          <a:off x="137653" y="1349519"/>
          <a:ext cx="10389142" cy="536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5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12085</TotalTime>
  <Words>831</Words>
  <Application>Microsoft Office PowerPoint</Application>
  <PresentationFormat>Широкоэкранный</PresentationFormat>
  <Paragraphs>107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«МУРМАНСКИЙ АРКТИЧЕСКИЙ ГОСУДАРСТВЕННЫЙ УНИВЕРСИТЕТ» СОЦИАЛЬНО-ГУМАНИТАРНЫЙ ИНСТИТУТ КАФЕДРА ФИЛОСОФИИ, СОЦИАЛЬНЫХ НАУК И ПРАВА СОЦИАЛЬНОГО ОБЕСПЕЧЕНИЯ    Социальная работа с людьми пожилого возраста в сфере реализации технологий активного долголетия (на примере социально-проектной деятельности студентов-волонтеров Мурманского арктического государственного университета): по материалам исследования</vt:lpstr>
      <vt:lpstr>Общая характеристика и основные направления социально-проектной деятельности студентов-волонтеров МАГУ в работе по реализации технологий активного долголетия   </vt:lpstr>
      <vt:lpstr>Отношение людей пожилого возраста к реализации технологий активного долголетия на примере получения ими услуг в сфере компьютерной грамотности  </vt:lpstr>
      <vt:lpstr> Характеристика выборки:</vt:lpstr>
      <vt:lpstr>Презентация PowerPoint</vt:lpstr>
      <vt:lpstr>1 блок. Социально-демографические характеристики и оценка активности и социальной значимости людей пожилого пенсионного возраста </vt:lpstr>
      <vt:lpstr>2 блок. Досуг и общение как особый способ проявления активности  </vt:lpstr>
      <vt:lpstr>3 блок. Интернет-общение как современный способ организации жизненной практики </vt:lpstr>
      <vt:lpstr>3 блок. Интернет-общение как современный способ организации жизненной практики  </vt:lpstr>
      <vt:lpstr>3 блок. Интернет-общение как современный способ организации жизненной практики </vt:lpstr>
      <vt:lpstr>Выводы по исследованию:</vt:lpstr>
      <vt:lpstr>Практические рекомендации по улучшению деятельности в сфере реализации технологий активного долголетия </vt:lpstr>
      <vt:lpstr>Выводы по работе: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ФЕДЕРАЛЬНОЕ ГОСУДАРСТВЕННОЕ БЮДЖЕТНОЕ ОБРАЗОВАТЕЛЬНОЕ УЧРЕЖДЕНИЕ ВЫСШЕГО ОБРАЗОВАНИЯ «МУРМАНСКИЙ АРКТИЧЕСКИЙ ГОСУДАРСТВЕННЫЙ УНИВЕРСИТЕТ»  СОЦИАЛЬНО-ГУМАНИТАРНЫЙ ИНСТИТУТ  КАФЕДРА ФИЛОСОФИИ И СОЦИАЛЬНЫХ НАУК   КУРСОВАЯ РАБОТА  ЖЕСТОКОЕ ОБРАЩЕНИЕ С ЖЕНЩИНАМИ КАК СОЦИАЛЬНАЯ ПРОБЛЕМА</dc:title>
  <dc:creator>Джамиля</dc:creator>
  <cp:lastModifiedBy>й</cp:lastModifiedBy>
  <cp:revision>163</cp:revision>
  <dcterms:created xsi:type="dcterms:W3CDTF">2017-06-14T16:16:11Z</dcterms:created>
  <dcterms:modified xsi:type="dcterms:W3CDTF">2020-05-19T12:07:05Z</dcterms:modified>
</cp:coreProperties>
</file>