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4EC820-4739-43A5-AD97-4D6EEA794D7A}" type="datetimeFigureOut">
              <a:rPr lang="ru-RU" smtClean="0"/>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4EC820-4739-43A5-AD97-4D6EEA794D7A}" type="datetimeFigureOut">
              <a:rPr lang="ru-RU" smtClean="0"/>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4EC820-4739-43A5-AD97-4D6EEA794D7A}" type="datetimeFigureOut">
              <a:rPr lang="ru-RU" smtClean="0"/>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39266"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ru-RU"/>
              <a:t>Образец заголовка</a:t>
            </a:r>
          </a:p>
        </p:txBody>
      </p:sp>
      <p:sp>
        <p:nvSpPr>
          <p:cNvPr id="139267" name="Rectangle 3"/>
          <p:cNvSpPr>
            <a:spLocks noGrp="1" noChangeArrowheads="1"/>
          </p:cNvSpPr>
          <p:nvPr>
            <p:ph type="subTitle" sz="quarter" idx="1"/>
          </p:nvPr>
        </p:nvSpPr>
        <p:spPr>
          <a:xfrm>
            <a:off x="1371600" y="3886200"/>
            <a:ext cx="6400800" cy="1752600"/>
          </a:xfrm>
        </p:spPr>
        <p:txBody>
          <a:bodyPr lIns="91440" rIns="91440"/>
          <a:lstStyle>
            <a:lvl1pPr marL="0" indent="0" algn="ctr">
              <a:buFont typeface="Wingdings" pitchFamily="2" charset="2"/>
              <a:buNone/>
              <a:defRPr/>
            </a:lvl1pPr>
          </a:lstStyle>
          <a:p>
            <a:r>
              <a:rPr lang="ru-RU"/>
              <a:t>Образец подзаголовка</a:t>
            </a:r>
          </a:p>
        </p:txBody>
      </p:sp>
      <p:sp>
        <p:nvSpPr>
          <p:cNvPr id="139268" name="Rectangle 4"/>
          <p:cNvSpPr>
            <a:spLocks noGrp="1" noChangeArrowheads="1"/>
          </p:cNvSpPr>
          <p:nvPr>
            <p:ph type="dt" sz="quarter" idx="2"/>
          </p:nvPr>
        </p:nvSpPr>
        <p:spPr/>
        <p:txBody>
          <a:bodyPr/>
          <a:lstStyle>
            <a:lvl1pPr>
              <a:defRPr/>
            </a:lvl1pPr>
          </a:lstStyle>
          <a:p>
            <a:endParaRPr lang="ru-RU">
              <a:solidFill>
                <a:srgbClr val="FFFFFF"/>
              </a:solidFill>
            </a:endParaRPr>
          </a:p>
        </p:txBody>
      </p:sp>
      <p:sp>
        <p:nvSpPr>
          <p:cNvPr id="139269" name="Rectangle 5"/>
          <p:cNvSpPr>
            <a:spLocks noGrp="1" noChangeArrowheads="1"/>
          </p:cNvSpPr>
          <p:nvPr>
            <p:ph type="ftr" sz="quarter" idx="3"/>
          </p:nvPr>
        </p:nvSpPr>
        <p:spPr/>
        <p:txBody>
          <a:bodyPr/>
          <a:lstStyle>
            <a:lvl1pPr>
              <a:defRPr/>
            </a:lvl1pPr>
          </a:lstStyle>
          <a:p>
            <a:endParaRPr lang="ru-RU">
              <a:solidFill>
                <a:srgbClr val="FFFFFF"/>
              </a:solidFill>
            </a:endParaRPr>
          </a:p>
        </p:txBody>
      </p:sp>
      <p:sp>
        <p:nvSpPr>
          <p:cNvPr id="139270" name="Rectangle 6"/>
          <p:cNvSpPr>
            <a:spLocks noGrp="1" noChangeArrowheads="1"/>
          </p:cNvSpPr>
          <p:nvPr>
            <p:ph type="sldNum" sz="quarter" idx="4"/>
          </p:nvPr>
        </p:nvSpPr>
        <p:spPr/>
        <p:txBody>
          <a:bodyPr/>
          <a:lstStyle>
            <a:lvl1pPr>
              <a:defRPr/>
            </a:lvl1pPr>
          </a:lstStyle>
          <a:p>
            <a:fld id="{27982967-4BAB-4007-B965-4A05FF76FC9C}"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7762D423-FE20-4B3D-ABF5-8EE1F293EFF6}"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873E18F-21F3-45FC-B5CA-16ABDD9E2B7C}"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79388" y="476250"/>
            <a:ext cx="4316412" cy="561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76250"/>
            <a:ext cx="4316413" cy="561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C6A7D053-140A-479E-BB4E-4EBB80F3BD34}"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78516917-7230-45F9-A3DD-41255CB45E58}"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02C2F71E-530D-490F-9BE8-4D2FEB8BAC94}"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C11E9345-461F-47D2-81E9-B617BC0395C7}"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7B4095BB-D348-4219-A4D4-B63FE810AD35}"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4EC820-4739-43A5-AD97-4D6EEA794D7A}" type="datetimeFigureOut">
              <a:rPr lang="ru-RU" smtClean="0"/>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E7C3FA72-7866-4FC7-B469-BC7B7E77C705}"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12917ED2-1714-4B44-A715-3E917639E494}"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69100" y="274638"/>
            <a:ext cx="2195513" cy="5821362"/>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79388" y="274638"/>
            <a:ext cx="6437312"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C52C7C2E-DE69-45AB-A20A-173EC516ACAE}"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екст 2"/>
          <p:cNvSpPr>
            <a:spLocks noGrp="1"/>
          </p:cNvSpPr>
          <p:nvPr>
            <p:ph type="body" sz="half" idx="1"/>
          </p:nvPr>
        </p:nvSpPr>
        <p:spPr>
          <a:xfrm>
            <a:off x="179388" y="476250"/>
            <a:ext cx="4316412" cy="5619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476250"/>
            <a:ext cx="4316413" cy="2733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362325"/>
            <a:ext cx="4316413" cy="2733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solidFill>
                <a:srgbClr val="FFFFFF"/>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solidFill>
                <a:srgbClr val="FFFFFF"/>
              </a:solidFill>
            </a:endParaRP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7CB8D7CA-FA10-4714-B184-8802F7639227}"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екст 2"/>
          <p:cNvSpPr>
            <a:spLocks noGrp="1"/>
          </p:cNvSpPr>
          <p:nvPr>
            <p:ph type="body" sz="half" idx="1"/>
          </p:nvPr>
        </p:nvSpPr>
        <p:spPr>
          <a:xfrm>
            <a:off x="179388" y="476250"/>
            <a:ext cx="4316412" cy="5619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76250"/>
            <a:ext cx="4316413" cy="5619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1CCAED46-7D71-43B4-978E-81EFC594E6DE}" type="slidenum">
              <a:rPr lang="ru-RU">
                <a:solidFill>
                  <a:srgbClr val="FFFFFF"/>
                </a:solidFill>
              </a:rPr>
              <a:pPr/>
              <a:t>‹#›</a:t>
            </a:fld>
            <a:endParaRPr lang="ru-RU">
              <a:solidFill>
                <a:srgbClr val="FFFFFF"/>
              </a:solidFill>
            </a:endParaRPr>
          </a:p>
        </p:txBody>
      </p:sp>
    </p:spTree>
  </p:cSld>
  <p:clrMapOvr>
    <a:masterClrMapping/>
  </p:clrMapOvr>
  <p:transition>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4EC820-4739-43A5-AD97-4D6EEA794D7A}" type="datetimeFigureOut">
              <a:rPr lang="ru-RU" smtClean="0"/>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4EC820-4739-43A5-AD97-4D6EEA794D7A}" type="datetimeFigureOut">
              <a:rPr lang="ru-RU" smtClean="0"/>
              <a:t>22.05.2013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4EC820-4739-43A5-AD97-4D6EEA794D7A}" type="datetimeFigureOut">
              <a:rPr lang="ru-RU" smtClean="0"/>
              <a:t>22.05.2013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4EC820-4739-43A5-AD97-4D6EEA794D7A}" type="datetimeFigureOut">
              <a:rPr lang="ru-RU" smtClean="0"/>
              <a:t>22.05.2013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4EC820-4739-43A5-AD97-4D6EEA794D7A}" type="datetimeFigureOut">
              <a:rPr lang="ru-RU" smtClean="0"/>
              <a:t>22.05.2013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4EC820-4739-43A5-AD97-4D6EEA794D7A}" type="datetimeFigureOut">
              <a:rPr lang="ru-RU" smtClean="0"/>
              <a:t>22.05.2013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4EC820-4739-43A5-AD97-4D6EEA794D7A}" type="datetimeFigureOut">
              <a:rPr lang="ru-RU" smtClean="0"/>
              <a:t>22.05.2013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FA23ED-7A41-4A8B-86A8-FAF4E98ADC7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EC820-4739-43A5-AD97-4D6EEA794D7A}" type="datetimeFigureOut">
              <a:rPr lang="ru-RU" smtClean="0"/>
              <a:t>22.05.2013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A23ED-7A41-4A8B-86A8-FAF4E98ADC7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bwMode="auto">
          <a:xfrm>
            <a:off x="179388" y="476250"/>
            <a:ext cx="8785225" cy="5619750"/>
          </a:xfrm>
          <a:prstGeom prst="rect">
            <a:avLst/>
          </a:prstGeom>
          <a:noFill/>
          <a:ln w="9525">
            <a:noFill/>
            <a:miter lim="800000"/>
            <a:headEnd/>
            <a:tailEnd/>
          </a:ln>
          <a:effectLst/>
        </p:spPr>
        <p:txBody>
          <a:bodyPr vert="horz" wrap="square" lIns="36000" tIns="45720" rIns="36000" bIns="45720" numCol="1" anchor="t" anchorCtr="0" compatLnSpc="1">
            <a:prstTxWarp prst="textNoShape">
              <a:avLst/>
            </a:prstTxWarp>
          </a:bodyPr>
          <a:lstStyle/>
          <a:p>
            <a:pPr lvl="0"/>
            <a:r>
              <a:rPr lang="ru-RU" smtClean="0"/>
              <a:t>Образец текста</a:t>
            </a:r>
          </a:p>
        </p:txBody>
      </p:sp>
      <p:sp>
        <p:nvSpPr>
          <p:cNvPr id="138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effectLst>
                  <a:outerShdw blurRad="38100" dist="38100" dir="2700000" algn="tl">
                    <a:srgbClr val="000000"/>
                  </a:outerShdw>
                </a:effectLst>
                <a:latin typeface="Arial" pitchFamily="34" charset="0"/>
              </a:defRPr>
            </a:lvl1pPr>
          </a:lstStyle>
          <a:p>
            <a:pPr fontAlgn="base">
              <a:spcBef>
                <a:spcPct val="0"/>
              </a:spcBef>
              <a:spcAft>
                <a:spcPct val="0"/>
              </a:spcAft>
            </a:pPr>
            <a:endParaRPr lang="ru-RU" sz="1400">
              <a:solidFill>
                <a:srgbClr val="FFFFFF"/>
              </a:solidFill>
            </a:endParaRPr>
          </a:p>
        </p:txBody>
      </p:sp>
      <p:sp>
        <p:nvSpPr>
          <p:cNvPr id="138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effectLst>
                  <a:outerShdw blurRad="38100" dist="38100" dir="2700000" algn="tl">
                    <a:srgbClr val="000000"/>
                  </a:outerShdw>
                </a:effectLst>
                <a:latin typeface="Arial" pitchFamily="34" charset="0"/>
              </a:defRPr>
            </a:lvl1pPr>
          </a:lstStyle>
          <a:p>
            <a:pPr fontAlgn="base">
              <a:spcBef>
                <a:spcPct val="0"/>
              </a:spcBef>
              <a:spcAft>
                <a:spcPct val="0"/>
              </a:spcAft>
            </a:pPr>
            <a:endParaRPr lang="ru-RU" sz="1400">
              <a:solidFill>
                <a:srgbClr val="FFFFFF"/>
              </a:solidFill>
            </a:endParaRPr>
          </a:p>
        </p:txBody>
      </p:sp>
      <p:sp>
        <p:nvSpPr>
          <p:cNvPr id="138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effectLst>
                  <a:outerShdw blurRad="38100" dist="38100" dir="2700000" algn="tl">
                    <a:srgbClr val="000000"/>
                  </a:outerShdw>
                </a:effectLst>
                <a:latin typeface="Arial" pitchFamily="34" charset="0"/>
              </a:defRPr>
            </a:lvl1pPr>
          </a:lstStyle>
          <a:p>
            <a:pPr fontAlgn="base">
              <a:spcBef>
                <a:spcPct val="0"/>
              </a:spcBef>
              <a:spcAft>
                <a:spcPct val="0"/>
              </a:spcAft>
            </a:pPr>
            <a:fld id="{D472FC34-1AC7-43DE-89AD-EED79F3D1ECE}" type="slidenum">
              <a:rPr lang="ru-RU" sz="1400">
                <a:solidFill>
                  <a:srgbClr val="FFFFFF"/>
                </a:solidFill>
              </a:rPr>
              <a:pPr fontAlgn="base">
                <a:spcBef>
                  <a:spcPct val="0"/>
                </a:spcBef>
                <a:spcAft>
                  <a:spcPct val="0"/>
                </a:spcAft>
              </a:pPr>
              <a:t>‹#›</a:t>
            </a:fld>
            <a:endParaRPr lang="ru-RU" sz="1400">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push dir="d"/>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08720"/>
            <a:ext cx="7774632" cy="5544617"/>
          </a:xfrm>
        </p:spPr>
        <p:txBody>
          <a:bodyPr>
            <a:normAutofit fontScale="90000"/>
          </a:bodyPr>
          <a:lstStyle/>
          <a:p>
            <a:r>
              <a:rPr lang="ru-RU" dirty="0"/>
              <a:t>ПРОБЛЕМЫ ИСПОЛЬЗОВАНИЯ ОДУ И НОВЫХ МЕР РЕГУЛИРОВАНИЯ ВЫЛОВА ТИХООКЕАНСКИХ ЛОСОСЕЙ И ДРУГИХ ВИДОВ ВОДНЫХ </a:t>
            </a:r>
            <a:r>
              <a:rPr lang="ru-RU" dirty="0" smtClean="0"/>
              <a:t>БИОРЕСУРСОВ</a:t>
            </a:r>
            <a:br>
              <a:rPr lang="ru-RU" dirty="0" smtClean="0"/>
            </a:br>
            <a:r>
              <a:rPr lang="ru-RU" sz="2630" b="1" i="1" dirty="0" smtClean="0"/>
              <a:t>Коростелев С.Г. </a:t>
            </a:r>
            <a:r>
              <a:rPr lang="ru-RU" sz="2630" dirty="0" smtClean="0"/>
              <a:t/>
            </a:r>
            <a:br>
              <a:rPr lang="ru-RU" sz="2630" dirty="0" smtClean="0"/>
            </a:br>
            <a:r>
              <a:rPr lang="ru-RU" sz="2630" dirty="0" smtClean="0"/>
              <a:t>Камчатское </a:t>
            </a:r>
            <a:r>
              <a:rPr lang="ru-RU" sz="2630" dirty="0" err="1" smtClean="0"/>
              <a:t>Берингийское</a:t>
            </a:r>
            <a:r>
              <a:rPr lang="ru-RU" sz="2630" dirty="0" smtClean="0"/>
              <a:t> </a:t>
            </a:r>
            <a:r>
              <a:rPr lang="ru-RU" sz="2630" dirty="0" err="1" smtClean="0"/>
              <a:t>экорегиональное</a:t>
            </a:r>
            <a:r>
              <a:rPr lang="ru-RU" sz="2630" dirty="0" smtClean="0"/>
              <a:t> отделение</a:t>
            </a:r>
            <a:br>
              <a:rPr lang="ru-RU" sz="2630" dirty="0" smtClean="0"/>
            </a:br>
            <a:r>
              <a:rPr lang="en-US" sz="2630" dirty="0" smtClean="0"/>
              <a:t>WWF  </a:t>
            </a:r>
            <a:r>
              <a:rPr lang="ru-RU" sz="2630" dirty="0" smtClean="0"/>
              <a:t>России (г. Петропавловск-Камчатский)</a:t>
            </a:r>
            <a:r>
              <a:rPr lang="ru-RU" dirty="0"/>
              <a:t/>
            </a:r>
            <a:br>
              <a:rPr lang="ru-RU" dirty="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5"/>
            <a:ext cx="8640960" cy="5909310"/>
          </a:xfrm>
          <a:prstGeom prst="rect">
            <a:avLst/>
          </a:prstGeom>
        </p:spPr>
        <p:txBody>
          <a:bodyPr wrap="square">
            <a:spAutoFit/>
          </a:bodyPr>
          <a:lstStyle/>
          <a:p>
            <a:pPr lvl="0" algn="just"/>
            <a:r>
              <a:rPr lang="ru-RU" b="1" dirty="0" smtClean="0"/>
              <a:t>6) Прибрежное </a:t>
            </a:r>
            <a:r>
              <a:rPr lang="ru-RU" b="1" dirty="0"/>
              <a:t>рыболовство. </a:t>
            </a:r>
            <a:r>
              <a:rPr lang="ru-RU" dirty="0"/>
              <a:t>В настоящее время понятие «прибрежное рыболовство» в законе искажено до его полной дискредитации – оно практически ничем не отличается от «промышленного», а правоприменительная практика абсурдна. В связи с этим, необходимо сформулировать четкое понятие «прибрежного рыболовства», которое на наш взгляд должно определяться рядом особенностей:</a:t>
            </a:r>
          </a:p>
          <a:p>
            <a:pPr algn="just"/>
            <a:r>
              <a:rPr lang="ru-RU" b="1" dirty="0"/>
              <a:t>-</a:t>
            </a:r>
            <a:r>
              <a:rPr lang="ru-RU" dirty="0"/>
              <a:t> иметь безусловный приоритет перед «промышленным рыболовством», т.е. в рамках предлагаемой «олимпийской системы» обеспечиваться квотами по мере развития в первоочередном порядке;</a:t>
            </a:r>
          </a:p>
          <a:p>
            <a:pPr algn="just"/>
            <a:r>
              <a:rPr lang="ru-RU" b="1" dirty="0"/>
              <a:t>-</a:t>
            </a:r>
            <a:r>
              <a:rPr lang="ru-RU" dirty="0"/>
              <a:t> осуществляться с использованием судов не превышающих размер 24 м между перпендикулярами и с берега без использования судов. Требования о доставке на берег и отсутствие переработки должны быть отменены. Сами размеры судна исключат серьезную глубокую переработку на борту, а в ненаселенных районах возможна сдача на переработку на крупные перерабатывающие суда;</a:t>
            </a:r>
          </a:p>
          <a:p>
            <a:pPr algn="just"/>
            <a:r>
              <a:rPr lang="ru-RU" dirty="0"/>
              <a:t>- применение для промысла только пассивных орудий лова (сети, ловушки, яруса, ставные невода) с обязательным запретом использования тралов и </a:t>
            </a:r>
            <a:r>
              <a:rPr lang="ru-RU" dirty="0" err="1"/>
              <a:t>снюрреводов</a:t>
            </a:r>
            <a:r>
              <a:rPr lang="ru-RU" dirty="0"/>
              <a:t>;</a:t>
            </a:r>
          </a:p>
          <a:p>
            <a:pPr algn="just"/>
            <a:r>
              <a:rPr lang="ru-RU" dirty="0"/>
              <a:t>- регулироваться на уровне субъектов федерации с обязательным участием муниципалитетов и общественных организаций и разрешаться по заявительному принципу. </a:t>
            </a:r>
          </a:p>
        </p:txBody>
      </p:sp>
    </p:spTree>
  </p:cSld>
  <p:clrMapOvr>
    <a:masterClrMapping/>
  </p:clrMapOvr>
  <p:transition>
    <p:push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06090"/>
          </a:xfrm>
        </p:spPr>
        <p:txBody>
          <a:bodyPr>
            <a:normAutofit fontScale="90000"/>
          </a:bodyPr>
          <a:lstStyle/>
          <a:p>
            <a:r>
              <a:rPr lang="ru-RU" dirty="0" smtClean="0"/>
              <a:t/>
            </a:r>
            <a:br>
              <a:rPr lang="ru-RU" dirty="0" smtClean="0"/>
            </a:br>
            <a:r>
              <a:rPr lang="ru-RU" dirty="0" smtClean="0"/>
              <a:t/>
            </a:r>
            <a:br>
              <a:rPr lang="ru-RU" dirty="0" smtClean="0"/>
            </a:br>
            <a:r>
              <a:rPr lang="ru-RU" dirty="0"/>
              <a:t/>
            </a:r>
            <a:br>
              <a:rPr lang="ru-RU" dirty="0"/>
            </a:br>
            <a:r>
              <a:rPr lang="ru-RU" b="1" dirty="0" smtClean="0"/>
              <a:t>Со стороны рентабельности промысла отдельных видов: </a:t>
            </a:r>
            <a:r>
              <a:rPr lang="ru-RU" dirty="0" smtClean="0"/>
              <a:t/>
            </a:r>
            <a:br>
              <a:rPr lang="ru-RU" dirty="0" smtClean="0"/>
            </a:br>
            <a:r>
              <a:rPr lang="ru-RU" dirty="0"/>
              <a:t/>
            </a:r>
            <a:br>
              <a:rPr lang="ru-RU" dirty="0"/>
            </a:br>
            <a:endParaRPr lang="ru-RU" dirty="0"/>
          </a:p>
        </p:txBody>
      </p:sp>
      <p:sp>
        <p:nvSpPr>
          <p:cNvPr id="4" name="Содержимое 3"/>
          <p:cNvSpPr>
            <a:spLocks noGrp="1"/>
          </p:cNvSpPr>
          <p:nvPr>
            <p:ph sz="half" idx="1"/>
          </p:nvPr>
        </p:nvSpPr>
        <p:spPr/>
        <p:txBody>
          <a:bodyPr>
            <a:normAutofit fontScale="92500" lnSpcReduction="20000"/>
          </a:bodyPr>
          <a:lstStyle/>
          <a:p>
            <a:pPr algn="just"/>
            <a:r>
              <a:rPr lang="ru-RU" b="1" i="1" dirty="0" err="1" smtClean="0"/>
              <a:t>Сверхрентабельные</a:t>
            </a:r>
            <a:r>
              <a:rPr lang="ru-RU" dirty="0" smtClean="0"/>
              <a:t> </a:t>
            </a:r>
            <a:r>
              <a:rPr lang="ru-RU" dirty="0"/>
              <a:t>(промысел </a:t>
            </a:r>
            <a:r>
              <a:rPr lang="ru-RU" dirty="0" smtClean="0"/>
              <a:t>осетровых в Каспии  и </a:t>
            </a:r>
            <a:r>
              <a:rPr lang="ru-RU" dirty="0"/>
              <a:t>крабов на Дальнем Востоке). ОДУ за счет криминального и промышленного браконьерства превышается в несколько раз, как инструмент ограничивающий объемы вылова абсолютно не действует. </a:t>
            </a:r>
          </a:p>
          <a:p>
            <a:endParaRPr lang="ru-RU" dirty="0"/>
          </a:p>
        </p:txBody>
      </p:sp>
      <p:pic>
        <p:nvPicPr>
          <p:cNvPr id="1027" name="Picture 3" descr="C:\Users\1\Desktop\документы\Последняя копия с жёсткого\Фото\2005\ХфТИНРО\SA700540.JPG"/>
          <p:cNvPicPr>
            <a:picLocks noGrp="1" noChangeAspect="1" noChangeArrowheads="1"/>
          </p:cNvPicPr>
          <p:nvPr>
            <p:ph sz="half" idx="2"/>
          </p:nvPr>
        </p:nvPicPr>
        <p:blipFill>
          <a:blip r:embed="rId2" cstate="print"/>
          <a:srcRect/>
          <a:stretch>
            <a:fillRect/>
          </a:stretch>
        </p:blipFill>
        <p:spPr bwMode="auto">
          <a:xfrm>
            <a:off x="4644008" y="1844824"/>
            <a:ext cx="3528391" cy="2232248"/>
          </a:xfrm>
          <a:prstGeom prst="rect">
            <a:avLst/>
          </a:prstGeom>
          <a:noFill/>
        </p:spPr>
      </p:pic>
      <p:pic>
        <p:nvPicPr>
          <p:cNvPr id="1030" name="Picture 6" descr="C:\Users\1\Desktop\документы\Последняя копия с жёсткого\Фото\Камчатка\Korea\100NIKON\DSCN2003.JPG"/>
          <p:cNvPicPr>
            <a:picLocks noChangeAspect="1" noChangeArrowheads="1"/>
          </p:cNvPicPr>
          <p:nvPr/>
        </p:nvPicPr>
        <p:blipFill>
          <a:blip r:embed="rId3" cstate="print"/>
          <a:srcRect/>
          <a:stretch>
            <a:fillRect/>
          </a:stretch>
        </p:blipFill>
        <p:spPr bwMode="auto">
          <a:xfrm>
            <a:off x="4644008" y="3717032"/>
            <a:ext cx="3528392" cy="23762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178696" cy="1162050"/>
          </a:xfrm>
        </p:spPr>
        <p:txBody>
          <a:bodyPr>
            <a:normAutofit/>
          </a:bodyPr>
          <a:lstStyle/>
          <a:p>
            <a:pPr algn="ctr"/>
            <a:r>
              <a:rPr lang="ru-RU" sz="2200" i="1" dirty="0" smtClean="0"/>
              <a:t>Высокорентабельные</a:t>
            </a:r>
            <a:r>
              <a:rPr lang="ru-RU" sz="2600" dirty="0" smtClean="0"/>
              <a:t> </a:t>
            </a:r>
            <a:r>
              <a:rPr lang="ru-RU" dirty="0" smtClean="0"/>
              <a:t>минтай и тихоокеанские лососи</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за счет дополнительной высокоценной продукции - икры. </a:t>
            </a:r>
          </a:p>
          <a:p>
            <a:r>
              <a:rPr lang="ru-RU" dirty="0" smtClean="0"/>
              <a:t>ОДУ за счет всех видов браконьерства и выбросов </a:t>
            </a:r>
            <a:r>
              <a:rPr lang="ru-RU" dirty="0" err="1" smtClean="0"/>
              <a:t>низкорентабельного</a:t>
            </a:r>
            <a:r>
              <a:rPr lang="ru-RU" dirty="0" smtClean="0"/>
              <a:t> сырья превышается на 25-50%. Учет данных факторов при прогнозировании, позволяет внести коррективы и занизить ОДУ. Как инструмент управления вполне работоспособен</a:t>
            </a:r>
          </a:p>
          <a:p>
            <a:endParaRPr lang="ru-RU" dirty="0"/>
          </a:p>
        </p:txBody>
      </p:sp>
      <p:sp>
        <p:nvSpPr>
          <p:cNvPr id="4" name="Текст 3"/>
          <p:cNvSpPr>
            <a:spLocks noGrp="1"/>
          </p:cNvSpPr>
          <p:nvPr>
            <p:ph type="body" sz="half" idx="2"/>
          </p:nvPr>
        </p:nvSpPr>
        <p:spPr>
          <a:xfrm>
            <a:off x="457200" y="1435101"/>
            <a:ext cx="3008313" cy="2353940"/>
          </a:xfrm>
        </p:spPr>
        <p:txBody>
          <a:bodyPr/>
          <a:lstStyle/>
          <a:p>
            <a:endParaRPr lang="ru-RU" dirty="0"/>
          </a:p>
        </p:txBody>
      </p:sp>
      <p:pic>
        <p:nvPicPr>
          <p:cNvPr id="15362" name="Picture 2" descr="C:\Users\1\Desktop\документы\Последняя копия с жёсткого\Фото\фото бонка\электфото\минтайлицо.jpg"/>
          <p:cNvPicPr>
            <a:picLocks noChangeAspect="1" noChangeArrowheads="1"/>
          </p:cNvPicPr>
          <p:nvPr/>
        </p:nvPicPr>
        <p:blipFill>
          <a:blip r:embed="rId2" cstate="print"/>
          <a:srcRect/>
          <a:stretch>
            <a:fillRect/>
          </a:stretch>
        </p:blipFill>
        <p:spPr bwMode="auto">
          <a:xfrm>
            <a:off x="323528" y="1412776"/>
            <a:ext cx="3600400" cy="2304256"/>
          </a:xfrm>
          <a:prstGeom prst="rect">
            <a:avLst/>
          </a:prstGeom>
          <a:noFill/>
        </p:spPr>
      </p:pic>
      <p:pic>
        <p:nvPicPr>
          <p:cNvPr id="15366" name="Picture 6" descr="C:\Users\1\Desktop\документы\Последняя копия 16.10.11\с Рабочего стола 2\Photo\IMG_1650.JPG"/>
          <p:cNvPicPr>
            <a:picLocks noChangeAspect="1" noChangeArrowheads="1"/>
          </p:cNvPicPr>
          <p:nvPr/>
        </p:nvPicPr>
        <p:blipFill>
          <a:blip r:embed="rId3" cstate="print"/>
          <a:srcRect/>
          <a:stretch>
            <a:fillRect/>
          </a:stretch>
        </p:blipFill>
        <p:spPr bwMode="auto">
          <a:xfrm>
            <a:off x="323528" y="3284984"/>
            <a:ext cx="3600400" cy="26642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err="1"/>
              <a:t>Низкорентабельные</a:t>
            </a:r>
            <a:r>
              <a:rPr lang="ru-RU" i="1" dirty="0"/>
              <a:t> </a:t>
            </a:r>
            <a:r>
              <a:rPr lang="ru-RU" dirty="0" smtClean="0"/>
              <a:t>сельдь</a:t>
            </a:r>
            <a:r>
              <a:rPr lang="ru-RU" dirty="0"/>
              <a:t>, навага, камбалы, треска, </a:t>
            </a:r>
            <a:r>
              <a:rPr lang="ru-RU" dirty="0" smtClean="0"/>
              <a:t>терпуг </a:t>
            </a:r>
            <a:endParaRPr lang="ru-RU" dirty="0"/>
          </a:p>
        </p:txBody>
      </p:sp>
      <p:sp>
        <p:nvSpPr>
          <p:cNvPr id="4" name="Текст 3"/>
          <p:cNvSpPr>
            <a:spLocks noGrp="1"/>
          </p:cNvSpPr>
          <p:nvPr>
            <p:ph type="body" sz="half" idx="2"/>
          </p:nvPr>
        </p:nvSpPr>
        <p:spPr/>
        <p:txBody>
          <a:bodyPr>
            <a:normAutofit/>
          </a:bodyPr>
          <a:lstStyle/>
          <a:p>
            <a:pPr algn="ctr"/>
            <a:r>
              <a:rPr lang="ru-RU" sz="2000" dirty="0"/>
              <a:t>ОДУ в целом по районам если и превышается, то незначительно. Раздел квот между предприятиями по видам не учитывает многовидовой характер большинства промыслов этих объектов (за исключением тралового сельди и ярусного трески), что приводит к массовым выбросам видов не указанных в разрешении на промысел</a:t>
            </a:r>
          </a:p>
        </p:txBody>
      </p:sp>
      <p:pic>
        <p:nvPicPr>
          <p:cNvPr id="16386" name="Picture 2" descr="C:\Users\1\Desktop\документы\Последняя копия с жёсткого\Фото\фото бонка\электфото\сельдьлицо.jpg"/>
          <p:cNvPicPr>
            <a:picLocks noChangeAspect="1" noChangeArrowheads="1"/>
          </p:cNvPicPr>
          <p:nvPr/>
        </p:nvPicPr>
        <p:blipFill>
          <a:blip r:embed="rId2" cstate="print"/>
          <a:srcRect/>
          <a:stretch>
            <a:fillRect/>
          </a:stretch>
        </p:blipFill>
        <p:spPr bwMode="auto">
          <a:xfrm>
            <a:off x="3563888" y="260648"/>
            <a:ext cx="2664296" cy="2016224"/>
          </a:xfrm>
          <a:prstGeom prst="rect">
            <a:avLst/>
          </a:prstGeom>
          <a:noFill/>
        </p:spPr>
      </p:pic>
      <p:pic>
        <p:nvPicPr>
          <p:cNvPr id="16387" name="Picture 3" descr="C:\Users\1\Desktop\документы\Последняя копия с жёсткого\Фото\фото бонка\NAVAG2.JPG"/>
          <p:cNvPicPr>
            <a:picLocks noGrp="1" noChangeAspect="1" noChangeArrowheads="1"/>
          </p:cNvPicPr>
          <p:nvPr>
            <p:ph idx="1"/>
          </p:nvPr>
        </p:nvPicPr>
        <p:blipFill>
          <a:blip r:embed="rId3" cstate="print"/>
          <a:srcRect/>
          <a:stretch>
            <a:fillRect/>
          </a:stretch>
        </p:blipFill>
        <p:spPr bwMode="auto">
          <a:xfrm>
            <a:off x="6407696" y="692696"/>
            <a:ext cx="2736304" cy="936104"/>
          </a:xfrm>
          <a:prstGeom prst="rect">
            <a:avLst/>
          </a:prstGeom>
          <a:noFill/>
        </p:spPr>
      </p:pic>
      <p:pic>
        <p:nvPicPr>
          <p:cNvPr id="16388" name="Picture 4" descr="C:\Users\1\Desktop\документы\Последняя копия с жёсткого\Фото\фото бонка\электфото\хоботная1.JPG"/>
          <p:cNvPicPr>
            <a:picLocks noChangeAspect="1" noChangeArrowheads="1"/>
          </p:cNvPicPr>
          <p:nvPr/>
        </p:nvPicPr>
        <p:blipFill>
          <a:blip r:embed="rId4" cstate="print"/>
          <a:srcRect/>
          <a:stretch>
            <a:fillRect/>
          </a:stretch>
        </p:blipFill>
        <p:spPr bwMode="auto">
          <a:xfrm>
            <a:off x="6300192" y="2276872"/>
            <a:ext cx="2699792" cy="2185546"/>
          </a:xfrm>
          <a:prstGeom prst="rect">
            <a:avLst/>
          </a:prstGeom>
          <a:noFill/>
        </p:spPr>
      </p:pic>
      <p:pic>
        <p:nvPicPr>
          <p:cNvPr id="16389" name="Picture 5" descr="C:\Users\1\Desktop\ag__pleugrammus_monopt_semibig.jpg"/>
          <p:cNvPicPr>
            <a:picLocks noChangeAspect="1" noChangeArrowheads="1"/>
          </p:cNvPicPr>
          <p:nvPr/>
        </p:nvPicPr>
        <p:blipFill>
          <a:blip r:embed="rId5" cstate="print"/>
          <a:srcRect/>
          <a:stretch>
            <a:fillRect/>
          </a:stretch>
        </p:blipFill>
        <p:spPr bwMode="auto">
          <a:xfrm>
            <a:off x="3491880" y="2708920"/>
            <a:ext cx="2808313" cy="1296145"/>
          </a:xfrm>
          <a:prstGeom prst="rect">
            <a:avLst/>
          </a:prstGeom>
          <a:noFill/>
        </p:spPr>
      </p:pic>
      <p:pic>
        <p:nvPicPr>
          <p:cNvPr id="16391" name="Picture 7" descr="http://t2.gstatic.com/images?q=tbn:ANd9GcQg3xztw2m6zzIVtNhbsh9dr5lwZvA2_Nm6BKyMmJBR21g4yZDS"/>
          <p:cNvPicPr>
            <a:picLocks noChangeAspect="1" noChangeArrowheads="1"/>
          </p:cNvPicPr>
          <p:nvPr/>
        </p:nvPicPr>
        <p:blipFill>
          <a:blip r:embed="rId6" cstate="print"/>
          <a:srcRect/>
          <a:stretch>
            <a:fillRect/>
          </a:stretch>
        </p:blipFill>
        <p:spPr bwMode="auto">
          <a:xfrm>
            <a:off x="4572000" y="4581128"/>
            <a:ext cx="3744416" cy="18954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
            </a:r>
            <a:br>
              <a:rPr lang="ru-RU" i="1" dirty="0" smtClean="0"/>
            </a:br>
            <a:r>
              <a:rPr lang="ru-RU" i="1" dirty="0"/>
              <a:t/>
            </a:r>
            <a:br>
              <a:rPr lang="ru-RU" i="1" dirty="0"/>
            </a:br>
            <a:r>
              <a:rPr lang="ru-RU" i="1" dirty="0" smtClean="0"/>
              <a:t/>
            </a:r>
            <a:br>
              <a:rPr lang="ru-RU" i="1" dirty="0" smtClean="0"/>
            </a:br>
            <a:r>
              <a:rPr lang="ru-RU" sz="2700" i="1" dirty="0" smtClean="0"/>
              <a:t>Нерентабельные </a:t>
            </a:r>
            <a:r>
              <a:rPr lang="ru-RU" dirty="0" smtClean="0"/>
              <a:t>(водоросли, </a:t>
            </a:r>
            <a:r>
              <a:rPr lang="ru-RU" dirty="0"/>
              <a:t>бычки, </a:t>
            </a:r>
            <a:r>
              <a:rPr lang="ru-RU" dirty="0" smtClean="0"/>
              <a:t>мойва</a:t>
            </a:r>
            <a:r>
              <a:rPr lang="ru-RU" dirty="0"/>
              <a:t>, </a:t>
            </a:r>
            <a:r>
              <a:rPr lang="ru-RU" dirty="0" err="1"/>
              <a:t>кукумария</a:t>
            </a:r>
            <a:r>
              <a:rPr lang="ru-RU" dirty="0"/>
              <a:t> и др.)</a:t>
            </a:r>
          </a:p>
        </p:txBody>
      </p:sp>
      <p:sp>
        <p:nvSpPr>
          <p:cNvPr id="4" name="Текст 3"/>
          <p:cNvSpPr>
            <a:spLocks noGrp="1"/>
          </p:cNvSpPr>
          <p:nvPr>
            <p:ph type="body" sz="half" idx="2"/>
          </p:nvPr>
        </p:nvSpPr>
        <p:spPr/>
        <p:txBody>
          <a:bodyPr>
            <a:normAutofit/>
          </a:bodyPr>
          <a:lstStyle/>
          <a:p>
            <a:pPr algn="ctr"/>
            <a:endParaRPr lang="ru-RU" sz="2400" dirty="0" smtClean="0"/>
          </a:p>
          <a:p>
            <a:pPr algn="ctr"/>
            <a:r>
              <a:rPr lang="ru-RU" sz="2400" dirty="0" smtClean="0"/>
              <a:t>ОДУ </a:t>
            </a:r>
            <a:r>
              <a:rPr lang="ru-RU" sz="2400" dirty="0"/>
              <a:t>практически не осваивался и большинство объектов были переведены в категорию «</a:t>
            </a:r>
            <a:r>
              <a:rPr lang="ru-RU" sz="2400" dirty="0" err="1"/>
              <a:t>неодуемых</a:t>
            </a:r>
            <a:r>
              <a:rPr lang="ru-RU" sz="2400" dirty="0"/>
              <a:t>». Процесс перевода и возвращения происходит уже в течении 5 лет. </a:t>
            </a:r>
          </a:p>
        </p:txBody>
      </p:sp>
      <p:pic>
        <p:nvPicPr>
          <p:cNvPr id="17410" name="Picture 2" descr="C:\Users\1\Desktop\kelp.jpg"/>
          <p:cNvPicPr>
            <a:picLocks noGrp="1" noChangeAspect="1" noChangeArrowheads="1"/>
          </p:cNvPicPr>
          <p:nvPr>
            <p:ph idx="1"/>
          </p:nvPr>
        </p:nvPicPr>
        <p:blipFill>
          <a:blip r:embed="rId2" cstate="print"/>
          <a:srcRect/>
          <a:stretch>
            <a:fillRect/>
          </a:stretch>
        </p:blipFill>
        <p:spPr bwMode="auto">
          <a:xfrm>
            <a:off x="3575050" y="260648"/>
            <a:ext cx="5111750" cy="3024336"/>
          </a:xfrm>
          <a:prstGeom prst="rect">
            <a:avLst/>
          </a:prstGeom>
          <a:noFill/>
        </p:spPr>
      </p:pic>
      <p:pic>
        <p:nvPicPr>
          <p:cNvPr id="17411" name="Picture 3" descr="C:\Users\1\Desktop\документы\Публикации\мои\Мойва\MOIVA1.JPG"/>
          <p:cNvPicPr>
            <a:picLocks noChangeAspect="1" noChangeArrowheads="1"/>
          </p:cNvPicPr>
          <p:nvPr/>
        </p:nvPicPr>
        <p:blipFill>
          <a:blip r:embed="rId3" cstate="print"/>
          <a:srcRect/>
          <a:stretch>
            <a:fillRect/>
          </a:stretch>
        </p:blipFill>
        <p:spPr bwMode="auto">
          <a:xfrm>
            <a:off x="3491880" y="3717032"/>
            <a:ext cx="5355506" cy="254024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179388" y="404813"/>
            <a:ext cx="4176712" cy="1763712"/>
          </a:xfrm>
        </p:spPr>
        <p:txBody>
          <a:bodyPr/>
          <a:lstStyle/>
          <a:p>
            <a:pPr marL="0" indent="0">
              <a:buFont typeface="Wingdings" pitchFamily="2" charset="2"/>
              <a:buNone/>
            </a:pPr>
            <a:r>
              <a:rPr lang="ru-RU" dirty="0"/>
              <a:t>- максимальный промысловый пресс в расчете на единицу площади приходится на </a:t>
            </a:r>
            <a:r>
              <a:rPr lang="ru-RU" dirty="0" err="1"/>
              <a:t>Авачинский</a:t>
            </a:r>
            <a:r>
              <a:rPr lang="ru-RU" dirty="0"/>
              <a:t> залив, а минимальный – на Камчатский залив;</a:t>
            </a:r>
          </a:p>
        </p:txBody>
      </p:sp>
      <p:sp>
        <p:nvSpPr>
          <p:cNvPr id="173061" name="Text Box 5"/>
          <p:cNvSpPr txBox="1">
            <a:spLocks noChangeArrowheads="1"/>
          </p:cNvSpPr>
          <p:nvPr/>
        </p:nvSpPr>
        <p:spPr bwMode="auto">
          <a:xfrm>
            <a:off x="0" y="2241550"/>
            <a:ext cx="4391025" cy="825500"/>
          </a:xfrm>
          <a:prstGeom prst="rect">
            <a:avLst/>
          </a:prstGeom>
          <a:noFill/>
          <a:ln w="9525">
            <a:noFill/>
            <a:miter lim="800000"/>
            <a:headEnd/>
            <a:tailEnd/>
          </a:ln>
          <a:effectLst/>
        </p:spPr>
        <p:txBody>
          <a:bodyPr>
            <a:spAutoFit/>
          </a:bodyPr>
          <a:lstStyle/>
          <a:p>
            <a:pPr algn="ctr" fontAlgn="base">
              <a:spcBef>
                <a:spcPct val="50000"/>
              </a:spcBef>
              <a:spcAft>
                <a:spcPct val="0"/>
              </a:spcAft>
            </a:pPr>
            <a:r>
              <a:rPr lang="ru-RU" sz="1600">
                <a:solidFill>
                  <a:srgbClr val="FFFFFF"/>
                </a:solidFill>
              </a:rPr>
              <a:t>Относительная интенсивность снюрреводного промысла (операций на кв. км) по заливам в 2002 г.</a:t>
            </a:r>
          </a:p>
        </p:txBody>
      </p:sp>
      <p:pic>
        <p:nvPicPr>
          <p:cNvPr id="173063" name="Picture 7" descr="snurevod_net"/>
          <p:cNvPicPr>
            <a:picLocks noChangeAspect="1" noChangeArrowheads="1"/>
          </p:cNvPicPr>
          <p:nvPr/>
        </p:nvPicPr>
        <p:blipFill>
          <a:blip r:embed="rId3" cstate="print"/>
          <a:srcRect/>
          <a:stretch>
            <a:fillRect/>
          </a:stretch>
        </p:blipFill>
        <p:spPr bwMode="auto">
          <a:xfrm>
            <a:off x="5759450" y="3176588"/>
            <a:ext cx="3105150" cy="3313112"/>
          </a:xfrm>
          <a:prstGeom prst="rect">
            <a:avLst/>
          </a:prstGeom>
          <a:noFill/>
        </p:spPr>
      </p:pic>
      <p:sp>
        <p:nvSpPr>
          <p:cNvPr id="173064" name="Text Box 8"/>
          <p:cNvSpPr txBox="1">
            <a:spLocks noChangeArrowheads="1"/>
          </p:cNvSpPr>
          <p:nvPr/>
        </p:nvSpPr>
        <p:spPr bwMode="auto">
          <a:xfrm>
            <a:off x="4787900" y="368300"/>
            <a:ext cx="4068763" cy="1768475"/>
          </a:xfrm>
          <a:prstGeom prst="rect">
            <a:avLst/>
          </a:prstGeom>
          <a:noFill/>
          <a:ln w="9525">
            <a:noFill/>
            <a:miter lim="800000"/>
            <a:headEnd/>
            <a:tailEnd/>
          </a:ln>
          <a:effectLst/>
        </p:spPr>
        <p:txBody>
          <a:bodyPr>
            <a:spAutoFit/>
          </a:bodyPr>
          <a:lstStyle/>
          <a:p>
            <a:pPr fontAlgn="base">
              <a:spcBef>
                <a:spcPct val="20000"/>
              </a:spcBef>
              <a:spcAft>
                <a:spcPct val="0"/>
              </a:spcAft>
              <a:buClr>
                <a:srgbClr val="00CCFF"/>
              </a:buClr>
              <a:buSzPct val="65000"/>
              <a:buFont typeface="Wingdings" pitchFamily="2" charset="2"/>
              <a:buNone/>
            </a:pPr>
            <a:r>
              <a:rPr lang="ru-RU" sz="2000">
                <a:solidFill>
                  <a:srgbClr val="FFFFFF"/>
                </a:solidFill>
                <a:effectLst>
                  <a:outerShdw blurRad="38100" dist="38100" dir="2700000" algn="tl">
                    <a:srgbClr val="000000"/>
                  </a:outerShdw>
                </a:effectLst>
              </a:rPr>
              <a:t>- относительная интенсивность промысла в Авачинском заливе выше, чем в Кроноцком заливе в два раза.</a:t>
            </a:r>
          </a:p>
          <a:p>
            <a:pPr fontAlgn="base">
              <a:spcBef>
                <a:spcPct val="50000"/>
              </a:spcBef>
              <a:spcAft>
                <a:spcPct val="0"/>
              </a:spcAft>
            </a:pPr>
            <a:endParaRPr lang="ru-RU" sz="2000">
              <a:solidFill>
                <a:srgbClr val="FFFFFF"/>
              </a:solidFill>
            </a:endParaRPr>
          </a:p>
        </p:txBody>
      </p:sp>
      <p:sp>
        <p:nvSpPr>
          <p:cNvPr id="173065" name="Text Box 9"/>
          <p:cNvSpPr txBox="1">
            <a:spLocks noChangeArrowheads="1"/>
          </p:cNvSpPr>
          <p:nvPr/>
        </p:nvSpPr>
        <p:spPr bwMode="auto">
          <a:xfrm>
            <a:off x="5184775" y="2241550"/>
            <a:ext cx="3635375" cy="825500"/>
          </a:xfrm>
          <a:prstGeom prst="rect">
            <a:avLst/>
          </a:prstGeom>
          <a:noFill/>
          <a:ln w="9525">
            <a:noFill/>
            <a:miter lim="800000"/>
            <a:headEnd/>
            <a:tailEnd/>
          </a:ln>
          <a:effectLst/>
        </p:spPr>
        <p:txBody>
          <a:bodyPr>
            <a:spAutoFit/>
          </a:bodyPr>
          <a:lstStyle/>
          <a:p>
            <a:pPr algn="ctr" fontAlgn="base">
              <a:spcBef>
                <a:spcPct val="50000"/>
              </a:spcBef>
              <a:spcAft>
                <a:spcPct val="0"/>
              </a:spcAft>
            </a:pPr>
            <a:r>
              <a:rPr lang="ru-RU" sz="1600">
                <a:solidFill>
                  <a:srgbClr val="FFFFFF"/>
                </a:solidFill>
              </a:rPr>
              <a:t>Схема промысловых ловов снюрреводом в заливах юго-восточной Камчатки в 2002 г.</a:t>
            </a:r>
            <a:endParaRPr lang="ru-RU">
              <a:solidFill>
                <a:srgbClr val="FFFFFF"/>
              </a:solidFill>
            </a:endParaRPr>
          </a:p>
        </p:txBody>
      </p:sp>
      <p:graphicFrame>
        <p:nvGraphicFramePr>
          <p:cNvPr id="173066" name="Object 10"/>
          <p:cNvGraphicFramePr>
            <a:graphicFrameLocks noChangeAspect="1"/>
          </p:cNvGraphicFramePr>
          <p:nvPr/>
        </p:nvGraphicFramePr>
        <p:xfrm>
          <a:off x="503238" y="3116263"/>
          <a:ext cx="3529012" cy="3505200"/>
        </p:xfrm>
        <a:graphic>
          <a:graphicData uri="http://schemas.openxmlformats.org/presentationml/2006/ole">
            <p:oleObj spid="_x0000_s19458" name="Диаграмма" r:id="rId4" imgW="6096000" imgH="6057900" progId="MSGraph.Chart.8">
              <p:embed followColorScheme="full"/>
            </p:oleObj>
          </a:graphicData>
        </a:graphic>
      </p:graphicFrame>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vertical)">
                                      <p:cBhvr>
                                        <p:cTn id="7" dur="500"/>
                                        <p:tgtEl>
                                          <p:spTgt spid="173059">
                                            <p:txEl>
                                              <p:pRg st="0" end="0"/>
                                            </p:txEl>
                                          </p:spTgt>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73064"/>
                                        </p:tgtEl>
                                        <p:attrNameLst>
                                          <p:attrName>style.visibility</p:attrName>
                                        </p:attrNameLst>
                                      </p:cBhvr>
                                      <p:to>
                                        <p:strVal val="visible"/>
                                      </p:to>
                                    </p:set>
                                    <p:animEffect transition="in" filter="blinds(vertical)">
                                      <p:cBhvr>
                                        <p:cTn id="11" dur="500"/>
                                        <p:tgtEl>
                                          <p:spTgt spid="17306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3061"/>
                                        </p:tgtEl>
                                        <p:attrNameLst>
                                          <p:attrName>style.visibility</p:attrName>
                                        </p:attrNameLst>
                                      </p:cBhvr>
                                      <p:to>
                                        <p:strVal val="visible"/>
                                      </p:to>
                                    </p:set>
                                    <p:animEffect transition="in" filter="dissolve">
                                      <p:cBhvr>
                                        <p:cTn id="15" dur="500"/>
                                        <p:tgtEl>
                                          <p:spTgt spid="17306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3066">
                                            <p:oleChartEl type="gridLegend"/>
                                          </p:spTgt>
                                        </p:tgtEl>
                                        <p:attrNameLst>
                                          <p:attrName>style.visibility</p:attrName>
                                        </p:attrNameLst>
                                      </p:cBhvr>
                                      <p:to>
                                        <p:strVal val="visible"/>
                                      </p:to>
                                    </p:set>
                                    <p:animEffect transition="in" filter="dissolve">
                                      <p:cBhvr>
                                        <p:cTn id="19" dur="500"/>
                                        <p:tgtEl>
                                          <p:spTgt spid="173066">
                                            <p:oleChartEl type="gridLegend"/>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3066">
                                            <p:oleChartEl type="series" lvl="1"/>
                                          </p:spTgt>
                                        </p:tgtEl>
                                        <p:attrNameLst>
                                          <p:attrName>style.visibility</p:attrName>
                                        </p:attrNameLst>
                                      </p:cBhvr>
                                      <p:to>
                                        <p:strVal val="visible"/>
                                      </p:to>
                                    </p:set>
                                    <p:animEffect transition="in" filter="wipe(down)">
                                      <p:cBhvr>
                                        <p:cTn id="23" dur="500"/>
                                        <p:tgtEl>
                                          <p:spTgt spid="173066">
                                            <p:oleChartEl type="series" lvl="1"/>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3066">
                                            <p:oleChartEl type="series" lvl="2"/>
                                          </p:spTgt>
                                        </p:tgtEl>
                                        <p:attrNameLst>
                                          <p:attrName>style.visibility</p:attrName>
                                        </p:attrNameLst>
                                      </p:cBhvr>
                                      <p:to>
                                        <p:strVal val="visible"/>
                                      </p:to>
                                    </p:set>
                                    <p:animEffect transition="in" filter="wipe(down)">
                                      <p:cBhvr>
                                        <p:cTn id="27" dur="500"/>
                                        <p:tgtEl>
                                          <p:spTgt spid="173066">
                                            <p:oleChartEl type="series" lvl="2"/>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3066">
                                            <p:oleChartEl type="series" lvl="3"/>
                                          </p:spTgt>
                                        </p:tgtEl>
                                        <p:attrNameLst>
                                          <p:attrName>style.visibility</p:attrName>
                                        </p:attrNameLst>
                                      </p:cBhvr>
                                      <p:to>
                                        <p:strVal val="visible"/>
                                      </p:to>
                                    </p:set>
                                    <p:animEffect transition="in" filter="wipe(down)">
                                      <p:cBhvr>
                                        <p:cTn id="31" dur="500"/>
                                        <p:tgtEl>
                                          <p:spTgt spid="173066">
                                            <p:oleChartEl type="series" lvl="3"/>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73065"/>
                                        </p:tgtEl>
                                        <p:attrNameLst>
                                          <p:attrName>style.visibility</p:attrName>
                                        </p:attrNameLst>
                                      </p:cBhvr>
                                      <p:to>
                                        <p:strVal val="visible"/>
                                      </p:to>
                                    </p:set>
                                    <p:animEffect transition="in" filter="dissolve">
                                      <p:cBhvr>
                                        <p:cTn id="35" dur="500"/>
                                        <p:tgtEl>
                                          <p:spTgt spid="173065"/>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73063"/>
                                        </p:tgtEl>
                                        <p:attrNameLst>
                                          <p:attrName>style.visibility</p:attrName>
                                        </p:attrNameLst>
                                      </p:cBhvr>
                                      <p:to>
                                        <p:strVal val="visible"/>
                                      </p:to>
                                    </p:set>
                                    <p:animEffect transition="in" filter="dissolve">
                                      <p:cBhvr>
                                        <p:cTn id="39" dur="5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P spid="173061" grpId="0"/>
      <p:bldP spid="173064" grpId="0"/>
      <p:bldP spid="173065" grpId="0"/>
      <p:bldOleChart spid="173066" grpId="0" bld="series"/>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Предложения</a:t>
            </a:r>
            <a:endParaRPr lang="ru-RU" dirty="0"/>
          </a:p>
        </p:txBody>
      </p:sp>
      <p:sp>
        <p:nvSpPr>
          <p:cNvPr id="3" name="Содержимое 2"/>
          <p:cNvSpPr>
            <a:spLocks noGrp="1"/>
          </p:cNvSpPr>
          <p:nvPr>
            <p:ph idx="1"/>
          </p:nvPr>
        </p:nvSpPr>
        <p:spPr>
          <a:xfrm>
            <a:off x="179388" y="1556792"/>
            <a:ext cx="8785225" cy="5112568"/>
          </a:xfrm>
        </p:spPr>
        <p:txBody>
          <a:bodyPr/>
          <a:lstStyle/>
          <a:p>
            <a:pPr lvl="0" algn="just"/>
            <a:r>
              <a:rPr lang="ru-RU" dirty="0" smtClean="0"/>
              <a:t>1) В </a:t>
            </a:r>
            <a:r>
              <a:rPr lang="ru-RU" dirty="0"/>
              <a:t>связи с невозможностью управления коммерческим промыслом </a:t>
            </a:r>
            <a:r>
              <a:rPr lang="ru-RU" dirty="0" err="1"/>
              <a:t>сверхрентабельных</a:t>
            </a:r>
            <a:r>
              <a:rPr lang="ru-RU" dirty="0"/>
              <a:t> объектов (осетровые, крабы), промысел осуществлять в виде государственной монополии при сохранении ОДУ. В отношении осетровых де-факто это уже реализовано. Что касается промышленного лова камчатского краба на </a:t>
            </a:r>
            <a:r>
              <a:rPr lang="ru-RU" dirty="0" err="1"/>
              <a:t>западнокамчатском</a:t>
            </a:r>
            <a:r>
              <a:rPr lang="ru-RU" dirty="0"/>
              <a:t> шельфе, который планируется открыть в 2014 г., то время выйти с данным предложением еще есть. Более того, на ДВ существует и краболовный флот в количестве до 100 ед., который уже конфискован в пользу государства и передан в аренду тем же криминальным браконьерам, на базе которого вполне </a:t>
            </a:r>
            <a:r>
              <a:rPr lang="ru-RU" dirty="0" smtClean="0"/>
              <a:t>возможно создание </a:t>
            </a:r>
            <a:r>
              <a:rPr lang="ru-RU" dirty="0"/>
              <a:t>госпредприятия для освоения ОДУ камчатского краба</a:t>
            </a:r>
            <a:r>
              <a:rPr lang="ru-RU" sz="3600" dirty="0"/>
              <a:t>.</a:t>
            </a:r>
          </a:p>
        </p:txBody>
      </p:sp>
    </p:spTree>
  </p:cSld>
  <p:clrMapOvr>
    <a:masterClrMapping/>
  </p:clrMapOvr>
  <p:transition>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7"/>
            <a:ext cx="8208912" cy="5909310"/>
          </a:xfrm>
          <a:prstGeom prst="rect">
            <a:avLst/>
          </a:prstGeom>
        </p:spPr>
        <p:txBody>
          <a:bodyPr wrap="square">
            <a:spAutoFit/>
          </a:bodyPr>
          <a:lstStyle/>
          <a:p>
            <a:pPr lvl="0" algn="just"/>
            <a:r>
              <a:rPr lang="ru-RU" dirty="0" smtClean="0"/>
              <a:t>2) Для </a:t>
            </a:r>
            <a:r>
              <a:rPr lang="ru-RU" dirty="0"/>
              <a:t>учета выбросов на всех видах судового промысла необходимо создание эффективной и независимой системы наблюдателей, которые будут осуществлять сбор всей информации, касающейся экологического фона промысла, от выбросов некондиционного сырья до влияния на охраняемые виды. Эта информация крайне необходима для качественного прогнозирования ОДУ, реальных оценок ОВОС и значительно облегчит процессы  </a:t>
            </a:r>
            <a:r>
              <a:rPr lang="en-US" dirty="0"/>
              <a:t>MSC</a:t>
            </a:r>
            <a:r>
              <a:rPr lang="ru-RU" dirty="0"/>
              <a:t> сертификации отечественных промыслов</a:t>
            </a:r>
            <a:r>
              <a:rPr lang="ru-RU" dirty="0" smtClean="0"/>
              <a:t>.</a:t>
            </a:r>
          </a:p>
          <a:p>
            <a:pPr lvl="0" algn="just"/>
            <a:endParaRPr lang="ru-RU" dirty="0" smtClean="0"/>
          </a:p>
          <a:p>
            <a:pPr lvl="0" algn="just"/>
            <a:r>
              <a:rPr lang="ru-RU" dirty="0" smtClean="0"/>
              <a:t>3) Наиболее эффективный способ борьбы с торговлей квотами – не учитывать в 2018 г. в историю освоения - промысел на арендованных судах, однако это входит в противоречие с основами гражданского кодекса и практически не осуществимо. Переход на закрепление квот за судами не решит проблему. Отказ от ОДУ в пользу ВВ = чистая «олимпийка» в пределах </a:t>
            </a:r>
            <a:r>
              <a:rPr lang="ru-RU" dirty="0" err="1" smtClean="0"/>
              <a:t>подзон</a:t>
            </a:r>
            <a:r>
              <a:rPr lang="ru-RU" dirty="0" smtClean="0"/>
              <a:t>, чревата локальными </a:t>
            </a:r>
            <a:r>
              <a:rPr lang="ru-RU" dirty="0" err="1" smtClean="0"/>
              <a:t>переловами</a:t>
            </a:r>
            <a:r>
              <a:rPr lang="ru-RU" dirty="0" smtClean="0"/>
              <a:t> и конфликтами различных промыслов (прибрежного и промышленного, активных и пассивных, мало- и крупнотоннажного флота). В связи с этим, крайне интересен опыт организации лососевой путины по бассейновому принципу, когда в отдельном бассейне существует «олимпийка». Применительно к морскому рыболовству вполне можно разработать гибкую систему ОДУ отдельных бассейнов, флотов, видов промысла и сезонов, среди которых ввести «олимпийку».</a:t>
            </a:r>
            <a:endParaRPr lang="ru-RU" dirty="0"/>
          </a:p>
        </p:txBody>
      </p:sp>
    </p:spTree>
  </p:cSld>
  <p:clrMapOvr>
    <a:masterClrMapping/>
  </p:clrMapOvr>
  <p:transition>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51344"/>
            <a:ext cx="8424936" cy="2862322"/>
          </a:xfrm>
          <a:prstGeom prst="rect">
            <a:avLst/>
          </a:prstGeom>
        </p:spPr>
        <p:txBody>
          <a:bodyPr wrap="square">
            <a:spAutoFit/>
          </a:bodyPr>
          <a:lstStyle/>
          <a:p>
            <a:pPr algn="just"/>
            <a:r>
              <a:rPr lang="ru-RU" dirty="0" smtClean="0"/>
              <a:t>4) Для </a:t>
            </a:r>
            <a:r>
              <a:rPr lang="ru-RU" dirty="0"/>
              <a:t>промысла тихоокеанских лососей наиболее актуальной задачей является поэтапное прекращение дрифтерного рыболовства в рамках ОДУ в </a:t>
            </a:r>
            <a:r>
              <a:rPr lang="ru-RU" dirty="0" err="1"/>
              <a:t>экономзоне</a:t>
            </a:r>
            <a:r>
              <a:rPr lang="ru-RU" dirty="0"/>
              <a:t> и смещение его в </a:t>
            </a:r>
            <a:r>
              <a:rPr lang="ru-RU" dirty="0" err="1"/>
              <a:t>терводы</a:t>
            </a:r>
            <a:r>
              <a:rPr lang="ru-RU" dirty="0"/>
              <a:t> и внутренние морские воды в рамках ВВ под регулированием анадромных комиссий. Для улучшения контроля за заполнением нерестилищ расширение способов дистанционного контроля численности производителей в нижнем течении рек, преодолевших участки промысла. Введение промысла КМНС в юрисдикцию анадромных комиссий. Для снижения криминального и бытового лососевого браконьерства важное значение будет иметь организация совместной работы общественности и госорганов </a:t>
            </a:r>
          </a:p>
        </p:txBody>
      </p:sp>
      <p:sp>
        <p:nvSpPr>
          <p:cNvPr id="3" name="Прямоугольник 2"/>
          <p:cNvSpPr/>
          <p:nvPr/>
        </p:nvSpPr>
        <p:spPr>
          <a:xfrm>
            <a:off x="611560" y="3861048"/>
            <a:ext cx="8280920" cy="1754326"/>
          </a:xfrm>
          <a:prstGeom prst="rect">
            <a:avLst/>
          </a:prstGeom>
        </p:spPr>
        <p:txBody>
          <a:bodyPr wrap="square">
            <a:spAutoFit/>
          </a:bodyPr>
          <a:lstStyle/>
          <a:p>
            <a:pPr lvl="0" algn="just"/>
            <a:r>
              <a:rPr lang="ru-RU" dirty="0" smtClean="0"/>
              <a:t>5) Необходимо </a:t>
            </a:r>
            <a:r>
              <a:rPr lang="ru-RU" dirty="0"/>
              <a:t>наконец перейти от разговоров о многовидовом рыболовстве к реальному решению проблемы, один шаг уже сделан, ряд объектов попал в ВВ, но этого недостаточно. При реализации </a:t>
            </a:r>
            <a:r>
              <a:rPr lang="ru-RU" dirty="0" err="1"/>
              <a:t>бассейново-промысловой</a:t>
            </a:r>
            <a:r>
              <a:rPr lang="ru-RU" dirty="0"/>
              <a:t> «олимпийской» системы промысла большинство вопросов многовидового промысла можно будет учесть в виде сблокированных квот к основному объекту промысла в рамках ОДУ.</a:t>
            </a:r>
          </a:p>
        </p:txBody>
      </p:sp>
    </p:spTree>
  </p:cSld>
  <p:clrMapOvr>
    <a:masterClrMapping/>
  </p:clrMapOvr>
  <p:transition>
    <p:push dir="d"/>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206</TotalTime>
  <Words>863</Words>
  <Application>Microsoft Office PowerPoint</Application>
  <PresentationFormat>Экран (4:3)</PresentationFormat>
  <Paragraphs>27</Paragraphs>
  <Slides>10</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10</vt:i4>
      </vt:variant>
    </vt:vector>
  </HeadingPairs>
  <TitlesOfParts>
    <vt:vector size="13" baseType="lpstr">
      <vt:lpstr>Тема Office</vt:lpstr>
      <vt:lpstr>Текстура</vt:lpstr>
      <vt:lpstr>Диаграмма Microsoft Graph</vt:lpstr>
      <vt:lpstr>ПРОБЛЕМЫ ИСПОЛЬЗОВАНИЯ ОДУ И НОВЫХ МЕР РЕГУЛИРОВАНИЯ ВЫЛОВА ТИХООКЕАНСКИХ ЛОСОСЕЙ И ДРУГИХ ВИДОВ ВОДНЫХ БИОРЕСУРСОВ Коростелев С.Г.  Камчатское Берингийское экорегиональное отделение WWF  России (г. Петропавловск-Камчатский) </vt:lpstr>
      <vt:lpstr>   Со стороны рентабельности промысла отдельных видов:   </vt:lpstr>
      <vt:lpstr>Высокорентабельные минтай и тихоокеанские лососи</vt:lpstr>
      <vt:lpstr>Низкорентабельные сельдь, навага, камбалы, треска, терпуг </vt:lpstr>
      <vt:lpstr>   Нерентабельные (водоросли, бычки, мойва, кукумария и др.)</vt:lpstr>
      <vt:lpstr>Слайд 6</vt:lpstr>
      <vt:lpstr>Предложения</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ПРОБЛЕМЫ ИСПОЛЬЗОВАНИЯ ОДУ И НОВЫХ МЕР РЕГУЛИРОВАНИЯ ВЫЛОВА ТИХООКЕАНСКИХ ЛОСОСЕЙ И ДРУГИХ ВИДОВ ВОДНЫХ БИОРЕСУРСОВ Коростелев С.Г.  Камчатское Берингийское экорегиональное отделение WWF  России (г. Петропавловск-Камчатский)</dc:title>
  <dc:creator>Коростелев</dc:creator>
  <cp:lastModifiedBy>Коростелев</cp:lastModifiedBy>
  <cp:revision>15</cp:revision>
  <dcterms:created xsi:type="dcterms:W3CDTF">2013-05-22T00:01:18Z</dcterms:created>
  <dcterms:modified xsi:type="dcterms:W3CDTF">2013-05-22T03:27:37Z</dcterms:modified>
</cp:coreProperties>
</file>