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5" r:id="rId8"/>
    <p:sldId id="261" r:id="rId9"/>
    <p:sldId id="262" r:id="rId10"/>
    <p:sldId id="266" r:id="rId11"/>
    <p:sldId id="263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66" autoAdjust="0"/>
    <p:restoredTop sz="96412" autoAdjust="0"/>
  </p:normalViewPr>
  <p:slideViewPr>
    <p:cSldViewPr snapToGrid="0">
      <p:cViewPr>
        <p:scale>
          <a:sx n="93" d="100"/>
          <a:sy n="93" d="100"/>
        </p:scale>
        <p:origin x="864" y="-32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D4A97-CB1C-45AC-8A4B-EC7BCFC33B3F}" type="datetimeFigureOut">
              <a:rPr lang="ru-RU" smtClean="0"/>
              <a:pPr/>
              <a:t>03.10.2013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1001B-2ED4-444A-A249-2D309675CE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29253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D4A97-CB1C-45AC-8A4B-EC7BCFC33B3F}" type="datetimeFigureOut">
              <a:rPr lang="ru-RU" smtClean="0"/>
              <a:pPr/>
              <a:t>03.10.2013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1001B-2ED4-444A-A249-2D309675CE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79937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D4A97-CB1C-45AC-8A4B-EC7BCFC33B3F}" type="datetimeFigureOut">
              <a:rPr lang="ru-RU" smtClean="0"/>
              <a:pPr/>
              <a:t>03.10.2013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1001B-2ED4-444A-A249-2D309675CE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76367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D4A97-CB1C-45AC-8A4B-EC7BCFC33B3F}" type="datetimeFigureOut">
              <a:rPr lang="ru-RU" smtClean="0"/>
              <a:pPr/>
              <a:t>03.10.2013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1001B-2ED4-444A-A249-2D309675CE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29247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D4A97-CB1C-45AC-8A4B-EC7BCFC33B3F}" type="datetimeFigureOut">
              <a:rPr lang="ru-RU" smtClean="0"/>
              <a:pPr/>
              <a:t>03.10.2013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1001B-2ED4-444A-A249-2D309675CE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0725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D4A97-CB1C-45AC-8A4B-EC7BCFC33B3F}" type="datetimeFigureOut">
              <a:rPr lang="ru-RU" smtClean="0"/>
              <a:pPr/>
              <a:t>03.10.2013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1001B-2ED4-444A-A249-2D309675CE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32549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D4A97-CB1C-45AC-8A4B-EC7BCFC33B3F}" type="datetimeFigureOut">
              <a:rPr lang="ru-RU" smtClean="0"/>
              <a:pPr/>
              <a:t>03.10.2013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1001B-2ED4-444A-A249-2D309675CE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95459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D4A97-CB1C-45AC-8A4B-EC7BCFC33B3F}" type="datetimeFigureOut">
              <a:rPr lang="ru-RU" smtClean="0"/>
              <a:pPr/>
              <a:t>03.10.2013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1001B-2ED4-444A-A249-2D309675CE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9975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D4A97-CB1C-45AC-8A4B-EC7BCFC33B3F}" type="datetimeFigureOut">
              <a:rPr lang="ru-RU" smtClean="0"/>
              <a:pPr/>
              <a:t>03.10.2013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1001B-2ED4-444A-A249-2D309675CE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90322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D4A97-CB1C-45AC-8A4B-EC7BCFC33B3F}" type="datetimeFigureOut">
              <a:rPr lang="ru-RU" smtClean="0"/>
              <a:pPr/>
              <a:t>03.10.2013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1001B-2ED4-444A-A249-2D309675CE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76428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D4A97-CB1C-45AC-8A4B-EC7BCFC33B3F}" type="datetimeFigureOut">
              <a:rPr lang="ru-RU" smtClean="0"/>
              <a:pPr/>
              <a:t>03.10.2013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1001B-2ED4-444A-A249-2D309675CE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79136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8D4A97-CB1C-45AC-8A4B-EC7BCFC33B3F}" type="datetimeFigureOut">
              <a:rPr lang="ru-RU" smtClean="0"/>
              <a:pPr/>
              <a:t>03.10.2013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A1001B-2ED4-444A-A249-2D309675CE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02858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nevy.des@yandex.ru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gf-sut.ru/sobytiya/baltic-forum" TargetMode="External"/><Relationship Id="rId4" Type="http://schemas.openxmlformats.org/officeDocument/2006/relationships/hyperlink" Target="mailto:molchanova_tania@mail.ru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f-sut.ru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54659" y="483754"/>
            <a:ext cx="9144000" cy="1195130"/>
          </a:xfrm>
        </p:spPr>
        <p:txBody>
          <a:bodyPr>
            <a:normAutofit/>
          </a:bodyPr>
          <a:lstStyle/>
          <a:p>
            <a:pPr algn="l"/>
            <a:r>
              <a:rPr lang="ru-RU" sz="3600" b="1" dirty="0">
                <a:latin typeface="a_AvanteTitlerCpsUpC" panose="020B0302020202020204" pitchFamily="34" charset="-52"/>
              </a:rPr>
              <a:t>Международный Балтийский студенческий </a:t>
            </a:r>
            <a:r>
              <a:rPr lang="ru-RU" sz="3600" b="1" dirty="0" smtClean="0">
                <a:latin typeface="a_AvanteTitlerCpsUpC" panose="020B0302020202020204" pitchFamily="34" charset="-52"/>
              </a:rPr>
              <a:t>Форум «</a:t>
            </a:r>
            <a:r>
              <a:rPr lang="en-US" sz="3600" b="1" dirty="0" smtClean="0">
                <a:latin typeface="a_AvanteTitlerCpsUpC" panose="020B0302020202020204" pitchFamily="34" charset="-52"/>
              </a:rPr>
              <a:t>BAFO</a:t>
            </a:r>
            <a:r>
              <a:rPr lang="ru-RU" sz="3600" b="1" dirty="0" smtClean="0">
                <a:latin typeface="a_AvanteTitlerCpsUpC" panose="020B0302020202020204" pitchFamily="34" charset="-52"/>
              </a:rPr>
              <a:t>»</a:t>
            </a:r>
            <a:endParaRPr lang="ru-RU" sz="3600" b="1" dirty="0">
              <a:latin typeface="a_AvanteTitlerCpsUpC" panose="020B0302020202020204" pitchFamily="34" charset="-52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465476" y="1638039"/>
            <a:ext cx="9144000" cy="397476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C</a:t>
            </a:r>
            <a:r>
              <a:rPr lang="ru-RU" sz="3200" b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троим сильный бренд</a:t>
            </a:r>
            <a:endParaRPr lang="ru-RU" sz="3200" b="1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4659" y="127123"/>
            <a:ext cx="15372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Декабрь 2013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97173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</p:spPr>
      </p:pic>
      <p:sp>
        <p:nvSpPr>
          <p:cNvPr id="5" name="TextBox 4"/>
          <p:cNvSpPr txBox="1"/>
          <p:nvPr/>
        </p:nvSpPr>
        <p:spPr>
          <a:xfrm>
            <a:off x="2476073" y="365125"/>
            <a:ext cx="54573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Контакты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838200" y="1376737"/>
            <a:ext cx="5231945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Заиц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Руслан Владимирович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Председатель организационного комитета Форума</a:t>
            </a:r>
          </a:p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Тел. +7 911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270 0607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E-mail: </a:t>
            </a:r>
            <a:r>
              <a:rPr lang="en-US" u="sng" dirty="0">
                <a:solidFill>
                  <a:schemeClr val="tx1">
                    <a:lumMod val="95000"/>
                    <a:lumOff val="5000"/>
                  </a:schemeClr>
                </a:solidFill>
                <a:hlinkClick r:id="rId3"/>
              </a:rPr>
              <a:t>nevy.des@yandex.ru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2767133"/>
            <a:ext cx="4824654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Молчанова Татьяна Вячеславовна </a:t>
            </a:r>
            <a:endParaRPr lang="ru-RU" sz="2400" dirty="0" smtClean="0"/>
          </a:p>
          <a:p>
            <a:r>
              <a:rPr lang="ru-RU" dirty="0"/>
              <a:t>Заместитель декана Гуманитарного </a:t>
            </a:r>
            <a:r>
              <a:rPr lang="ru-RU" dirty="0" smtClean="0"/>
              <a:t>Факультета</a:t>
            </a:r>
            <a:endParaRPr lang="ru-RU" dirty="0"/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Тел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. </a:t>
            </a:r>
            <a:r>
              <a:rPr lang="ru-RU" dirty="0" smtClean="0"/>
              <a:t>+7 </a:t>
            </a:r>
            <a:r>
              <a:rPr lang="fr-FR" dirty="0" smtClean="0"/>
              <a:t>9</a:t>
            </a:r>
            <a:r>
              <a:rPr lang="de-DE" dirty="0" smtClean="0"/>
              <a:t>65</a:t>
            </a:r>
            <a:r>
              <a:rPr lang="ru-RU" dirty="0" smtClean="0"/>
              <a:t> </a:t>
            </a:r>
            <a:r>
              <a:rPr lang="de-DE" dirty="0" smtClean="0"/>
              <a:t>086</a:t>
            </a:r>
            <a:r>
              <a:rPr lang="ru-RU" dirty="0" smtClean="0"/>
              <a:t> </a:t>
            </a:r>
            <a:r>
              <a:rPr lang="de-DE" dirty="0" smtClean="0"/>
              <a:t>1747</a:t>
            </a:r>
            <a:r>
              <a:rPr lang="en-US" dirty="0" smtClean="0"/>
              <a:t> </a:t>
            </a:r>
            <a:endParaRPr lang="ru-RU" dirty="0" smtClean="0"/>
          </a:p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E-mail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: </a:t>
            </a:r>
            <a:r>
              <a:rPr lang="fr-FR" u="sng" dirty="0">
                <a:hlinkClick r:id="rId4"/>
              </a:rPr>
              <a:t>m</a:t>
            </a:r>
            <a:r>
              <a:rPr lang="de-DE" u="sng" dirty="0">
                <a:hlinkClick r:id="rId4"/>
              </a:rPr>
              <a:t>olchanova_tania@mail.ru</a:t>
            </a:r>
            <a:r>
              <a:rPr lang="fr-FR" dirty="0"/>
              <a:t>.</a:t>
            </a:r>
            <a:r>
              <a:rPr lang="en-US" dirty="0"/>
              <a:t> 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200" y="4302034"/>
            <a:ext cx="899220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cs typeface="Times New Roman" panose="02020603050405020304" pitchFamily="18" charset="0"/>
              </a:rPr>
              <a:t>Подробную информацию о форуме вы можете найти на сайте гуманитарного факультета:</a:t>
            </a:r>
          </a:p>
          <a:p>
            <a:r>
              <a:rPr lang="en-US" dirty="0">
                <a:cs typeface="Times New Roman" panose="02020603050405020304" pitchFamily="18" charset="0"/>
                <a:hlinkClick r:id="rId5"/>
              </a:rPr>
              <a:t>http://gf-sut.ru/sobytiya/baltic-forum</a:t>
            </a:r>
            <a:endParaRPr lang="de-DE" dirty="0"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814708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</p:spPr>
      </p:pic>
    </p:spTree>
    <p:extLst>
      <p:ext uri="{BB962C8B-B14F-4D97-AF65-F5344CB8AC3E}">
        <p14:creationId xmlns:p14="http://schemas.microsoft.com/office/powerpoint/2010/main" xmlns="" val="2500964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3572" y="584886"/>
            <a:ext cx="9574428" cy="1738184"/>
          </a:xfrm>
        </p:spPr>
        <p:txBody>
          <a:bodyPr>
            <a:noAutofit/>
          </a:bodyPr>
          <a:lstStyle/>
          <a:p>
            <a:r>
              <a:rPr lang="ru-RU" sz="2000" dirty="0" smtClean="0"/>
              <a:t>Мы обновляем образ бренда для того, чтобы лучше передать его основные ценности и философию, донести их до участников в доступной форме. 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 стремлении к удобству нам нельзя забывать о том, что наша задача – помочь в развитии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теоретических и практических навыков у 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студентов, а также: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общаться и делиться знаниями.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93572" y="2323070"/>
            <a:ext cx="100686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>
                    <a:lumMod val="65000"/>
                  </a:schemeClr>
                </a:solidFill>
              </a:rPr>
              <a:t>Новый образ бренда отражает наше дружелюбное, теплое отношение ко всему, что мы делаем.</a:t>
            </a:r>
          </a:p>
          <a:p>
            <a:r>
              <a:rPr lang="ru-RU" dirty="0" smtClean="0">
                <a:solidFill>
                  <a:schemeClr val="bg1">
                    <a:lumMod val="65000"/>
                  </a:schemeClr>
                </a:solidFill>
              </a:rPr>
              <a:t>Мы уверены, что единый стиль поможет в создании целостного, яркого и запоминающегося бренда.</a:t>
            </a:r>
            <a:endParaRPr lang="ru-RU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0635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5864" y="683741"/>
            <a:ext cx="3181866" cy="3064475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02.  Введение</a:t>
            </a:r>
            <a:br>
              <a:rPr lang="ru-RU" sz="2800" b="1" dirty="0" smtClean="0"/>
            </a:br>
            <a:r>
              <a:rPr lang="ru-RU" sz="2800" b="1" dirty="0" smtClean="0"/>
              <a:t>04.  Логотип</a:t>
            </a:r>
            <a:br>
              <a:rPr lang="ru-RU" sz="2800" b="1" dirty="0" smtClean="0"/>
            </a:br>
            <a:r>
              <a:rPr lang="ru-RU" sz="2800" b="1" dirty="0" smtClean="0"/>
              <a:t>05.  О форуме</a:t>
            </a:r>
            <a:br>
              <a:rPr lang="ru-RU" sz="2800" b="1" dirty="0" smtClean="0"/>
            </a:br>
            <a:r>
              <a:rPr lang="ru-RU" sz="2800" b="1" dirty="0" smtClean="0"/>
              <a:t>08.  Идея</a:t>
            </a:r>
            <a:br>
              <a:rPr lang="ru-RU" sz="2800" b="1" dirty="0" smtClean="0"/>
            </a:br>
            <a:r>
              <a:rPr lang="ru-RU" sz="2800" b="1" dirty="0" smtClean="0"/>
              <a:t>09.  Цель</a:t>
            </a:r>
            <a:br>
              <a:rPr lang="ru-RU" sz="2800" b="1" dirty="0" smtClean="0"/>
            </a:br>
            <a:r>
              <a:rPr lang="ru-RU" sz="2800" b="1" dirty="0" smtClean="0"/>
              <a:t>10.  Контакты</a:t>
            </a:r>
            <a:br>
              <a:rPr lang="ru-RU" sz="2800" b="1" dirty="0" smtClean="0"/>
            </a:b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xmlns="" val="3473668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5353" y="825839"/>
            <a:ext cx="10515600" cy="1325563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На создание нового логотипа нас вдохновили сами студенты. Теперь он стал не таким официальным и однообразным, а более молодёжным и тёплым.</a:t>
            </a:r>
            <a:endParaRPr lang="ru-RU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25353" y="3125700"/>
            <a:ext cx="100432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>
                    <a:lumMod val="65000"/>
                  </a:schemeClr>
                </a:solidFill>
              </a:rPr>
              <a:t>Элементы заглавных букв названия форума и жёлтого цвета лежат в основе нашего нового образа. Их использование делает «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BAFO</a:t>
            </a:r>
            <a:r>
              <a:rPr lang="ru-RU" dirty="0" smtClean="0">
                <a:solidFill>
                  <a:schemeClr val="bg1">
                    <a:lumMod val="65000"/>
                  </a:schemeClr>
                </a:solidFill>
              </a:rPr>
              <a:t>» запоминающимся и непохожим на других.</a:t>
            </a:r>
            <a:endParaRPr lang="ru-RU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5353" y="2298401"/>
            <a:ext cx="103303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Мы решили не уходить от основного названия форума, но сделать его более </a:t>
            </a:r>
          </a:p>
          <a:p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современным и динамичным.</a:t>
            </a:r>
            <a:endParaRPr lang="ru-RU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5844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25459" y="566241"/>
            <a:ext cx="9295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Международный Балтийский Коммуникационный </a:t>
            </a:r>
            <a:r>
              <a:rPr lang="ru-RU" sz="2400" b="1" dirty="0" smtClean="0"/>
              <a:t>Форум «BAFO».</a:t>
            </a:r>
            <a:endParaRPr lang="ru-RU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96438" y="1247429"/>
            <a:ext cx="9740167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Гуманитарный </a:t>
            </a:r>
            <a:r>
              <a:rPr lang="ru-RU" dirty="0"/>
              <a:t>факультет СПБГУТ проводит юбилейный XV Балтийский Международный форум, </a:t>
            </a:r>
            <a:endParaRPr lang="ru-RU" dirty="0" smtClean="0"/>
          </a:p>
          <a:p>
            <a:r>
              <a:rPr lang="ru-RU" dirty="0" smtClean="0"/>
              <a:t>где </a:t>
            </a:r>
            <a:r>
              <a:rPr lang="ru-RU" dirty="0"/>
              <a:t>будут обсуждаться актуальные проблемы коммуникаций, </a:t>
            </a:r>
            <a:r>
              <a:rPr lang="ru-RU" dirty="0" err="1"/>
              <a:t>public</a:t>
            </a:r>
            <a:r>
              <a:rPr lang="ru-RU" dirty="0"/>
              <a:t> </a:t>
            </a:r>
            <a:r>
              <a:rPr lang="ru-RU" dirty="0" err="1"/>
              <a:t>relations</a:t>
            </a:r>
            <a:r>
              <a:rPr lang="ru-RU" dirty="0"/>
              <a:t>, рекламы </a:t>
            </a:r>
            <a:endParaRPr lang="ru-RU" dirty="0" smtClean="0"/>
          </a:p>
          <a:p>
            <a:r>
              <a:rPr lang="ru-RU" dirty="0" smtClean="0"/>
              <a:t>и </a:t>
            </a:r>
            <a:r>
              <a:rPr lang="ru-RU" dirty="0"/>
              <a:t>международного сотрудничества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</a:p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На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форум традиционно съезжается большое количество представителей из вузов разных </a:t>
            </a:r>
            <a:endParaRPr lang="ru-RU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регионов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России, а также из-за рубежа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endParaRPr lang="ru-RU" dirty="0"/>
          </a:p>
          <a:p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Форум состоится  5-7 декабря 2013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года.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Миссия форума укрепление профессиональных связей </a:t>
            </a:r>
            <a:endParaRPr lang="ru-RU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между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участниками и практикующими специалистами, а также развитие теоретических </a:t>
            </a:r>
            <a:endParaRPr lang="ru-RU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и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практических навыков в сферах PR, рекламы и международного сотрудничества у студентов. </a:t>
            </a:r>
            <a:endParaRPr lang="ru-RU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программу BAFO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включены множество мастер-классов и основных тем форума.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900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</p:spPr>
      </p:pic>
      <p:sp>
        <p:nvSpPr>
          <p:cNvPr id="5" name="TextBox 4"/>
          <p:cNvSpPr txBox="1"/>
          <p:nvPr/>
        </p:nvSpPr>
        <p:spPr>
          <a:xfrm>
            <a:off x="556591" y="1277007"/>
            <a:ext cx="11330609" cy="4136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b="1" dirty="0">
                <a:cs typeface="Times New Roman" panose="02020603050405020304" pitchFamily="18" charset="0"/>
              </a:rPr>
              <a:t>Организатор:</a:t>
            </a:r>
            <a:r>
              <a:rPr lang="ru-RU" dirty="0">
                <a:cs typeface="Times New Roman" panose="02020603050405020304" pitchFamily="18" charset="0"/>
              </a:rPr>
              <a:t> Гуманитарный факультет Санкт-Петербургского государственного университета телекоммуникаций им. проф. М.А. Бонч-Бруевича (</a:t>
            </a:r>
            <a:r>
              <a:rPr lang="en-US" u="sng" dirty="0">
                <a:cs typeface="Times New Roman" panose="02020603050405020304" pitchFamily="18" charset="0"/>
                <a:hlinkClick r:id="rId3"/>
              </a:rPr>
              <a:t>www</a:t>
            </a:r>
            <a:r>
              <a:rPr lang="ru-RU" u="sng" dirty="0">
                <a:cs typeface="Times New Roman" panose="02020603050405020304" pitchFamily="18" charset="0"/>
                <a:hlinkClick r:id="rId3"/>
              </a:rPr>
              <a:t>.</a:t>
            </a:r>
            <a:r>
              <a:rPr lang="en-US" u="sng" dirty="0" err="1">
                <a:cs typeface="Times New Roman" panose="02020603050405020304" pitchFamily="18" charset="0"/>
                <a:hlinkClick r:id="rId3"/>
              </a:rPr>
              <a:t>gf</a:t>
            </a:r>
            <a:r>
              <a:rPr lang="ru-RU" u="sng" dirty="0">
                <a:cs typeface="Times New Roman" panose="02020603050405020304" pitchFamily="18" charset="0"/>
                <a:hlinkClick r:id="rId3"/>
              </a:rPr>
              <a:t>-</a:t>
            </a:r>
            <a:r>
              <a:rPr lang="en-US" u="sng" dirty="0" err="1">
                <a:cs typeface="Times New Roman" panose="02020603050405020304" pitchFamily="18" charset="0"/>
                <a:hlinkClick r:id="rId3"/>
              </a:rPr>
              <a:t>sut</a:t>
            </a:r>
            <a:r>
              <a:rPr lang="ru-RU" u="sng" dirty="0">
                <a:cs typeface="Times New Roman" panose="02020603050405020304" pitchFamily="18" charset="0"/>
                <a:hlinkClick r:id="rId3"/>
              </a:rPr>
              <a:t>.</a:t>
            </a:r>
            <a:r>
              <a:rPr lang="en-US" u="sng" dirty="0" err="1">
                <a:cs typeface="Times New Roman" panose="02020603050405020304" pitchFamily="18" charset="0"/>
                <a:hlinkClick r:id="rId3"/>
              </a:rPr>
              <a:t>ru</a:t>
            </a:r>
            <a:r>
              <a:rPr lang="ru-RU" dirty="0">
                <a:cs typeface="Times New Roman" panose="02020603050405020304" pitchFamily="18" charset="0"/>
              </a:rPr>
              <a:t>).</a:t>
            </a:r>
          </a:p>
          <a:p>
            <a:pPr algn="just">
              <a:lnSpc>
                <a:spcPct val="80000"/>
              </a:lnSpc>
            </a:pPr>
            <a:endParaRPr lang="ru-RU" dirty="0">
              <a:cs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</a:pPr>
            <a:r>
              <a:rPr lang="ru-RU" b="1" dirty="0">
                <a:cs typeface="Times New Roman" panose="02020603050405020304" pitchFamily="18" charset="0"/>
              </a:rPr>
              <a:t>Участники</a:t>
            </a:r>
            <a:r>
              <a:rPr lang="ru-RU" dirty="0">
                <a:cs typeface="Times New Roman" panose="02020603050405020304" pitchFamily="18" charset="0"/>
              </a:rPr>
              <a:t>: талантливые, динамично развивающиеся в профессии молодые специалисты в области связи с общественностью и маркетинга, регионоведения и международных отношений со всей России, а также из стран ближнего и дальнего зарубежья. </a:t>
            </a:r>
          </a:p>
          <a:p>
            <a:pPr algn="just">
              <a:lnSpc>
                <a:spcPct val="80000"/>
              </a:lnSpc>
            </a:pPr>
            <a:endParaRPr lang="ru-RU" dirty="0"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ru-RU" b="1" dirty="0" smtClean="0">
                <a:cs typeface="Times New Roman" panose="02020603050405020304" pitchFamily="18" charset="0"/>
              </a:rPr>
              <a:t>Целью.  </a:t>
            </a:r>
            <a:r>
              <a:rPr lang="ru-RU" dirty="0">
                <a:cs typeface="Times New Roman" panose="02020603050405020304" pitchFamily="18" charset="0"/>
              </a:rPr>
              <a:t>форума является: развитие теоретических и практических навыков у студентов, укрепление профессиональных и общественных связей между участниками и практикующими специалистами, а также развитие научной и исследовательской деятельности в студенческой среде.</a:t>
            </a:r>
          </a:p>
          <a:p>
            <a:pPr>
              <a:lnSpc>
                <a:spcPct val="80000"/>
              </a:lnSpc>
            </a:pPr>
            <a:endParaRPr lang="ru-RU" dirty="0"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ru-RU" b="1" dirty="0" smtClean="0">
                <a:cs typeface="Times New Roman" panose="02020603050405020304" pitchFamily="18" charset="0"/>
              </a:rPr>
              <a:t>Программа.  </a:t>
            </a:r>
            <a:r>
              <a:rPr lang="en-US" dirty="0" smtClean="0">
                <a:cs typeface="Times New Roman" panose="02020603050405020304" pitchFamily="18" charset="0"/>
              </a:rPr>
              <a:t>X</a:t>
            </a:r>
            <a:r>
              <a:rPr lang="en-US" dirty="0">
                <a:cs typeface="Times New Roman" panose="02020603050405020304" pitchFamily="18" charset="0"/>
              </a:rPr>
              <a:t>V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ru-RU" dirty="0">
                <a:cs typeface="Times New Roman" panose="02020603050405020304" pitchFamily="18" charset="0"/>
              </a:rPr>
              <a:t>Международного Балтийского студенческого Форума включает: мастер-классы ведущих специалистов Санкт-Петербурга, тренинги по саморазвитию для студентов, экскурсии в успешно развивающиеся компании, знакомства с успешными людьми, а также студенческую научно-практическую конференцию и конференцию для преподавателей в области коммуникаций. Участники узнают всё о тенденциях на современном рынке коммуникаций, обсудят проблемы международного сотрудничества и получат возможность продемонстрировать талант публичного выступления.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789359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</p:spPr>
      </p:pic>
      <p:sp>
        <p:nvSpPr>
          <p:cNvPr id="5" name="TextBox 4"/>
          <p:cNvSpPr txBox="1"/>
          <p:nvPr/>
        </p:nvSpPr>
        <p:spPr>
          <a:xfrm>
            <a:off x="667819" y="611901"/>
            <a:ext cx="112913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Направления работы секций Форума</a:t>
            </a:r>
            <a:r>
              <a:rPr lang="ru-RU" sz="2400" b="1" dirty="0" smtClean="0"/>
              <a:t>:</a:t>
            </a:r>
          </a:p>
          <a:p>
            <a:endParaRPr lang="ru-RU" sz="2400" dirty="0"/>
          </a:p>
          <a:p>
            <a:pPr lvl="0"/>
            <a:r>
              <a:rPr lang="ru-RU" sz="2400" dirty="0" smtClean="0"/>
              <a:t>1. персональный </a:t>
            </a:r>
            <a:r>
              <a:rPr lang="ru-RU" sz="2400" dirty="0"/>
              <a:t>и корпоративный </a:t>
            </a:r>
            <a:r>
              <a:rPr lang="ru-RU" sz="2400" dirty="0" err="1"/>
              <a:t>брендинг</a:t>
            </a:r>
            <a:r>
              <a:rPr lang="en-US" sz="2400" dirty="0"/>
              <a:t>;</a:t>
            </a:r>
            <a:endParaRPr lang="ru-RU" sz="2400" dirty="0"/>
          </a:p>
          <a:p>
            <a:pPr lvl="0"/>
            <a:r>
              <a:rPr lang="ru-RU" sz="2400" dirty="0" smtClean="0"/>
              <a:t>2. новые </a:t>
            </a:r>
            <a:r>
              <a:rPr lang="ru-RU" sz="2400" dirty="0"/>
              <a:t>тенденции рекламы и </a:t>
            </a:r>
            <a:r>
              <a:rPr lang="en-US" sz="2400" dirty="0"/>
              <a:t>PR</a:t>
            </a:r>
            <a:r>
              <a:rPr lang="ru-RU" sz="2400" dirty="0"/>
              <a:t>;</a:t>
            </a:r>
          </a:p>
          <a:p>
            <a:pPr lvl="0"/>
            <a:r>
              <a:rPr lang="ru-RU" sz="2400" dirty="0" smtClean="0"/>
              <a:t>3. территориальный </a:t>
            </a:r>
            <a:r>
              <a:rPr lang="ru-RU" sz="2400" dirty="0"/>
              <a:t>маркетинг: виды и инструменты;</a:t>
            </a:r>
          </a:p>
          <a:p>
            <a:pPr lvl="0"/>
            <a:r>
              <a:rPr lang="ru-RU" sz="2400" dirty="0" smtClean="0"/>
              <a:t>4. коммуникативные </a:t>
            </a:r>
            <a:r>
              <a:rPr lang="ru-RU" sz="2400" dirty="0"/>
              <a:t>технологии на международной арене;</a:t>
            </a:r>
          </a:p>
          <a:p>
            <a:pPr lvl="0"/>
            <a:r>
              <a:rPr lang="ru-RU" sz="2400" dirty="0" smtClean="0"/>
              <a:t>5. современные </a:t>
            </a:r>
            <a:r>
              <a:rPr lang="ru-RU" sz="2400" dirty="0"/>
              <a:t>бизнес-коммуникации: российская и </a:t>
            </a:r>
            <a:r>
              <a:rPr lang="ru-RU" sz="2400" dirty="0" smtClean="0"/>
              <a:t>  зарубежная</a:t>
            </a:r>
            <a:br>
              <a:rPr lang="ru-RU" sz="2400" dirty="0" smtClean="0"/>
            </a:br>
            <a:r>
              <a:rPr lang="ru-RU" sz="2400" dirty="0" smtClean="0"/>
              <a:t>     практика</a:t>
            </a:r>
            <a:r>
              <a:rPr lang="ru-RU" sz="2400" dirty="0"/>
              <a:t>;</a:t>
            </a:r>
          </a:p>
          <a:p>
            <a:pPr lvl="0"/>
            <a:r>
              <a:rPr lang="ru-RU" sz="2400" dirty="0" smtClean="0"/>
              <a:t>6. конфликт </a:t>
            </a:r>
            <a:r>
              <a:rPr lang="ru-RU" sz="2400" dirty="0"/>
              <a:t>культур в современном мире;</a:t>
            </a:r>
          </a:p>
          <a:p>
            <a:pPr lvl="0"/>
            <a:r>
              <a:rPr lang="ru-RU" sz="2400" dirty="0" smtClean="0"/>
              <a:t>7. европейские </a:t>
            </a:r>
            <a:r>
              <a:rPr lang="ru-RU" sz="2400" dirty="0"/>
              <a:t>исследования: наука и практика;</a:t>
            </a:r>
          </a:p>
          <a:p>
            <a:pPr lvl="0"/>
            <a:r>
              <a:rPr lang="ru-RU" sz="2400" dirty="0" smtClean="0"/>
              <a:t>8. межкультурный </a:t>
            </a:r>
            <a:r>
              <a:rPr lang="ru-RU" sz="2400" dirty="0"/>
              <a:t>диалог и процесс глобализации. Проблемы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    филологии </a:t>
            </a:r>
            <a:r>
              <a:rPr lang="ru-RU" sz="2400" dirty="0"/>
              <a:t>(на английском языке).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26971379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47350" y="1293342"/>
            <a:ext cx="99595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Вот уже в 15-ый раз, в декабре 2013 года, Гуманитарный факультет СПБГУТ проводит студенческий </a:t>
            </a:r>
            <a:r>
              <a:rPr lang="ru-RU" dirty="0" smtClean="0"/>
              <a:t>международный </a:t>
            </a:r>
            <a:r>
              <a:rPr lang="ru-RU" dirty="0"/>
              <a:t>форум, где обсуждаются актуальные, важные проблемы коммуникаций, </a:t>
            </a:r>
            <a:r>
              <a:rPr lang="en-US" dirty="0"/>
              <a:t>PR </a:t>
            </a:r>
            <a:r>
              <a:rPr lang="ru-RU" dirty="0"/>
              <a:t>и рекламы, а так же международного сотрудничества.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30036" y="353576"/>
            <a:ext cx="14238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Идея.</a:t>
            </a:r>
            <a:endParaRPr lang="ru-RU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947350" y="2055813"/>
            <a:ext cx="106817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На форум традиционно съезжается большое количество представителей из вузов разных регионов России, а так же из-за рубежа. Только в прошлом, 2012 году, на нём присутствовало порядка 500 участников из 18 регионов России и стран зарубежья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47350" y="3155323"/>
            <a:ext cx="106817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>
                    <a:lumMod val="65000"/>
                  </a:schemeClr>
                </a:solidFill>
              </a:rPr>
              <a:t>На этот раз идея форума немного отличается. На годовщину форума было решено сделать упор на самые актуальные и интересующие темы, которые не оставят равнодушными большинство специалистов в таких областях как: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PR</a:t>
            </a:r>
            <a:r>
              <a:rPr lang="ru-RU" dirty="0" smtClean="0">
                <a:solidFill>
                  <a:schemeClr val="bg1">
                    <a:lumMod val="65000"/>
                  </a:schemeClr>
                </a:solidFill>
              </a:rPr>
              <a:t>, маркетинг и реклама.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34809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</p:spPr>
      </p:pic>
      <p:sp>
        <p:nvSpPr>
          <p:cNvPr id="5" name="TextBox 4"/>
          <p:cNvSpPr txBox="1"/>
          <p:nvPr/>
        </p:nvSpPr>
        <p:spPr>
          <a:xfrm>
            <a:off x="729842" y="1476306"/>
            <a:ext cx="103387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Целью форума является развитие теоретических и практических навыков у студентов, укрепление профессиональных и общественных связей между участниками и практикующими специалистами, а также развитие научной и исследовательской деятельности в студенческой среде.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84477" y="365125"/>
            <a:ext cx="16267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/>
              <a:t>Цель.</a:t>
            </a:r>
            <a:endParaRPr lang="ru-RU" sz="4800" dirty="0"/>
          </a:p>
        </p:txBody>
      </p:sp>
      <p:sp>
        <p:nvSpPr>
          <p:cNvPr id="7" name="TextBox 6"/>
          <p:cNvSpPr txBox="1"/>
          <p:nvPr/>
        </p:nvSpPr>
        <p:spPr>
          <a:xfrm>
            <a:off x="729842" y="3321943"/>
            <a:ext cx="105156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 помощью наших спонсоров и спикеров мы достигнем максимального результата, благодаря чему форум будет качественным, интересным и узнаваемым.</a:t>
            </a:r>
          </a:p>
          <a:p>
            <a:endParaRPr lang="ru-RU" dirty="0"/>
          </a:p>
          <a:p>
            <a:r>
              <a:rPr lang="ru-RU" dirty="0" smtClean="0">
                <a:solidFill>
                  <a:schemeClr val="bg1">
                    <a:lumMod val="65000"/>
                  </a:schemeClr>
                </a:solidFill>
              </a:rPr>
              <a:t>Достижение нашей цели является основной и доминирующей прерогативой в этом году, которая позволит форуму стать самым главным событием в будущем.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3333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573</TotalTime>
  <Words>648</Words>
  <Application>Microsoft Office PowerPoint</Application>
  <PresentationFormat>Произвольный</PresentationFormat>
  <Paragraphs>61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Международный Балтийский студенческий Форум «BAFO»</vt:lpstr>
      <vt:lpstr>Мы обновляем образ бренда для того, чтобы лучше передать его основные ценности и философию, донести их до участников в доступной форме.   В стремлении к удобству нам нельзя забывать о том, что наша задача – помочь в развитии теоретических и практических навыков у студентов, а также: общаться и делиться знаниями. </vt:lpstr>
      <vt:lpstr>02.  Введение 04.  Логотип 05.  О форуме 08.  Идея 09.  Цель 10.  Контакты </vt:lpstr>
      <vt:lpstr>На создание нового логотипа нас вдохновили сами студенты. Теперь он стал не таким официальным и однообразным, а более молодёжным и тёплым.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Международный Балтийский студенческий Форум «BAFO»</dc:title>
  <dc:creator>Xrom</dc:creator>
  <cp:lastModifiedBy>levtsovayun</cp:lastModifiedBy>
  <cp:revision>19</cp:revision>
  <dcterms:created xsi:type="dcterms:W3CDTF">2013-09-29T18:16:20Z</dcterms:created>
  <dcterms:modified xsi:type="dcterms:W3CDTF">2013-10-03T05:45:36Z</dcterms:modified>
</cp:coreProperties>
</file>