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2" r:id="rId12"/>
    <p:sldId id="363" r:id="rId13"/>
    <p:sldId id="331" r:id="rId14"/>
    <p:sldId id="311" r:id="rId15"/>
    <p:sldId id="258" r:id="rId16"/>
    <p:sldId id="280" r:id="rId17"/>
    <p:sldId id="312" r:id="rId18"/>
    <p:sldId id="277" r:id="rId19"/>
    <p:sldId id="268" r:id="rId20"/>
    <p:sldId id="285" r:id="rId21"/>
    <p:sldId id="310" r:id="rId22"/>
    <p:sldId id="333" r:id="rId23"/>
    <p:sldId id="292" r:id="rId24"/>
    <p:sldId id="286" r:id="rId25"/>
    <p:sldId id="287" r:id="rId26"/>
    <p:sldId id="288" r:id="rId27"/>
    <p:sldId id="293" r:id="rId28"/>
    <p:sldId id="316" r:id="rId29"/>
    <p:sldId id="317" r:id="rId30"/>
    <p:sldId id="318" r:id="rId31"/>
    <p:sldId id="357" r:id="rId32"/>
    <p:sldId id="358" r:id="rId33"/>
    <p:sldId id="359" r:id="rId34"/>
    <p:sldId id="364" r:id="rId35"/>
    <p:sldId id="360" r:id="rId36"/>
    <p:sldId id="361" r:id="rId37"/>
    <p:sldId id="362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65" r:id="rId49"/>
    <p:sldId id="366" r:id="rId50"/>
    <p:sldId id="279" r:id="rId51"/>
    <p:sldId id="26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131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rhiv\MDoc\WW\2015\_&#1050;&#1086;&#1085;&#1082;&#1091;&#1088;&#1089;&#1099;15\&#1089;&#1077;&#1084;&#1059;&#1095;&#1072;&#1089;&#1090;&#1080;&#1077;_&#1053;&#1056;_&#1074;&#1050;&#1050;&#1057;15\1\&#1044;&#1083;&#1103;&#1055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РГНФ!$D$18</c:f>
              <c:strCache>
                <c:ptCount val="1"/>
                <c:pt idx="0">
                  <c:v>Финансирование фонда (млн.руб)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РГНФ!$C$19:$C$28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РГНФ!$D$19:$D$28</c:f>
              <c:numCache>
                <c:formatCode>General</c:formatCode>
                <c:ptCount val="10"/>
                <c:pt idx="0">
                  <c:v>717</c:v>
                </c:pt>
                <c:pt idx="1">
                  <c:v>890</c:v>
                </c:pt>
                <c:pt idx="2">
                  <c:v>1100</c:v>
                </c:pt>
                <c:pt idx="3">
                  <c:v>1164</c:v>
                </c:pt>
                <c:pt idx="4">
                  <c:v>1000</c:v>
                </c:pt>
                <c:pt idx="5">
                  <c:v>1000</c:v>
                </c:pt>
                <c:pt idx="6">
                  <c:v>1500</c:v>
                </c:pt>
                <c:pt idx="7">
                  <c:v>1501</c:v>
                </c:pt>
                <c:pt idx="8">
                  <c:v>1573</c:v>
                </c:pt>
                <c:pt idx="9">
                  <c:v>1835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РГНФ!$E$18</c:f>
              <c:strCache>
                <c:ptCount val="1"/>
                <c:pt idx="0">
                  <c:v>Средний грант (тыс.руб)</c:v>
                </c:pt>
              </c:strCache>
            </c:strRef>
          </c:tx>
          <c:dLbls>
            <c:dLbl>
              <c:idx val="9"/>
              <c:layout>
                <c:manualLayout>
                  <c:x val="-4.0294556819973473E-2"/>
                  <c:y val="7.1041450007428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РГНФ!$C$19:$C$28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РГНФ!$E$19:$E$28</c:f>
              <c:numCache>
                <c:formatCode>General</c:formatCode>
                <c:ptCount val="10"/>
                <c:pt idx="0">
                  <c:v>214</c:v>
                </c:pt>
                <c:pt idx="1">
                  <c:v>228</c:v>
                </c:pt>
                <c:pt idx="2">
                  <c:v>311</c:v>
                </c:pt>
                <c:pt idx="3">
                  <c:v>393</c:v>
                </c:pt>
                <c:pt idx="4">
                  <c:v>353</c:v>
                </c:pt>
                <c:pt idx="5">
                  <c:v>413</c:v>
                </c:pt>
                <c:pt idx="6">
                  <c:v>508</c:v>
                </c:pt>
                <c:pt idx="7">
                  <c:v>528</c:v>
                </c:pt>
                <c:pt idx="8">
                  <c:v>504</c:v>
                </c:pt>
                <c:pt idx="9">
                  <c:v>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34304"/>
        <c:axId val="86035840"/>
      </c:lineChart>
      <c:catAx>
        <c:axId val="8603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6035840"/>
        <c:crosses val="autoZero"/>
        <c:auto val="1"/>
        <c:lblAlgn val="ctr"/>
        <c:lblOffset val="100"/>
        <c:noMultiLvlLbl val="0"/>
      </c:catAx>
      <c:valAx>
        <c:axId val="8603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6034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54D5D-4D58-452A-BC19-D1F9DB2F5878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0CB6080-ADF5-4779-9FC0-D6ECD891225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Мероприятия Программы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96DA5A-0139-47FC-B2AF-7F887A230E9F}" type="parTrans" cxnId="{F35E9A68-73DE-464A-AE30-F4F8BCCCF2A5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CF7266-D586-4FB6-B8CD-24D0D485AF2F}" type="sibTrans" cxnId="{F35E9A68-73DE-464A-AE30-F4F8BCCCF2A5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0F5CF-8218-493F-BBC1-202C10B4FBA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Блок 1 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ПНИ и разработок по приоритетам развития  НТ сферы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E61194-6C1E-434F-928F-FB32B64D6BCA}" type="parTrans" cxnId="{5C3907DB-2F06-4F74-AFA6-400616C619B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1D4FED-2217-4963-B9CE-59D070BA6BBC}" type="sibTrans" cxnId="{5C3907DB-2F06-4F74-AFA6-400616C619B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155F1B-37C4-46A9-9767-95C7354FD59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1.1 «Проведение исследований, направленных на формирование системы научно-технологических приоритетов и прогнозирование развития НТ сферы»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53138CA-5A9E-48AA-8E73-1316AD7C9D4A}" type="parTrans" cxnId="{7EF6715A-17EF-4415-A346-4A4C8048774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661733-CA13-485E-93C0-B9F938122611}" type="sibTrans" cxnId="{7EF6715A-17EF-4415-A346-4A4C8048774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4D790E-EFE3-43E6-B47E-13F83D36A07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Блок 3 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Инфраструктура исследований и разработок</a:t>
          </a:r>
        </a:p>
      </dgm:t>
    </dgm:pt>
    <dgm:pt modelId="{79B124CC-161C-4EDC-8020-77CDC98555F7}" type="parTrans" cxnId="{64D28A8D-FDE1-4717-AA84-BD2574CAE6C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E9BEB8-3968-46BF-98FF-A47154BE1DC0}" type="sibTrans" cxnId="{64D28A8D-FDE1-4717-AA84-BD2574CAE6C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E96E91-6199-4933-A2DE-67B67147ACB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Блок 2 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Международное сотрудничество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F66B55-A3C7-4FAF-A3E3-D231D2A68DC9}" type="sibTrans" cxnId="{71871708-AD75-4949-B0C9-14A38E55B55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E4DC4E-DC99-4927-81A6-8DB6420F69DB}" type="parTrans" cxnId="{71871708-AD75-4949-B0C9-14A38E55B55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40A398-52FE-4109-9703-D5C0DA2809D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1.3 «</a:t>
          </a:r>
          <a:r>
            <a:rPr lang="ru-RU" sz="1200" b="1" cap="none" baseline="0" dirty="0" smtClean="0">
              <a:latin typeface="Times New Roman" pitchFamily="18" charset="0"/>
              <a:cs typeface="Times New Roman" pitchFamily="18" charset="0"/>
            </a:rPr>
            <a:t>Проведение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ПНИР, направленных на создание продукции и технологий 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2E97225-B906-4CCF-9923-BDE461984DE0}" type="parTrans" cxnId="{7A3FBC64-B26C-4A59-88D0-103E3BC4B51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E3740D-7E66-4C8A-A480-C784870D9945}" type="sibTrans" cxnId="{7A3FBC64-B26C-4A59-88D0-103E3BC4B51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207389-F2B5-402A-B453-08B35C67050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1.4 «Проведение ПНИ, направленных на решение комплексных научно-технологических задач 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D16C0D1-8224-4636-B57B-7EBB6131C28C}" type="parTrans" cxnId="{2E48D41B-14FD-4908-B534-710A9051EE0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05DD6A-5483-4534-88F5-18E791FF505B}" type="sibTrans" cxnId="{2E48D41B-14FD-4908-B534-710A9051EE0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07F3DC-A9DD-449C-A3C9-D28108AF0039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2.1 «Проведение исследований в рамках международного  многостороннего и двустороннего сотрудничества»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1A1D75B-35E3-4610-84C2-8BDAF5349E78}" type="parTrans" cxnId="{4246BB5E-1B6B-4899-890E-BFA0426B5B4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4E51E8-F9B3-4CAD-8394-93FBF237DA1D}" type="sibTrans" cxnId="{4246BB5E-1B6B-4899-890E-BFA0426B5B4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205A37-5B27-4C0F-94FB-FA5619DEBAA8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2.2 «Поддержка исследований в рамках сотрудничества с государствами – членами Европейского союза»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E1935FC-D40F-451B-9B09-CA154870F643}" type="parTrans" cxnId="{D54BBF93-2B8E-4924-B275-22D06948A1E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C6DD9B-8C7C-41CE-9E8E-3CE468073E88}" type="sibTrans" cxnId="{D54BBF93-2B8E-4924-B275-22D06948A1E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F87BC2-E0F1-407D-8A85-F55229269888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2.3 «Организация участия в крупных международных научных и научно-технических мероприятиях»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3381E8A-0DFD-4DE9-A35C-CBBD77409DED}" type="parTrans" cxnId="{F8690155-AD6F-4633-A7D8-941510A8A0A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0DAA9F-F714-426F-9B63-4FE1788E2BF2}" type="sibTrans" cxnId="{F8690155-AD6F-4633-A7D8-941510A8A0A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BF2BB8-089D-4617-90B2-00E7DD502C5D}">
      <dgm:prSet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3.1.1 «Поддержка и развитие уникальных научных установок»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93021E0-5544-4F5D-85FB-C4D3839C4A7F}" type="parTrans" cxnId="{FC87CBF0-4BAD-41EE-8A95-B0F8460FF45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603106-437D-4811-B25B-418C8B785446}" type="sibTrans" cxnId="{FC87CBF0-4BAD-41EE-8A95-B0F8460FF45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637EC3-E5A7-4FC8-9B4F-E27DAC47A4E2}">
      <dgm:prSet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3.1.2 «Поддержка и развитие центров коллективного пользования научным оборудованием»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FD21C255-3D11-4F38-9E2A-69BD5296A21F}" type="parTrans" cxnId="{B52C00F5-E35D-4AE1-B852-9267E26BE09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73B357-3A59-4D50-85DB-C6048E96A508}" type="sibTrans" cxnId="{B52C00F5-E35D-4AE1-B852-9267E26BE09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B1F1AD-F279-467F-B48C-36434DF49777}">
      <dgm:prSet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3.2 «Обеспечение развития информационной инфраструктуры»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9B2F4B4-F414-44A2-80BB-CD3D1939EF2E}" type="parTrans" cxnId="{393F5D39-12F7-4D0A-9D54-2DBE2F61E8A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BCD01B-7F13-4BA9-9CBE-5B4BF798853D}" type="sibTrans" cxnId="{393F5D39-12F7-4D0A-9D54-2DBE2F61E8A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2B62C8-D8A6-49C7-A199-8FAC67D5E79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3.3.1 «Развитие системы демонстрации и популяризации результатов и достижений науки»</a:t>
          </a:r>
        </a:p>
      </dgm:t>
    </dgm:pt>
    <dgm:pt modelId="{17171929-FFAC-4CC4-B7B9-D5B25E74C97F}" type="parTrans" cxnId="{9A71066B-3487-4445-A92C-244D144B496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A6AD38-7A18-4F84-8CF5-AA3B6A54A793}" type="sibTrans" cxnId="{9A71066B-3487-4445-A92C-244D144B496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DC7708-9112-40B0-BC2E-96D50050F2F9}">
      <dgm:prSet custT="1"/>
      <dgm:spPr/>
      <dgm:t>
        <a:bodyPr/>
        <a:lstStyle/>
        <a:p>
          <a:r>
            <a:rPr lang="ru-RU" sz="1200" b="1" smtClean="0">
              <a:latin typeface="Times New Roman" pitchFamily="18" charset="0"/>
              <a:cs typeface="Times New Roman" pitchFamily="18" charset="0"/>
            </a:rPr>
            <a:t>3.3.2 «Развитие системы коммуникаций научной общественности (в том числе проведение конференций, семинаров)»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B266B32-5482-4C38-8972-912847591584}" type="parTrans" cxnId="{90F76BFC-2BAB-42A9-9E9E-D85E1399909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E217B5-E82C-473B-A069-7573AFEC2B56}" type="sibTrans" cxnId="{90F76BFC-2BAB-42A9-9E9E-D85E1399909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F974D-306C-4AC8-A51B-C4A63175E0D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cap="all" dirty="0" smtClean="0">
              <a:latin typeface="Times New Roman" pitchFamily="18" charset="0"/>
              <a:cs typeface="Times New Roman" pitchFamily="18" charset="0"/>
            </a:rPr>
            <a:t>1.2 «</a:t>
          </a:r>
          <a:r>
            <a:rPr lang="ru-RU" sz="1200" b="1" cap="none" baseline="0" dirty="0" smtClean="0">
              <a:latin typeface="Times New Roman" pitchFamily="18" charset="0"/>
              <a:cs typeface="Times New Roman" pitchFamily="18" charset="0"/>
            </a:rPr>
            <a:t>Проведение прикладных научных исследований для развития отраслей экономики</a:t>
          </a:r>
          <a:r>
            <a:rPr lang="ru-RU" sz="1200" b="1" cap="all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FECB2E8-F7D6-4306-AFC5-84ADFBC3864E}" type="sibTrans" cxnId="{DDFF40DA-B37D-4C81-9068-F7CB0186B96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D9EF99-A158-4B1E-820C-3B98C33846EC}" type="parTrans" cxnId="{DDFF40DA-B37D-4C81-9068-F7CB0186B964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29E9AD-2793-45AA-A950-854BA8EFC80D}" type="pres">
      <dgm:prSet presAssocID="{86454D5D-4D58-452A-BC19-D1F9DB2F58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B33D7A-9A7C-4253-9DFD-9DD624F47BC6}" type="pres">
      <dgm:prSet presAssocID="{80CB6080-ADF5-4779-9FC0-D6ECD8912254}" presName="vertOne" presStyleCnt="0"/>
      <dgm:spPr/>
    </dgm:pt>
    <dgm:pt modelId="{EB87FCD3-B9DC-401A-9E85-19D16C8EA868}" type="pres">
      <dgm:prSet presAssocID="{80CB6080-ADF5-4779-9FC0-D6ECD891225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251E6-F642-4969-9784-897B45B31D58}" type="pres">
      <dgm:prSet presAssocID="{80CB6080-ADF5-4779-9FC0-D6ECD8912254}" presName="parTransOne" presStyleCnt="0"/>
      <dgm:spPr/>
    </dgm:pt>
    <dgm:pt modelId="{8ADF1ACB-E400-41B0-BCA1-CA0776C188C8}" type="pres">
      <dgm:prSet presAssocID="{80CB6080-ADF5-4779-9FC0-D6ECD8912254}" presName="horzOne" presStyleCnt="0"/>
      <dgm:spPr/>
    </dgm:pt>
    <dgm:pt modelId="{5AB280B5-4B32-4B1F-B476-BF082019192E}" type="pres">
      <dgm:prSet presAssocID="{2300F5CF-8218-493F-BBC1-202C10B4FBAA}" presName="vertTwo" presStyleCnt="0"/>
      <dgm:spPr/>
    </dgm:pt>
    <dgm:pt modelId="{2688F648-C940-4819-A00C-61CEBFC044B1}" type="pres">
      <dgm:prSet presAssocID="{2300F5CF-8218-493F-BBC1-202C10B4FBA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DEEC8B-5AA1-48BD-81F8-37695033C7F2}" type="pres">
      <dgm:prSet presAssocID="{2300F5CF-8218-493F-BBC1-202C10B4FBAA}" presName="parTransTwo" presStyleCnt="0"/>
      <dgm:spPr/>
    </dgm:pt>
    <dgm:pt modelId="{7E35093A-A57A-41F5-AA80-80BD28593C06}" type="pres">
      <dgm:prSet presAssocID="{2300F5CF-8218-493F-BBC1-202C10B4FBAA}" presName="horzTwo" presStyleCnt="0"/>
      <dgm:spPr/>
    </dgm:pt>
    <dgm:pt modelId="{3403454B-DC46-4E8D-9094-F5377C78460C}" type="pres">
      <dgm:prSet presAssocID="{F2155F1B-37C4-46A9-9767-95C7354FD590}" presName="vertThree" presStyleCnt="0"/>
      <dgm:spPr/>
    </dgm:pt>
    <dgm:pt modelId="{24E22D49-6CAD-4F43-8084-AAA50A397792}" type="pres">
      <dgm:prSet presAssocID="{F2155F1B-37C4-46A9-9767-95C7354FD590}" presName="txThree" presStyleLbl="node3" presStyleIdx="0" presStyleCnt="3" custScaleY="154592" custLinFactNeighborX="-114" custLinFactNeighborY="38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14CA3-2487-44FC-9B3F-8009679641E6}" type="pres">
      <dgm:prSet presAssocID="{F2155F1B-37C4-46A9-9767-95C7354FD590}" presName="parTransThree" presStyleCnt="0"/>
      <dgm:spPr/>
    </dgm:pt>
    <dgm:pt modelId="{4B644287-C814-4259-8E88-0B435E1CA1CE}" type="pres">
      <dgm:prSet presAssocID="{F2155F1B-37C4-46A9-9767-95C7354FD590}" presName="horzThree" presStyleCnt="0"/>
      <dgm:spPr/>
    </dgm:pt>
    <dgm:pt modelId="{A230F84B-5148-4818-A295-D5A103A92BD8}" type="pres">
      <dgm:prSet presAssocID="{EF5F974D-306C-4AC8-A51B-C4A63175E0D0}" presName="vertFour" presStyleCnt="0">
        <dgm:presLayoutVars>
          <dgm:chPref val="3"/>
        </dgm:presLayoutVars>
      </dgm:prSet>
      <dgm:spPr/>
    </dgm:pt>
    <dgm:pt modelId="{B134EDDE-F97A-4CB6-A923-91DB049C55BE}" type="pres">
      <dgm:prSet presAssocID="{EF5F974D-306C-4AC8-A51B-C4A63175E0D0}" presName="txFour" presStyleLbl="node4" presStyleIdx="0" presStyleCnt="9" custScaleY="118365" custLinFactY="5966" custLinFactNeighborX="-11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63E5F-AA6E-4E83-B110-3322E0386C45}" type="pres">
      <dgm:prSet presAssocID="{EF5F974D-306C-4AC8-A51B-C4A63175E0D0}" presName="parTransFour" presStyleCnt="0"/>
      <dgm:spPr/>
    </dgm:pt>
    <dgm:pt modelId="{2ED64983-C57A-4333-9136-04B554813248}" type="pres">
      <dgm:prSet presAssocID="{EF5F974D-306C-4AC8-A51B-C4A63175E0D0}" presName="horzFour" presStyleCnt="0"/>
      <dgm:spPr/>
    </dgm:pt>
    <dgm:pt modelId="{F105740A-072F-46A1-94B1-669EF8AFC686}" type="pres">
      <dgm:prSet presAssocID="{9C40A398-52FE-4109-9703-D5C0DA2809D4}" presName="vertFour" presStyleCnt="0">
        <dgm:presLayoutVars>
          <dgm:chPref val="3"/>
        </dgm:presLayoutVars>
      </dgm:prSet>
      <dgm:spPr/>
    </dgm:pt>
    <dgm:pt modelId="{CBD1392F-8B0E-4A4A-9CD2-0DE0A39E1F5A}" type="pres">
      <dgm:prSet presAssocID="{9C40A398-52FE-4109-9703-D5C0DA2809D4}" presName="txFour" presStyleLbl="node4" presStyleIdx="1" presStyleCnt="9" custScaleY="118029" custLinFactY="7510" custLinFactNeighborX="-11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77B0FB-20C7-4B0A-8E73-7A67BA30C2BA}" type="pres">
      <dgm:prSet presAssocID="{9C40A398-52FE-4109-9703-D5C0DA2809D4}" presName="parTransFour" presStyleCnt="0"/>
      <dgm:spPr/>
    </dgm:pt>
    <dgm:pt modelId="{78AD9C23-4B34-44E5-A14F-C36B2BC64394}" type="pres">
      <dgm:prSet presAssocID="{9C40A398-52FE-4109-9703-D5C0DA2809D4}" presName="horzFour" presStyleCnt="0"/>
      <dgm:spPr/>
    </dgm:pt>
    <dgm:pt modelId="{CD118618-3230-4757-A67C-367B250D792B}" type="pres">
      <dgm:prSet presAssocID="{D5207389-F2B5-402A-B453-08B35C67050D}" presName="vertFour" presStyleCnt="0">
        <dgm:presLayoutVars>
          <dgm:chPref val="3"/>
        </dgm:presLayoutVars>
      </dgm:prSet>
      <dgm:spPr/>
    </dgm:pt>
    <dgm:pt modelId="{0240C2FD-53BA-4736-A2D2-2FFC79BDBA8A}" type="pres">
      <dgm:prSet presAssocID="{D5207389-F2B5-402A-B453-08B35C67050D}" presName="txFour" presStyleLbl="node4" presStyleIdx="2" presStyleCnt="9" custLinFactNeighborX="-114" custLinFactNeighborY="16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6D9EB-4242-4CA6-8C41-37538755462B}" type="pres">
      <dgm:prSet presAssocID="{D5207389-F2B5-402A-B453-08B35C67050D}" presName="horzFour" presStyleCnt="0"/>
      <dgm:spPr/>
    </dgm:pt>
    <dgm:pt modelId="{4AC687A3-6877-4DF5-A202-22A9081A1265}" type="pres">
      <dgm:prSet presAssocID="{CC1D4FED-2217-4963-B9CE-59D070BA6BBC}" presName="sibSpaceTwo" presStyleCnt="0"/>
      <dgm:spPr/>
    </dgm:pt>
    <dgm:pt modelId="{33C76787-9723-4497-A65F-AA92C528B96C}" type="pres">
      <dgm:prSet presAssocID="{EBE96E91-6199-4933-A2DE-67B67147ACBF}" presName="vertTwo" presStyleCnt="0"/>
      <dgm:spPr/>
    </dgm:pt>
    <dgm:pt modelId="{C9A9230B-5BFD-47FC-BFA6-6BAB33267379}" type="pres">
      <dgm:prSet presAssocID="{EBE96E91-6199-4933-A2DE-67B67147ACB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6F0C5-9E14-4118-A080-95BA92DD9901}" type="pres">
      <dgm:prSet presAssocID="{EBE96E91-6199-4933-A2DE-67B67147ACBF}" presName="parTransTwo" presStyleCnt="0"/>
      <dgm:spPr/>
    </dgm:pt>
    <dgm:pt modelId="{D35B89F1-7F55-44F4-981A-3EEA6EF364E7}" type="pres">
      <dgm:prSet presAssocID="{EBE96E91-6199-4933-A2DE-67B67147ACBF}" presName="horzTwo" presStyleCnt="0"/>
      <dgm:spPr/>
    </dgm:pt>
    <dgm:pt modelId="{A2E55C80-BAE7-4835-BD24-254D291AD828}" type="pres">
      <dgm:prSet presAssocID="{DD07F3DC-A9DD-449C-A3C9-D28108AF0039}" presName="vertThree" presStyleCnt="0"/>
      <dgm:spPr/>
    </dgm:pt>
    <dgm:pt modelId="{56C1D3A8-75F6-4296-95F8-C488BC1126D1}" type="pres">
      <dgm:prSet presAssocID="{DD07F3DC-A9DD-449C-A3C9-D28108AF0039}" presName="txThree" presStyleLbl="node3" presStyleIdx="1" presStyleCnt="3" custScaleY="172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6A435-5EDB-4350-A999-39D8BE67504D}" type="pres">
      <dgm:prSet presAssocID="{DD07F3DC-A9DD-449C-A3C9-D28108AF0039}" presName="parTransThree" presStyleCnt="0"/>
      <dgm:spPr/>
    </dgm:pt>
    <dgm:pt modelId="{C976D9EB-C3B7-498F-B734-04B211F3EC02}" type="pres">
      <dgm:prSet presAssocID="{DD07F3DC-A9DD-449C-A3C9-D28108AF0039}" presName="horzThree" presStyleCnt="0"/>
      <dgm:spPr/>
    </dgm:pt>
    <dgm:pt modelId="{6A986F3F-D45A-4E13-B37F-74E94AA165BF}" type="pres">
      <dgm:prSet presAssocID="{5D205A37-5B27-4C0F-94FB-FA5619DEBAA8}" presName="vertFour" presStyleCnt="0">
        <dgm:presLayoutVars>
          <dgm:chPref val="3"/>
        </dgm:presLayoutVars>
      </dgm:prSet>
      <dgm:spPr/>
    </dgm:pt>
    <dgm:pt modelId="{31A4190D-FD61-4313-8FFB-54FAB9B08575}" type="pres">
      <dgm:prSet presAssocID="{5D205A37-5B27-4C0F-94FB-FA5619DEBAA8}" presName="txFour" presStyleLbl="node4" presStyleIdx="3" presStyleCnt="9" custScaleY="181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A16B8B-CFB8-4ECB-8B41-A6F86117571C}" type="pres">
      <dgm:prSet presAssocID="{5D205A37-5B27-4C0F-94FB-FA5619DEBAA8}" presName="parTransFour" presStyleCnt="0"/>
      <dgm:spPr/>
    </dgm:pt>
    <dgm:pt modelId="{54F07265-BAA3-4C0B-A1A9-8BE90532DA75}" type="pres">
      <dgm:prSet presAssocID="{5D205A37-5B27-4C0F-94FB-FA5619DEBAA8}" presName="horzFour" presStyleCnt="0"/>
      <dgm:spPr/>
    </dgm:pt>
    <dgm:pt modelId="{CE0DC3FD-1978-44F5-A646-79CA88D89A9D}" type="pres">
      <dgm:prSet presAssocID="{20F87BC2-E0F1-407D-8A85-F55229269888}" presName="vertFour" presStyleCnt="0">
        <dgm:presLayoutVars>
          <dgm:chPref val="3"/>
        </dgm:presLayoutVars>
      </dgm:prSet>
      <dgm:spPr/>
    </dgm:pt>
    <dgm:pt modelId="{8A4219FD-B20B-412E-8C6E-6B4A37023304}" type="pres">
      <dgm:prSet presAssocID="{20F87BC2-E0F1-407D-8A85-F55229269888}" presName="txFour" presStyleLbl="node4" presStyleIdx="4" presStyleCnt="9" custScaleY="162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CBBB7-22AB-4DEF-9605-38EA4CE7AB0D}" type="pres">
      <dgm:prSet presAssocID="{20F87BC2-E0F1-407D-8A85-F55229269888}" presName="horzFour" presStyleCnt="0"/>
      <dgm:spPr/>
    </dgm:pt>
    <dgm:pt modelId="{A3DEC3FE-BC9A-4A24-B0B7-061D08041F58}" type="pres">
      <dgm:prSet presAssocID="{18F66B55-A3C7-4FAF-A3E3-D231D2A68DC9}" presName="sibSpaceTwo" presStyleCnt="0"/>
      <dgm:spPr/>
    </dgm:pt>
    <dgm:pt modelId="{ADA00A66-502C-47DE-B16F-492FD45C4938}" type="pres">
      <dgm:prSet presAssocID="{2E4D790E-EFE3-43E6-B47E-13F83D36A07D}" presName="vertTwo" presStyleCnt="0"/>
      <dgm:spPr/>
    </dgm:pt>
    <dgm:pt modelId="{A29CBF77-48C1-4E8F-8C05-907ACEF9345F}" type="pres">
      <dgm:prSet presAssocID="{2E4D790E-EFE3-43E6-B47E-13F83D36A07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C2A54C-8FE8-4D4E-93F5-AEABADAC41DD}" type="pres">
      <dgm:prSet presAssocID="{2E4D790E-EFE3-43E6-B47E-13F83D36A07D}" presName="parTransTwo" presStyleCnt="0"/>
      <dgm:spPr/>
    </dgm:pt>
    <dgm:pt modelId="{F2731E7C-1ED2-4AA8-83AD-371F76643B71}" type="pres">
      <dgm:prSet presAssocID="{2E4D790E-EFE3-43E6-B47E-13F83D36A07D}" presName="horzTwo" presStyleCnt="0"/>
      <dgm:spPr/>
    </dgm:pt>
    <dgm:pt modelId="{FF3C434A-6536-4EB7-A12F-682F07E61791}" type="pres">
      <dgm:prSet presAssocID="{CFBF2BB8-089D-4617-90B2-00E7DD502C5D}" presName="vertThree" presStyleCnt="0"/>
      <dgm:spPr/>
    </dgm:pt>
    <dgm:pt modelId="{63C24933-7E88-42DC-AC77-9299F3C9CA6B}" type="pres">
      <dgm:prSet presAssocID="{CFBF2BB8-089D-4617-90B2-00E7DD502C5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8535B-3B91-4C10-9892-61B89AFAE4C7}" type="pres">
      <dgm:prSet presAssocID="{CFBF2BB8-089D-4617-90B2-00E7DD502C5D}" presName="parTransThree" presStyleCnt="0"/>
      <dgm:spPr/>
    </dgm:pt>
    <dgm:pt modelId="{A45BF479-47BC-455F-A5D3-10D4B4F68D29}" type="pres">
      <dgm:prSet presAssocID="{CFBF2BB8-089D-4617-90B2-00E7DD502C5D}" presName="horzThree" presStyleCnt="0"/>
      <dgm:spPr/>
    </dgm:pt>
    <dgm:pt modelId="{5D0CDFE9-FD93-4D54-821E-B8DFCAAD1D64}" type="pres">
      <dgm:prSet presAssocID="{65637EC3-E5A7-4FC8-9B4F-E27DAC47A4E2}" presName="vertFour" presStyleCnt="0">
        <dgm:presLayoutVars>
          <dgm:chPref val="3"/>
        </dgm:presLayoutVars>
      </dgm:prSet>
      <dgm:spPr/>
    </dgm:pt>
    <dgm:pt modelId="{1177BAF8-FD74-4C18-90A7-6E9D5DD3E0EA}" type="pres">
      <dgm:prSet presAssocID="{65637EC3-E5A7-4FC8-9B4F-E27DAC47A4E2}" presName="txFour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A8CABA-A8BE-4CFA-BEEA-543DB5ED4E6F}" type="pres">
      <dgm:prSet presAssocID="{65637EC3-E5A7-4FC8-9B4F-E27DAC47A4E2}" presName="parTransFour" presStyleCnt="0"/>
      <dgm:spPr/>
    </dgm:pt>
    <dgm:pt modelId="{10CC5F72-5047-4170-9AD3-7BA7810EA107}" type="pres">
      <dgm:prSet presAssocID="{65637EC3-E5A7-4FC8-9B4F-E27DAC47A4E2}" presName="horzFour" presStyleCnt="0"/>
      <dgm:spPr/>
    </dgm:pt>
    <dgm:pt modelId="{CC08BACC-EA11-4A1A-96C5-92657C3F9B1A}" type="pres">
      <dgm:prSet presAssocID="{7DB1F1AD-F279-467F-B48C-36434DF49777}" presName="vertFour" presStyleCnt="0">
        <dgm:presLayoutVars>
          <dgm:chPref val="3"/>
        </dgm:presLayoutVars>
      </dgm:prSet>
      <dgm:spPr/>
    </dgm:pt>
    <dgm:pt modelId="{70D358D7-3FD8-4DA4-930D-C43F20DC6481}" type="pres">
      <dgm:prSet presAssocID="{7DB1F1AD-F279-467F-B48C-36434DF49777}" presName="txFour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9CF826-B18F-425B-9692-5EFF6301CD61}" type="pres">
      <dgm:prSet presAssocID="{7DB1F1AD-F279-467F-B48C-36434DF49777}" presName="parTransFour" presStyleCnt="0"/>
      <dgm:spPr/>
    </dgm:pt>
    <dgm:pt modelId="{1C95DCD0-4CA0-48C7-9341-5F145E27C695}" type="pres">
      <dgm:prSet presAssocID="{7DB1F1AD-F279-467F-B48C-36434DF49777}" presName="horzFour" presStyleCnt="0"/>
      <dgm:spPr/>
    </dgm:pt>
    <dgm:pt modelId="{E9D1D477-0F63-4826-AC54-644548724230}" type="pres">
      <dgm:prSet presAssocID="{182B62C8-D8A6-49C7-A199-8FAC67D5E79D}" presName="vertFour" presStyleCnt="0">
        <dgm:presLayoutVars>
          <dgm:chPref val="3"/>
        </dgm:presLayoutVars>
      </dgm:prSet>
      <dgm:spPr/>
    </dgm:pt>
    <dgm:pt modelId="{59F1FE0B-3CF5-4594-8ACB-54753A52D184}" type="pres">
      <dgm:prSet presAssocID="{182B62C8-D8A6-49C7-A199-8FAC67D5E79D}" presName="txFour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3C7FB3-C15E-40E1-A532-DA351E31518A}" type="pres">
      <dgm:prSet presAssocID="{182B62C8-D8A6-49C7-A199-8FAC67D5E79D}" presName="parTransFour" presStyleCnt="0"/>
      <dgm:spPr/>
    </dgm:pt>
    <dgm:pt modelId="{F8EADEB1-88A6-4D47-8B18-585E7F377359}" type="pres">
      <dgm:prSet presAssocID="{182B62C8-D8A6-49C7-A199-8FAC67D5E79D}" presName="horzFour" presStyleCnt="0"/>
      <dgm:spPr/>
    </dgm:pt>
    <dgm:pt modelId="{A07C7BC6-5897-48BF-AA17-D2E231B38475}" type="pres">
      <dgm:prSet presAssocID="{65DC7708-9112-40B0-BC2E-96D50050F2F9}" presName="vertFour" presStyleCnt="0">
        <dgm:presLayoutVars>
          <dgm:chPref val="3"/>
        </dgm:presLayoutVars>
      </dgm:prSet>
      <dgm:spPr/>
    </dgm:pt>
    <dgm:pt modelId="{0664141C-C1A1-4CB3-A4BF-EE48E2A86EB5}" type="pres">
      <dgm:prSet presAssocID="{65DC7708-9112-40B0-BC2E-96D50050F2F9}" presName="txFour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3F784-43CD-4B6C-ACD4-8C2CC5704490}" type="pres">
      <dgm:prSet presAssocID="{65DC7708-9112-40B0-BC2E-96D50050F2F9}" presName="horzFour" presStyleCnt="0"/>
      <dgm:spPr/>
    </dgm:pt>
  </dgm:ptLst>
  <dgm:cxnLst>
    <dgm:cxn modelId="{22C28893-CD64-44AF-A62A-7DF9DACA66E6}" type="presOf" srcId="{F2155F1B-37C4-46A9-9767-95C7354FD590}" destId="{24E22D49-6CAD-4F43-8084-AAA50A397792}" srcOrd="0" destOrd="0" presId="urn:microsoft.com/office/officeart/2005/8/layout/hierarchy4"/>
    <dgm:cxn modelId="{F35E9A68-73DE-464A-AE30-F4F8BCCCF2A5}" srcId="{86454D5D-4D58-452A-BC19-D1F9DB2F5878}" destId="{80CB6080-ADF5-4779-9FC0-D6ECD8912254}" srcOrd="0" destOrd="0" parTransId="{D596DA5A-0139-47FC-B2AF-7F887A230E9F}" sibTransId="{D7CF7266-D586-4FB6-B8CD-24D0D485AF2F}"/>
    <dgm:cxn modelId="{D2E2D809-0788-46EC-A37D-105F14B57F97}" type="presOf" srcId="{80CB6080-ADF5-4779-9FC0-D6ECD8912254}" destId="{EB87FCD3-B9DC-401A-9E85-19D16C8EA868}" srcOrd="0" destOrd="0" presId="urn:microsoft.com/office/officeart/2005/8/layout/hierarchy4"/>
    <dgm:cxn modelId="{C005F09E-FAC7-42B2-A260-F25351061BC6}" type="presOf" srcId="{86454D5D-4D58-452A-BC19-D1F9DB2F5878}" destId="{2F29E9AD-2793-45AA-A950-854BA8EFC80D}" srcOrd="0" destOrd="0" presId="urn:microsoft.com/office/officeart/2005/8/layout/hierarchy4"/>
    <dgm:cxn modelId="{393F5D39-12F7-4D0A-9D54-2DBE2F61E8A9}" srcId="{65637EC3-E5A7-4FC8-9B4F-E27DAC47A4E2}" destId="{7DB1F1AD-F279-467F-B48C-36434DF49777}" srcOrd="0" destOrd="0" parTransId="{59B2F4B4-F414-44A2-80BB-CD3D1939EF2E}" sibTransId="{BDBCD01B-7F13-4BA9-9CBE-5B4BF798853D}"/>
    <dgm:cxn modelId="{B52C00F5-E35D-4AE1-B852-9267E26BE099}" srcId="{CFBF2BB8-089D-4617-90B2-00E7DD502C5D}" destId="{65637EC3-E5A7-4FC8-9B4F-E27DAC47A4E2}" srcOrd="0" destOrd="0" parTransId="{FD21C255-3D11-4F38-9E2A-69BD5296A21F}" sibTransId="{CC73B357-3A59-4D50-85DB-C6048E96A508}"/>
    <dgm:cxn modelId="{FC87CBF0-4BAD-41EE-8A95-B0F8460FF456}" srcId="{2E4D790E-EFE3-43E6-B47E-13F83D36A07D}" destId="{CFBF2BB8-089D-4617-90B2-00E7DD502C5D}" srcOrd="0" destOrd="0" parTransId="{C93021E0-5544-4F5D-85FB-C4D3839C4A7F}" sibTransId="{E5603106-437D-4811-B25B-418C8B785446}"/>
    <dgm:cxn modelId="{71871708-AD75-4949-B0C9-14A38E55B55D}" srcId="{80CB6080-ADF5-4779-9FC0-D6ECD8912254}" destId="{EBE96E91-6199-4933-A2DE-67B67147ACBF}" srcOrd="1" destOrd="0" parTransId="{CDE4DC4E-DC99-4927-81A6-8DB6420F69DB}" sibTransId="{18F66B55-A3C7-4FAF-A3E3-D231D2A68DC9}"/>
    <dgm:cxn modelId="{F8690155-AD6F-4633-A7D8-941510A8A0A2}" srcId="{5D205A37-5B27-4C0F-94FB-FA5619DEBAA8}" destId="{20F87BC2-E0F1-407D-8A85-F55229269888}" srcOrd="0" destOrd="0" parTransId="{F3381E8A-0DFD-4DE9-A35C-CBBD77409DED}" sibTransId="{2C0DAA9F-F714-426F-9B63-4FE1788E2BF2}"/>
    <dgm:cxn modelId="{5D4619EA-D153-43F9-A11D-54B3A9DC79B4}" type="presOf" srcId="{20F87BC2-E0F1-407D-8A85-F55229269888}" destId="{8A4219FD-B20B-412E-8C6E-6B4A37023304}" srcOrd="0" destOrd="0" presId="urn:microsoft.com/office/officeart/2005/8/layout/hierarchy4"/>
    <dgm:cxn modelId="{D8CE135E-CAFA-44D4-82B4-B9329E2508B8}" type="presOf" srcId="{9C40A398-52FE-4109-9703-D5C0DA2809D4}" destId="{CBD1392F-8B0E-4A4A-9CD2-0DE0A39E1F5A}" srcOrd="0" destOrd="0" presId="urn:microsoft.com/office/officeart/2005/8/layout/hierarchy4"/>
    <dgm:cxn modelId="{53C943EB-E198-4940-8734-758D33826521}" type="presOf" srcId="{65DC7708-9112-40B0-BC2E-96D50050F2F9}" destId="{0664141C-C1A1-4CB3-A4BF-EE48E2A86EB5}" srcOrd="0" destOrd="0" presId="urn:microsoft.com/office/officeart/2005/8/layout/hierarchy4"/>
    <dgm:cxn modelId="{5C3907DB-2F06-4F74-AFA6-400616C619B2}" srcId="{80CB6080-ADF5-4779-9FC0-D6ECD8912254}" destId="{2300F5CF-8218-493F-BBC1-202C10B4FBAA}" srcOrd="0" destOrd="0" parTransId="{A8E61194-6C1E-434F-928F-FB32B64D6BCA}" sibTransId="{CC1D4FED-2217-4963-B9CE-59D070BA6BBC}"/>
    <dgm:cxn modelId="{5FD93217-7188-493B-9E10-AD68C41B8EBC}" type="presOf" srcId="{EBE96E91-6199-4933-A2DE-67B67147ACBF}" destId="{C9A9230B-5BFD-47FC-BFA6-6BAB33267379}" srcOrd="0" destOrd="0" presId="urn:microsoft.com/office/officeart/2005/8/layout/hierarchy4"/>
    <dgm:cxn modelId="{2E48D41B-14FD-4908-B534-710A9051EE0B}" srcId="{9C40A398-52FE-4109-9703-D5C0DA2809D4}" destId="{D5207389-F2B5-402A-B453-08B35C67050D}" srcOrd="0" destOrd="0" parTransId="{ED16C0D1-8224-4636-B57B-7EBB6131C28C}" sibTransId="{2905DD6A-5483-4534-88F5-18E791FF505B}"/>
    <dgm:cxn modelId="{D54BBF93-2B8E-4924-B275-22D06948A1ED}" srcId="{DD07F3DC-A9DD-449C-A3C9-D28108AF0039}" destId="{5D205A37-5B27-4C0F-94FB-FA5619DEBAA8}" srcOrd="0" destOrd="0" parTransId="{EE1935FC-D40F-451B-9B09-CA154870F643}" sibTransId="{B6C6DD9B-8C7C-41CE-9E8E-3CE468073E88}"/>
    <dgm:cxn modelId="{4246BB5E-1B6B-4899-890E-BFA0426B5B44}" srcId="{EBE96E91-6199-4933-A2DE-67B67147ACBF}" destId="{DD07F3DC-A9DD-449C-A3C9-D28108AF0039}" srcOrd="0" destOrd="0" parTransId="{91A1D75B-35E3-4610-84C2-8BDAF5349E78}" sibTransId="{984E51E8-F9B3-4CAD-8394-93FBF237DA1D}"/>
    <dgm:cxn modelId="{7A3FBC64-B26C-4A59-88D0-103E3BC4B512}" srcId="{EF5F974D-306C-4AC8-A51B-C4A63175E0D0}" destId="{9C40A398-52FE-4109-9703-D5C0DA2809D4}" srcOrd="0" destOrd="0" parTransId="{A2E97225-B906-4CCF-9923-BDE461984DE0}" sibTransId="{90E3740D-7E66-4C8A-A480-C784870D9945}"/>
    <dgm:cxn modelId="{7EF6715A-17EF-4415-A346-4A4C80487746}" srcId="{2300F5CF-8218-493F-BBC1-202C10B4FBAA}" destId="{F2155F1B-37C4-46A9-9767-95C7354FD590}" srcOrd="0" destOrd="0" parTransId="{853138CA-5A9E-48AA-8E73-1316AD7C9D4A}" sibTransId="{F9661733-CA13-485E-93C0-B9F938122611}"/>
    <dgm:cxn modelId="{7AA79629-65AF-4CCC-AAA0-1A0EC607D32C}" type="presOf" srcId="{5D205A37-5B27-4C0F-94FB-FA5619DEBAA8}" destId="{31A4190D-FD61-4313-8FFB-54FAB9B08575}" srcOrd="0" destOrd="0" presId="urn:microsoft.com/office/officeart/2005/8/layout/hierarchy4"/>
    <dgm:cxn modelId="{9A71066B-3487-4445-A92C-244D144B496C}" srcId="{7DB1F1AD-F279-467F-B48C-36434DF49777}" destId="{182B62C8-D8A6-49C7-A199-8FAC67D5E79D}" srcOrd="0" destOrd="0" parTransId="{17171929-FFAC-4CC4-B7B9-D5B25E74C97F}" sibTransId="{15A6AD38-7A18-4F84-8CF5-AA3B6A54A793}"/>
    <dgm:cxn modelId="{90F76BFC-2BAB-42A9-9E9E-D85E13999097}" srcId="{182B62C8-D8A6-49C7-A199-8FAC67D5E79D}" destId="{65DC7708-9112-40B0-BC2E-96D50050F2F9}" srcOrd="0" destOrd="0" parTransId="{2B266B32-5482-4C38-8972-912847591584}" sibTransId="{DBE217B5-E82C-473B-A069-7573AFEC2B56}"/>
    <dgm:cxn modelId="{64D28A8D-FDE1-4717-AA84-BD2574CAE6C6}" srcId="{80CB6080-ADF5-4779-9FC0-D6ECD8912254}" destId="{2E4D790E-EFE3-43E6-B47E-13F83D36A07D}" srcOrd="2" destOrd="0" parTransId="{79B124CC-161C-4EDC-8020-77CDC98555F7}" sibTransId="{47E9BEB8-3968-46BF-98FF-A47154BE1DC0}"/>
    <dgm:cxn modelId="{A76480F1-9DCE-48B6-ACF3-6B171E50F1F2}" type="presOf" srcId="{CFBF2BB8-089D-4617-90B2-00E7DD502C5D}" destId="{63C24933-7E88-42DC-AC77-9299F3C9CA6B}" srcOrd="0" destOrd="0" presId="urn:microsoft.com/office/officeart/2005/8/layout/hierarchy4"/>
    <dgm:cxn modelId="{0F39056B-F453-4C97-B7AC-2041CA85CC96}" type="presOf" srcId="{2300F5CF-8218-493F-BBC1-202C10B4FBAA}" destId="{2688F648-C940-4819-A00C-61CEBFC044B1}" srcOrd="0" destOrd="0" presId="urn:microsoft.com/office/officeart/2005/8/layout/hierarchy4"/>
    <dgm:cxn modelId="{5929AA40-C577-4161-8A41-ECBFBF9F5371}" type="presOf" srcId="{EF5F974D-306C-4AC8-A51B-C4A63175E0D0}" destId="{B134EDDE-F97A-4CB6-A923-91DB049C55BE}" srcOrd="0" destOrd="0" presId="urn:microsoft.com/office/officeart/2005/8/layout/hierarchy4"/>
    <dgm:cxn modelId="{FF986822-F0DA-417A-A0AD-3BE52D4E3E52}" type="presOf" srcId="{7DB1F1AD-F279-467F-B48C-36434DF49777}" destId="{70D358D7-3FD8-4DA4-930D-C43F20DC6481}" srcOrd="0" destOrd="0" presId="urn:microsoft.com/office/officeart/2005/8/layout/hierarchy4"/>
    <dgm:cxn modelId="{02AAFF91-D781-4AD4-AB91-4B2A3AC7DA6B}" type="presOf" srcId="{2E4D790E-EFE3-43E6-B47E-13F83D36A07D}" destId="{A29CBF77-48C1-4E8F-8C05-907ACEF9345F}" srcOrd="0" destOrd="0" presId="urn:microsoft.com/office/officeart/2005/8/layout/hierarchy4"/>
    <dgm:cxn modelId="{5D67424B-5B9C-4BC5-BDD3-BFD9C0624949}" type="presOf" srcId="{182B62C8-D8A6-49C7-A199-8FAC67D5E79D}" destId="{59F1FE0B-3CF5-4594-8ACB-54753A52D184}" srcOrd="0" destOrd="0" presId="urn:microsoft.com/office/officeart/2005/8/layout/hierarchy4"/>
    <dgm:cxn modelId="{60D7A3D3-6FE2-4022-8D69-7F81D1752322}" type="presOf" srcId="{DD07F3DC-A9DD-449C-A3C9-D28108AF0039}" destId="{56C1D3A8-75F6-4296-95F8-C488BC1126D1}" srcOrd="0" destOrd="0" presId="urn:microsoft.com/office/officeart/2005/8/layout/hierarchy4"/>
    <dgm:cxn modelId="{35648C3E-F64D-4A0D-9135-D698B89FD0BF}" type="presOf" srcId="{D5207389-F2B5-402A-B453-08B35C67050D}" destId="{0240C2FD-53BA-4736-A2D2-2FFC79BDBA8A}" srcOrd="0" destOrd="0" presId="urn:microsoft.com/office/officeart/2005/8/layout/hierarchy4"/>
    <dgm:cxn modelId="{375F2A48-59F9-4B1F-93E6-BD7FD5437EFF}" type="presOf" srcId="{65637EC3-E5A7-4FC8-9B4F-E27DAC47A4E2}" destId="{1177BAF8-FD74-4C18-90A7-6E9D5DD3E0EA}" srcOrd="0" destOrd="0" presId="urn:microsoft.com/office/officeart/2005/8/layout/hierarchy4"/>
    <dgm:cxn modelId="{DDFF40DA-B37D-4C81-9068-F7CB0186B964}" srcId="{F2155F1B-37C4-46A9-9767-95C7354FD590}" destId="{EF5F974D-306C-4AC8-A51B-C4A63175E0D0}" srcOrd="0" destOrd="0" parTransId="{75D9EF99-A158-4B1E-820C-3B98C33846EC}" sibTransId="{8FECB2E8-F7D6-4306-AFC5-84ADFBC3864E}"/>
    <dgm:cxn modelId="{51F06B7E-0AD4-41B3-9229-E23AD998C7D7}" type="presParOf" srcId="{2F29E9AD-2793-45AA-A950-854BA8EFC80D}" destId="{E1B33D7A-9A7C-4253-9DFD-9DD624F47BC6}" srcOrd="0" destOrd="0" presId="urn:microsoft.com/office/officeart/2005/8/layout/hierarchy4"/>
    <dgm:cxn modelId="{BEBF8685-2F7F-4901-A24A-7061B506A757}" type="presParOf" srcId="{E1B33D7A-9A7C-4253-9DFD-9DD624F47BC6}" destId="{EB87FCD3-B9DC-401A-9E85-19D16C8EA868}" srcOrd="0" destOrd="0" presId="urn:microsoft.com/office/officeart/2005/8/layout/hierarchy4"/>
    <dgm:cxn modelId="{14F48A50-03C2-4601-8593-DC598E069364}" type="presParOf" srcId="{E1B33D7A-9A7C-4253-9DFD-9DD624F47BC6}" destId="{675251E6-F642-4969-9784-897B45B31D58}" srcOrd="1" destOrd="0" presId="urn:microsoft.com/office/officeart/2005/8/layout/hierarchy4"/>
    <dgm:cxn modelId="{09195052-BD75-4428-8A36-C23F811C1B51}" type="presParOf" srcId="{E1B33D7A-9A7C-4253-9DFD-9DD624F47BC6}" destId="{8ADF1ACB-E400-41B0-BCA1-CA0776C188C8}" srcOrd="2" destOrd="0" presId="urn:microsoft.com/office/officeart/2005/8/layout/hierarchy4"/>
    <dgm:cxn modelId="{E43F59FE-5D4B-4EE6-8029-FE26C1BDF8BD}" type="presParOf" srcId="{8ADF1ACB-E400-41B0-BCA1-CA0776C188C8}" destId="{5AB280B5-4B32-4B1F-B476-BF082019192E}" srcOrd="0" destOrd="0" presId="urn:microsoft.com/office/officeart/2005/8/layout/hierarchy4"/>
    <dgm:cxn modelId="{0B7CFDF0-08D4-4291-8605-96A12131B637}" type="presParOf" srcId="{5AB280B5-4B32-4B1F-B476-BF082019192E}" destId="{2688F648-C940-4819-A00C-61CEBFC044B1}" srcOrd="0" destOrd="0" presId="urn:microsoft.com/office/officeart/2005/8/layout/hierarchy4"/>
    <dgm:cxn modelId="{6F9DBEB3-C0BE-4612-9CF9-F862D60E9058}" type="presParOf" srcId="{5AB280B5-4B32-4B1F-B476-BF082019192E}" destId="{56DEEC8B-5AA1-48BD-81F8-37695033C7F2}" srcOrd="1" destOrd="0" presId="urn:microsoft.com/office/officeart/2005/8/layout/hierarchy4"/>
    <dgm:cxn modelId="{EB1785F5-19C4-4B68-BA7A-4D233EC97D3F}" type="presParOf" srcId="{5AB280B5-4B32-4B1F-B476-BF082019192E}" destId="{7E35093A-A57A-41F5-AA80-80BD28593C06}" srcOrd="2" destOrd="0" presId="urn:microsoft.com/office/officeart/2005/8/layout/hierarchy4"/>
    <dgm:cxn modelId="{E2FEE64D-6584-4DA4-B173-B33E8592BB3E}" type="presParOf" srcId="{7E35093A-A57A-41F5-AA80-80BD28593C06}" destId="{3403454B-DC46-4E8D-9094-F5377C78460C}" srcOrd="0" destOrd="0" presId="urn:microsoft.com/office/officeart/2005/8/layout/hierarchy4"/>
    <dgm:cxn modelId="{C5E4AD73-5813-4EB8-9327-2030549B7A05}" type="presParOf" srcId="{3403454B-DC46-4E8D-9094-F5377C78460C}" destId="{24E22D49-6CAD-4F43-8084-AAA50A397792}" srcOrd="0" destOrd="0" presId="urn:microsoft.com/office/officeart/2005/8/layout/hierarchy4"/>
    <dgm:cxn modelId="{A15A4C3E-F8B8-456C-9193-1943D5BC0E05}" type="presParOf" srcId="{3403454B-DC46-4E8D-9094-F5377C78460C}" destId="{F8614CA3-2487-44FC-9B3F-8009679641E6}" srcOrd="1" destOrd="0" presId="urn:microsoft.com/office/officeart/2005/8/layout/hierarchy4"/>
    <dgm:cxn modelId="{376BFBD7-1FA5-440C-9FC8-9C379475C441}" type="presParOf" srcId="{3403454B-DC46-4E8D-9094-F5377C78460C}" destId="{4B644287-C814-4259-8E88-0B435E1CA1CE}" srcOrd="2" destOrd="0" presId="urn:microsoft.com/office/officeart/2005/8/layout/hierarchy4"/>
    <dgm:cxn modelId="{47558BE2-0247-4DB7-88C8-B53A623EE92C}" type="presParOf" srcId="{4B644287-C814-4259-8E88-0B435E1CA1CE}" destId="{A230F84B-5148-4818-A295-D5A103A92BD8}" srcOrd="0" destOrd="0" presId="urn:microsoft.com/office/officeart/2005/8/layout/hierarchy4"/>
    <dgm:cxn modelId="{6F8945AF-E270-4E25-8DE9-0457A2856925}" type="presParOf" srcId="{A230F84B-5148-4818-A295-D5A103A92BD8}" destId="{B134EDDE-F97A-4CB6-A923-91DB049C55BE}" srcOrd="0" destOrd="0" presId="urn:microsoft.com/office/officeart/2005/8/layout/hierarchy4"/>
    <dgm:cxn modelId="{6B5E4AE7-8624-41CE-AF31-8F55C576083A}" type="presParOf" srcId="{A230F84B-5148-4818-A295-D5A103A92BD8}" destId="{E9363E5F-AA6E-4E83-B110-3322E0386C45}" srcOrd="1" destOrd="0" presId="urn:microsoft.com/office/officeart/2005/8/layout/hierarchy4"/>
    <dgm:cxn modelId="{C7EFDA49-4D2F-4DA0-AA9D-6525F1696155}" type="presParOf" srcId="{A230F84B-5148-4818-A295-D5A103A92BD8}" destId="{2ED64983-C57A-4333-9136-04B554813248}" srcOrd="2" destOrd="0" presId="urn:microsoft.com/office/officeart/2005/8/layout/hierarchy4"/>
    <dgm:cxn modelId="{03034A28-9F7A-4001-9C9F-701717E2FBE3}" type="presParOf" srcId="{2ED64983-C57A-4333-9136-04B554813248}" destId="{F105740A-072F-46A1-94B1-669EF8AFC686}" srcOrd="0" destOrd="0" presId="urn:microsoft.com/office/officeart/2005/8/layout/hierarchy4"/>
    <dgm:cxn modelId="{C47ACCBA-AEEC-4498-A0E5-334AC8CF8B18}" type="presParOf" srcId="{F105740A-072F-46A1-94B1-669EF8AFC686}" destId="{CBD1392F-8B0E-4A4A-9CD2-0DE0A39E1F5A}" srcOrd="0" destOrd="0" presId="urn:microsoft.com/office/officeart/2005/8/layout/hierarchy4"/>
    <dgm:cxn modelId="{64E041E2-6546-4AE2-A7F3-DD0AF6AE3B97}" type="presParOf" srcId="{F105740A-072F-46A1-94B1-669EF8AFC686}" destId="{2F77B0FB-20C7-4B0A-8E73-7A67BA30C2BA}" srcOrd="1" destOrd="0" presId="urn:microsoft.com/office/officeart/2005/8/layout/hierarchy4"/>
    <dgm:cxn modelId="{D8918C8C-A754-4A34-9969-875F375305A5}" type="presParOf" srcId="{F105740A-072F-46A1-94B1-669EF8AFC686}" destId="{78AD9C23-4B34-44E5-A14F-C36B2BC64394}" srcOrd="2" destOrd="0" presId="urn:microsoft.com/office/officeart/2005/8/layout/hierarchy4"/>
    <dgm:cxn modelId="{C782AF82-058C-45BA-ADA7-F9F75E43047F}" type="presParOf" srcId="{78AD9C23-4B34-44E5-A14F-C36B2BC64394}" destId="{CD118618-3230-4757-A67C-367B250D792B}" srcOrd="0" destOrd="0" presId="urn:microsoft.com/office/officeart/2005/8/layout/hierarchy4"/>
    <dgm:cxn modelId="{E111A819-1EA9-439B-BC0D-7DD506D742CB}" type="presParOf" srcId="{CD118618-3230-4757-A67C-367B250D792B}" destId="{0240C2FD-53BA-4736-A2D2-2FFC79BDBA8A}" srcOrd="0" destOrd="0" presId="urn:microsoft.com/office/officeart/2005/8/layout/hierarchy4"/>
    <dgm:cxn modelId="{558E1BC9-53DD-429E-AD43-1E1030E93094}" type="presParOf" srcId="{CD118618-3230-4757-A67C-367B250D792B}" destId="{5466D9EB-4242-4CA6-8C41-37538755462B}" srcOrd="1" destOrd="0" presId="urn:microsoft.com/office/officeart/2005/8/layout/hierarchy4"/>
    <dgm:cxn modelId="{5DDDDBF8-E8CC-4475-B984-E3E8D90A6902}" type="presParOf" srcId="{8ADF1ACB-E400-41B0-BCA1-CA0776C188C8}" destId="{4AC687A3-6877-4DF5-A202-22A9081A1265}" srcOrd="1" destOrd="0" presId="urn:microsoft.com/office/officeart/2005/8/layout/hierarchy4"/>
    <dgm:cxn modelId="{F60F9D9E-E898-4706-B2F9-9BF1654D365F}" type="presParOf" srcId="{8ADF1ACB-E400-41B0-BCA1-CA0776C188C8}" destId="{33C76787-9723-4497-A65F-AA92C528B96C}" srcOrd="2" destOrd="0" presId="urn:microsoft.com/office/officeart/2005/8/layout/hierarchy4"/>
    <dgm:cxn modelId="{A73F423C-289F-4C44-9931-B1A60552F26C}" type="presParOf" srcId="{33C76787-9723-4497-A65F-AA92C528B96C}" destId="{C9A9230B-5BFD-47FC-BFA6-6BAB33267379}" srcOrd="0" destOrd="0" presId="urn:microsoft.com/office/officeart/2005/8/layout/hierarchy4"/>
    <dgm:cxn modelId="{2D183405-500B-4531-848E-98A9F85503A7}" type="presParOf" srcId="{33C76787-9723-4497-A65F-AA92C528B96C}" destId="{2276F0C5-9E14-4118-A080-95BA92DD9901}" srcOrd="1" destOrd="0" presId="urn:microsoft.com/office/officeart/2005/8/layout/hierarchy4"/>
    <dgm:cxn modelId="{747E4C7F-22FF-447A-AE95-4D43AECF1B95}" type="presParOf" srcId="{33C76787-9723-4497-A65F-AA92C528B96C}" destId="{D35B89F1-7F55-44F4-981A-3EEA6EF364E7}" srcOrd="2" destOrd="0" presId="urn:microsoft.com/office/officeart/2005/8/layout/hierarchy4"/>
    <dgm:cxn modelId="{DA323417-DDEA-4F7A-A8A0-5AD1F213642B}" type="presParOf" srcId="{D35B89F1-7F55-44F4-981A-3EEA6EF364E7}" destId="{A2E55C80-BAE7-4835-BD24-254D291AD828}" srcOrd="0" destOrd="0" presId="urn:microsoft.com/office/officeart/2005/8/layout/hierarchy4"/>
    <dgm:cxn modelId="{C61E5E84-8317-4EA4-8505-2B71FE80EEA3}" type="presParOf" srcId="{A2E55C80-BAE7-4835-BD24-254D291AD828}" destId="{56C1D3A8-75F6-4296-95F8-C488BC1126D1}" srcOrd="0" destOrd="0" presId="urn:microsoft.com/office/officeart/2005/8/layout/hierarchy4"/>
    <dgm:cxn modelId="{83E5EA97-AC08-4C2F-9B31-3A76E2388F14}" type="presParOf" srcId="{A2E55C80-BAE7-4835-BD24-254D291AD828}" destId="{F786A435-5EDB-4350-A999-39D8BE67504D}" srcOrd="1" destOrd="0" presId="urn:microsoft.com/office/officeart/2005/8/layout/hierarchy4"/>
    <dgm:cxn modelId="{06D020E5-219E-4DC6-8F1B-899EED8057C1}" type="presParOf" srcId="{A2E55C80-BAE7-4835-BD24-254D291AD828}" destId="{C976D9EB-C3B7-498F-B734-04B211F3EC02}" srcOrd="2" destOrd="0" presId="urn:microsoft.com/office/officeart/2005/8/layout/hierarchy4"/>
    <dgm:cxn modelId="{34947642-4E68-4D33-8A63-6E409424F796}" type="presParOf" srcId="{C976D9EB-C3B7-498F-B734-04B211F3EC02}" destId="{6A986F3F-D45A-4E13-B37F-74E94AA165BF}" srcOrd="0" destOrd="0" presId="urn:microsoft.com/office/officeart/2005/8/layout/hierarchy4"/>
    <dgm:cxn modelId="{95F58DF4-7791-4925-80A4-8E5AEE906135}" type="presParOf" srcId="{6A986F3F-D45A-4E13-B37F-74E94AA165BF}" destId="{31A4190D-FD61-4313-8FFB-54FAB9B08575}" srcOrd="0" destOrd="0" presId="urn:microsoft.com/office/officeart/2005/8/layout/hierarchy4"/>
    <dgm:cxn modelId="{880E860F-6328-4851-BA5D-CF59F4C17DCC}" type="presParOf" srcId="{6A986F3F-D45A-4E13-B37F-74E94AA165BF}" destId="{3DA16B8B-CFB8-4ECB-8B41-A6F86117571C}" srcOrd="1" destOrd="0" presId="urn:microsoft.com/office/officeart/2005/8/layout/hierarchy4"/>
    <dgm:cxn modelId="{8AA91153-9405-4C0D-8A9E-3AC6A1F3F9CF}" type="presParOf" srcId="{6A986F3F-D45A-4E13-B37F-74E94AA165BF}" destId="{54F07265-BAA3-4C0B-A1A9-8BE90532DA75}" srcOrd="2" destOrd="0" presId="urn:microsoft.com/office/officeart/2005/8/layout/hierarchy4"/>
    <dgm:cxn modelId="{1302978F-2F90-4E99-8C51-DDFCD4C2BAC0}" type="presParOf" srcId="{54F07265-BAA3-4C0B-A1A9-8BE90532DA75}" destId="{CE0DC3FD-1978-44F5-A646-79CA88D89A9D}" srcOrd="0" destOrd="0" presId="urn:microsoft.com/office/officeart/2005/8/layout/hierarchy4"/>
    <dgm:cxn modelId="{6DEF0F73-EE72-4636-8F7F-74F71ECC7CF2}" type="presParOf" srcId="{CE0DC3FD-1978-44F5-A646-79CA88D89A9D}" destId="{8A4219FD-B20B-412E-8C6E-6B4A37023304}" srcOrd="0" destOrd="0" presId="urn:microsoft.com/office/officeart/2005/8/layout/hierarchy4"/>
    <dgm:cxn modelId="{F69B7F2A-C9F9-42D3-BB64-66964C92BF86}" type="presParOf" srcId="{CE0DC3FD-1978-44F5-A646-79CA88D89A9D}" destId="{9C6CBBB7-22AB-4DEF-9605-38EA4CE7AB0D}" srcOrd="1" destOrd="0" presId="urn:microsoft.com/office/officeart/2005/8/layout/hierarchy4"/>
    <dgm:cxn modelId="{855CB82A-67BD-46DF-A516-D690D2D07A02}" type="presParOf" srcId="{8ADF1ACB-E400-41B0-BCA1-CA0776C188C8}" destId="{A3DEC3FE-BC9A-4A24-B0B7-061D08041F58}" srcOrd="3" destOrd="0" presId="urn:microsoft.com/office/officeart/2005/8/layout/hierarchy4"/>
    <dgm:cxn modelId="{298DD0B3-ADCA-47F8-B667-33979F87ACE0}" type="presParOf" srcId="{8ADF1ACB-E400-41B0-BCA1-CA0776C188C8}" destId="{ADA00A66-502C-47DE-B16F-492FD45C4938}" srcOrd="4" destOrd="0" presId="urn:microsoft.com/office/officeart/2005/8/layout/hierarchy4"/>
    <dgm:cxn modelId="{7E9FC63F-0859-4E1F-B1CF-DC253F6A7D2A}" type="presParOf" srcId="{ADA00A66-502C-47DE-B16F-492FD45C4938}" destId="{A29CBF77-48C1-4E8F-8C05-907ACEF9345F}" srcOrd="0" destOrd="0" presId="urn:microsoft.com/office/officeart/2005/8/layout/hierarchy4"/>
    <dgm:cxn modelId="{848F8C9D-B818-40FE-8C19-A6D3296AD4CA}" type="presParOf" srcId="{ADA00A66-502C-47DE-B16F-492FD45C4938}" destId="{94C2A54C-8FE8-4D4E-93F5-AEABADAC41DD}" srcOrd="1" destOrd="0" presId="urn:microsoft.com/office/officeart/2005/8/layout/hierarchy4"/>
    <dgm:cxn modelId="{982E599F-CC70-4E18-ABDC-37F36788FA91}" type="presParOf" srcId="{ADA00A66-502C-47DE-B16F-492FD45C4938}" destId="{F2731E7C-1ED2-4AA8-83AD-371F76643B71}" srcOrd="2" destOrd="0" presId="urn:microsoft.com/office/officeart/2005/8/layout/hierarchy4"/>
    <dgm:cxn modelId="{B6F4BFC3-17DC-4A7F-B204-F1D5B977655C}" type="presParOf" srcId="{F2731E7C-1ED2-4AA8-83AD-371F76643B71}" destId="{FF3C434A-6536-4EB7-A12F-682F07E61791}" srcOrd="0" destOrd="0" presId="urn:microsoft.com/office/officeart/2005/8/layout/hierarchy4"/>
    <dgm:cxn modelId="{55909951-0DB7-4F1A-A7FF-2E82B68F7163}" type="presParOf" srcId="{FF3C434A-6536-4EB7-A12F-682F07E61791}" destId="{63C24933-7E88-42DC-AC77-9299F3C9CA6B}" srcOrd="0" destOrd="0" presId="urn:microsoft.com/office/officeart/2005/8/layout/hierarchy4"/>
    <dgm:cxn modelId="{2FE3F423-89AE-4F8C-A779-AF637BFF3B96}" type="presParOf" srcId="{FF3C434A-6536-4EB7-A12F-682F07E61791}" destId="{CCB8535B-3B91-4C10-9892-61B89AFAE4C7}" srcOrd="1" destOrd="0" presId="urn:microsoft.com/office/officeart/2005/8/layout/hierarchy4"/>
    <dgm:cxn modelId="{8381D8F7-F06F-4B33-88C4-45387126369A}" type="presParOf" srcId="{FF3C434A-6536-4EB7-A12F-682F07E61791}" destId="{A45BF479-47BC-455F-A5D3-10D4B4F68D29}" srcOrd="2" destOrd="0" presId="urn:microsoft.com/office/officeart/2005/8/layout/hierarchy4"/>
    <dgm:cxn modelId="{CA9E7D88-F6A0-40EC-B8EE-03B77494010A}" type="presParOf" srcId="{A45BF479-47BC-455F-A5D3-10D4B4F68D29}" destId="{5D0CDFE9-FD93-4D54-821E-B8DFCAAD1D64}" srcOrd="0" destOrd="0" presId="urn:microsoft.com/office/officeart/2005/8/layout/hierarchy4"/>
    <dgm:cxn modelId="{FD551C7A-E6D6-4E0B-A834-79E208B81A42}" type="presParOf" srcId="{5D0CDFE9-FD93-4D54-821E-B8DFCAAD1D64}" destId="{1177BAF8-FD74-4C18-90A7-6E9D5DD3E0EA}" srcOrd="0" destOrd="0" presId="urn:microsoft.com/office/officeart/2005/8/layout/hierarchy4"/>
    <dgm:cxn modelId="{06AC66D9-0354-4CAD-BEDA-9277AC9D89CD}" type="presParOf" srcId="{5D0CDFE9-FD93-4D54-821E-B8DFCAAD1D64}" destId="{BDA8CABA-A8BE-4CFA-BEEA-543DB5ED4E6F}" srcOrd="1" destOrd="0" presId="urn:microsoft.com/office/officeart/2005/8/layout/hierarchy4"/>
    <dgm:cxn modelId="{9FEE8D87-02D6-4EE4-A87D-0CA5F4A2F32B}" type="presParOf" srcId="{5D0CDFE9-FD93-4D54-821E-B8DFCAAD1D64}" destId="{10CC5F72-5047-4170-9AD3-7BA7810EA107}" srcOrd="2" destOrd="0" presId="urn:microsoft.com/office/officeart/2005/8/layout/hierarchy4"/>
    <dgm:cxn modelId="{C2BEB143-0105-4CDC-975F-4BA80F39B66A}" type="presParOf" srcId="{10CC5F72-5047-4170-9AD3-7BA7810EA107}" destId="{CC08BACC-EA11-4A1A-96C5-92657C3F9B1A}" srcOrd="0" destOrd="0" presId="urn:microsoft.com/office/officeart/2005/8/layout/hierarchy4"/>
    <dgm:cxn modelId="{36928374-5244-4D26-8E91-6C72A36F967D}" type="presParOf" srcId="{CC08BACC-EA11-4A1A-96C5-92657C3F9B1A}" destId="{70D358D7-3FD8-4DA4-930D-C43F20DC6481}" srcOrd="0" destOrd="0" presId="urn:microsoft.com/office/officeart/2005/8/layout/hierarchy4"/>
    <dgm:cxn modelId="{1F62FF38-CE5F-4D6F-9427-15E4996E5B5A}" type="presParOf" srcId="{CC08BACC-EA11-4A1A-96C5-92657C3F9B1A}" destId="{6C9CF826-B18F-425B-9692-5EFF6301CD61}" srcOrd="1" destOrd="0" presId="urn:microsoft.com/office/officeart/2005/8/layout/hierarchy4"/>
    <dgm:cxn modelId="{5D5EB41F-82DF-4F85-928E-9426C2BC77E7}" type="presParOf" srcId="{CC08BACC-EA11-4A1A-96C5-92657C3F9B1A}" destId="{1C95DCD0-4CA0-48C7-9341-5F145E27C695}" srcOrd="2" destOrd="0" presId="urn:microsoft.com/office/officeart/2005/8/layout/hierarchy4"/>
    <dgm:cxn modelId="{F61118EE-8B44-4D51-B267-AE43A39F2F49}" type="presParOf" srcId="{1C95DCD0-4CA0-48C7-9341-5F145E27C695}" destId="{E9D1D477-0F63-4826-AC54-644548724230}" srcOrd="0" destOrd="0" presId="urn:microsoft.com/office/officeart/2005/8/layout/hierarchy4"/>
    <dgm:cxn modelId="{8F68A722-3B79-441A-ADF0-CB5405F485FA}" type="presParOf" srcId="{E9D1D477-0F63-4826-AC54-644548724230}" destId="{59F1FE0B-3CF5-4594-8ACB-54753A52D184}" srcOrd="0" destOrd="0" presId="urn:microsoft.com/office/officeart/2005/8/layout/hierarchy4"/>
    <dgm:cxn modelId="{27FFDAFE-D8A4-494D-B6A5-5BA8BDE28CC4}" type="presParOf" srcId="{E9D1D477-0F63-4826-AC54-644548724230}" destId="{F93C7FB3-C15E-40E1-A532-DA351E31518A}" srcOrd="1" destOrd="0" presId="urn:microsoft.com/office/officeart/2005/8/layout/hierarchy4"/>
    <dgm:cxn modelId="{F98BB3BC-8116-4EA1-84FA-EA7206B18905}" type="presParOf" srcId="{E9D1D477-0F63-4826-AC54-644548724230}" destId="{F8EADEB1-88A6-4D47-8B18-585E7F377359}" srcOrd="2" destOrd="0" presId="urn:microsoft.com/office/officeart/2005/8/layout/hierarchy4"/>
    <dgm:cxn modelId="{C1131AE6-6D10-46A3-B2B0-972C96953D59}" type="presParOf" srcId="{F8EADEB1-88A6-4D47-8B18-585E7F377359}" destId="{A07C7BC6-5897-48BF-AA17-D2E231B38475}" srcOrd="0" destOrd="0" presId="urn:microsoft.com/office/officeart/2005/8/layout/hierarchy4"/>
    <dgm:cxn modelId="{DB23C4EE-4797-4084-A96A-2636E3B22534}" type="presParOf" srcId="{A07C7BC6-5897-48BF-AA17-D2E231B38475}" destId="{0664141C-C1A1-4CB3-A4BF-EE48E2A86EB5}" srcOrd="0" destOrd="0" presId="urn:microsoft.com/office/officeart/2005/8/layout/hierarchy4"/>
    <dgm:cxn modelId="{334FF46D-7B89-48CF-B135-B1339B5DCC83}" type="presParOf" srcId="{A07C7BC6-5897-48BF-AA17-D2E231B38475}" destId="{6323F784-43CD-4B6C-ACD4-8C2CC5704490}" srcOrd="1" destOrd="0" presId="urn:microsoft.com/office/officeart/2005/8/layout/hierarchy4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7FCD3-B9DC-401A-9E85-19D16C8EA868}">
      <dsp:nvSpPr>
        <dsp:cNvPr id="0" name=""/>
        <dsp:cNvSpPr/>
      </dsp:nvSpPr>
      <dsp:spPr>
        <a:xfrm>
          <a:off x="3029" y="2755"/>
          <a:ext cx="8423625" cy="79038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Мероприятия Программы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79" y="25905"/>
        <a:ext cx="8377325" cy="744087"/>
      </dsp:txXfrm>
    </dsp:sp>
    <dsp:sp modelId="{2688F648-C940-4819-A00C-61CEBFC044B1}">
      <dsp:nvSpPr>
        <dsp:cNvPr id="0" name=""/>
        <dsp:cNvSpPr/>
      </dsp:nvSpPr>
      <dsp:spPr>
        <a:xfrm>
          <a:off x="11251" y="856069"/>
          <a:ext cx="2653781" cy="79038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Блок 1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ПНИ и разработок по приоритетам развития  НТ сферы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401" y="879219"/>
        <a:ext cx="2607481" cy="744087"/>
      </dsp:txXfrm>
    </dsp:sp>
    <dsp:sp modelId="{24E22D49-6CAD-4F43-8084-AAA50A397792}">
      <dsp:nvSpPr>
        <dsp:cNvPr id="0" name=""/>
        <dsp:cNvSpPr/>
      </dsp:nvSpPr>
      <dsp:spPr>
        <a:xfrm>
          <a:off x="13413" y="1733795"/>
          <a:ext cx="2643430" cy="122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1.1 «Проведение исследований, направленных на формирование системы научно-технологических приоритетов и прогнозирование развития НТ сферы»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200" y="1769582"/>
        <a:ext cx="2571856" cy="1150301"/>
      </dsp:txXfrm>
    </dsp:sp>
    <dsp:sp modelId="{B134EDDE-F97A-4CB6-A923-91DB049C55BE}">
      <dsp:nvSpPr>
        <dsp:cNvPr id="0" name=""/>
        <dsp:cNvSpPr/>
      </dsp:nvSpPr>
      <dsp:spPr>
        <a:xfrm>
          <a:off x="23727" y="3104266"/>
          <a:ext cx="2622849" cy="935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dirty="0" smtClean="0">
              <a:latin typeface="Times New Roman" pitchFamily="18" charset="0"/>
              <a:cs typeface="Times New Roman" pitchFamily="18" charset="0"/>
            </a:rPr>
            <a:t>1.2 «</a:t>
          </a:r>
          <a:r>
            <a:rPr lang="ru-RU" sz="1200" b="1" kern="1200" cap="none" baseline="0" dirty="0" smtClean="0">
              <a:latin typeface="Times New Roman" pitchFamily="18" charset="0"/>
              <a:cs typeface="Times New Roman" pitchFamily="18" charset="0"/>
            </a:rPr>
            <a:t>Проведение прикладных научных исследований для развития отраслей экономики</a:t>
          </a:r>
          <a:r>
            <a:rPr lang="ru-RU" sz="1200" b="1" kern="1200" cap="all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128" y="3131667"/>
        <a:ext cx="2568047" cy="880740"/>
      </dsp:txXfrm>
    </dsp:sp>
    <dsp:sp modelId="{CBD1392F-8B0E-4A4A-9CD2-0DE0A39E1F5A}">
      <dsp:nvSpPr>
        <dsp:cNvPr id="0" name=""/>
        <dsp:cNvSpPr/>
      </dsp:nvSpPr>
      <dsp:spPr>
        <a:xfrm>
          <a:off x="44115" y="4114938"/>
          <a:ext cx="2582166" cy="932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1.3 «</a:t>
          </a:r>
          <a:r>
            <a:rPr lang="ru-RU" sz="1200" b="1" kern="1200" cap="none" baseline="0" dirty="0" smtClean="0">
              <a:latin typeface="Times New Roman" pitchFamily="18" charset="0"/>
              <a:cs typeface="Times New Roman" pitchFamily="18" charset="0"/>
            </a:rPr>
            <a:t>Проведение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ПНИР, направленных на создание продукции и технологий 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38" y="4142261"/>
        <a:ext cx="2527520" cy="878240"/>
      </dsp:txXfrm>
    </dsp:sp>
    <dsp:sp modelId="{0240C2FD-53BA-4736-A2D2-2FFC79BDBA8A}">
      <dsp:nvSpPr>
        <dsp:cNvPr id="0" name=""/>
        <dsp:cNvSpPr/>
      </dsp:nvSpPr>
      <dsp:spPr>
        <a:xfrm>
          <a:off x="44115" y="5120398"/>
          <a:ext cx="2582166" cy="790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1.4 «Проведение ПНИ, направленных на решение комплексных научно-технологических задач 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65" y="5143548"/>
        <a:ext cx="2535866" cy="744087"/>
      </dsp:txXfrm>
    </dsp:sp>
    <dsp:sp modelId="{C9A9230B-5BFD-47FC-BFA6-6BAB33267379}">
      <dsp:nvSpPr>
        <dsp:cNvPr id="0" name=""/>
        <dsp:cNvSpPr/>
      </dsp:nvSpPr>
      <dsp:spPr>
        <a:xfrm>
          <a:off x="2887951" y="856069"/>
          <a:ext cx="2653781" cy="79038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Блок 2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Международное сотрудничество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11101" y="879219"/>
        <a:ext cx="2607481" cy="744087"/>
      </dsp:txXfrm>
    </dsp:sp>
    <dsp:sp modelId="{56C1D3A8-75F6-4296-95F8-C488BC1126D1}">
      <dsp:nvSpPr>
        <dsp:cNvPr id="0" name=""/>
        <dsp:cNvSpPr/>
      </dsp:nvSpPr>
      <dsp:spPr>
        <a:xfrm>
          <a:off x="2893126" y="1709383"/>
          <a:ext cx="2643430" cy="1365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2.1 «Проведение исследований в рамках международного  многостороннего и двустороннего сотрудничества»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3126" y="1749383"/>
        <a:ext cx="2563430" cy="1285702"/>
      </dsp:txXfrm>
    </dsp:sp>
    <dsp:sp modelId="{31A4190D-FD61-4313-8FFB-54FAB9B08575}">
      <dsp:nvSpPr>
        <dsp:cNvPr id="0" name=""/>
        <dsp:cNvSpPr/>
      </dsp:nvSpPr>
      <dsp:spPr>
        <a:xfrm>
          <a:off x="2903417" y="3138012"/>
          <a:ext cx="2622849" cy="1438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2.2 «Поддержка исследований в рамках сотрудничества с государствами – членами Европейского союза»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5543" y="3180138"/>
        <a:ext cx="2538597" cy="1354024"/>
      </dsp:txXfrm>
    </dsp:sp>
    <dsp:sp modelId="{8A4219FD-B20B-412E-8C6E-6B4A37023304}">
      <dsp:nvSpPr>
        <dsp:cNvPr id="0" name=""/>
        <dsp:cNvSpPr/>
      </dsp:nvSpPr>
      <dsp:spPr>
        <a:xfrm>
          <a:off x="2923758" y="4639214"/>
          <a:ext cx="2582166" cy="1287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2.3 «Организация участия в крупных международных научных и научно-технических мероприятиях»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1464" y="4676920"/>
        <a:ext cx="2506754" cy="1211971"/>
      </dsp:txXfrm>
    </dsp:sp>
    <dsp:sp modelId="{A29CBF77-48C1-4E8F-8C05-907ACEF9345F}">
      <dsp:nvSpPr>
        <dsp:cNvPr id="0" name=""/>
        <dsp:cNvSpPr/>
      </dsp:nvSpPr>
      <dsp:spPr>
        <a:xfrm>
          <a:off x="5764650" y="856069"/>
          <a:ext cx="2653781" cy="79038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Блок 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Инфраструктура исследований и разработок</a:t>
          </a:r>
        </a:p>
      </dsp:txBody>
      <dsp:txXfrm>
        <a:off x="5787800" y="879219"/>
        <a:ext cx="2607481" cy="744087"/>
      </dsp:txXfrm>
    </dsp:sp>
    <dsp:sp modelId="{63C24933-7E88-42DC-AC77-9299F3C9CA6B}">
      <dsp:nvSpPr>
        <dsp:cNvPr id="0" name=""/>
        <dsp:cNvSpPr/>
      </dsp:nvSpPr>
      <dsp:spPr>
        <a:xfrm>
          <a:off x="5764650" y="1709383"/>
          <a:ext cx="2653781" cy="790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3.1.1 «Поддержка и развитие уникальных научных установок»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7800" y="1732533"/>
        <a:ext cx="2607481" cy="744087"/>
      </dsp:txXfrm>
    </dsp:sp>
    <dsp:sp modelId="{1177BAF8-FD74-4C18-90A7-6E9D5DD3E0EA}">
      <dsp:nvSpPr>
        <dsp:cNvPr id="0" name=""/>
        <dsp:cNvSpPr/>
      </dsp:nvSpPr>
      <dsp:spPr>
        <a:xfrm>
          <a:off x="5764650" y="2562697"/>
          <a:ext cx="2653781" cy="790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3.1.2 «Поддержка и развитие центров коллективного пользования научным оборудованием»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7800" y="2585847"/>
        <a:ext cx="2607481" cy="744087"/>
      </dsp:txXfrm>
    </dsp:sp>
    <dsp:sp modelId="{70D358D7-3FD8-4DA4-930D-C43F20DC6481}">
      <dsp:nvSpPr>
        <dsp:cNvPr id="0" name=""/>
        <dsp:cNvSpPr/>
      </dsp:nvSpPr>
      <dsp:spPr>
        <a:xfrm>
          <a:off x="5764650" y="3416011"/>
          <a:ext cx="2653781" cy="790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3.2 «Обеспечение развития информационной инфраструктуры»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7800" y="3439161"/>
        <a:ext cx="2607481" cy="744087"/>
      </dsp:txXfrm>
    </dsp:sp>
    <dsp:sp modelId="{59F1FE0B-3CF5-4594-8ACB-54753A52D184}">
      <dsp:nvSpPr>
        <dsp:cNvPr id="0" name=""/>
        <dsp:cNvSpPr/>
      </dsp:nvSpPr>
      <dsp:spPr>
        <a:xfrm>
          <a:off x="5764650" y="4269324"/>
          <a:ext cx="2653781" cy="790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3.3.1 «Развитие системы демонстрации и популяризации результатов и достижений науки»</a:t>
          </a:r>
        </a:p>
      </dsp:txBody>
      <dsp:txXfrm>
        <a:off x="5787800" y="4292474"/>
        <a:ext cx="2607481" cy="744087"/>
      </dsp:txXfrm>
    </dsp:sp>
    <dsp:sp modelId="{0664141C-C1A1-4CB3-A4BF-EE48E2A86EB5}">
      <dsp:nvSpPr>
        <dsp:cNvPr id="0" name=""/>
        <dsp:cNvSpPr/>
      </dsp:nvSpPr>
      <dsp:spPr>
        <a:xfrm>
          <a:off x="5764650" y="5122638"/>
          <a:ext cx="2653781" cy="790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itchFamily="18" charset="0"/>
              <a:cs typeface="Times New Roman" pitchFamily="18" charset="0"/>
            </a:rPr>
            <a:t>3.3.2 «Развитие системы коммуникаций научной общественности (в том числе проведение конференций, семинаров)»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7800" y="5145788"/>
        <a:ext cx="2607481" cy="744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1D3A6-51E0-499E-AA15-6ED9296CC81B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7C4D9-C944-4090-9AB8-241722D318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9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54B813-D5ED-4A5D-98F2-A5263E4D0763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868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24ED9-B613-47B7-82B5-0F1815583F46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43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7C4D9-C944-4090-9AB8-241722D3185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1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7C4D9-C944-4090-9AB8-241722D3185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1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7C4D9-C944-4090-9AB8-241722D3185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5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7C4D9-C944-4090-9AB8-241722D3185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9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7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3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1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5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4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4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7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8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47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br.ru/rffi/ru/international_announcement/o_193274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fbr.ru/rffi/ru/international_announcement/o_1930580" TargetMode="External"/><Relationship Id="rId5" Type="http://schemas.openxmlformats.org/officeDocument/2006/relationships/hyperlink" Target="http://www.rfbr.ru/rffi/ru/contests_announcement/o_1930996" TargetMode="External"/><Relationship Id="rId4" Type="http://schemas.openxmlformats.org/officeDocument/2006/relationships/hyperlink" Target="http://www.rfbr.ru/rffi/ru/international_announcement/o_193126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br.ru/rffi/ru/international_announcement/o_193031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fbr.ru/rffi/ru/international_announcement/o_1923741" TargetMode="External"/><Relationship Id="rId5" Type="http://schemas.openxmlformats.org/officeDocument/2006/relationships/hyperlink" Target="http://www.rfbr.ru/rffi/ru/contests_announcement/o_1923744" TargetMode="External"/><Relationship Id="rId4" Type="http://schemas.openxmlformats.org/officeDocument/2006/relationships/hyperlink" Target="http://www.rfbr.ru/rffi/ru/international_announcement/o_192391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br.ru/rffi/ru/contests_announcement/o_1914934" TargetMode="External"/><Relationship Id="rId7" Type="http://schemas.openxmlformats.org/officeDocument/2006/relationships/hyperlink" Target="http://www.rfh.ru/index.php/ru/konkursy/mezhdunarodnye-konkursy/417-mezhdunarodnyj-konkurs-rgnf-nnis-2016-goda" TargetMode="External"/><Relationship Id="rId2" Type="http://schemas.openxmlformats.org/officeDocument/2006/relationships/hyperlink" Target="http://www.rfbr.ru/rffi/ru/international_announcement/o_19236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fbr.ru/rffi/ru/international_announcement/o_1895583" TargetMode="External"/><Relationship Id="rId5" Type="http://schemas.openxmlformats.org/officeDocument/2006/relationships/hyperlink" Target="http://www.rfbr.ru/rffi/ru/contests_announcement/o_1914862" TargetMode="External"/><Relationship Id="rId4" Type="http://schemas.openxmlformats.org/officeDocument/2006/relationships/hyperlink" Target="http://www.rfbr.ru/rffi/ru/contests_announcement/o_191491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dimovavv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5567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Федеральное агентство по рыболовству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Федеральное государственное бюджетное образовательное учреждение высшего профессионального образования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«Мурманский государственный технический университет»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1556791"/>
            <a:ext cx="7621587" cy="489654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7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7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Обзор грантодателей и конкурсов российских научных фондов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                 В.В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3400" b="1" dirty="0" err="1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Димова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                    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Ведущий специалист по управлению проектами МГТУ, к.т.н.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                А.Н</a:t>
            </a:r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 Быков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                                          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Специалист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 управлению проектами МГТУ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9001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Российские грантодатели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511425" y="6453188"/>
            <a:ext cx="6408738" cy="4048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Мурманский государственный технический университет отдел ОНИД и ПУ НИОКР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177800" y="1700213"/>
            <a:ext cx="4249738" cy="20923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gray">
          <a:xfrm>
            <a:off x="898525" y="1773238"/>
            <a:ext cx="33845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gray">
          <a:xfrm>
            <a:off x="4657725" y="1651000"/>
            <a:ext cx="4249738" cy="20605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gray">
          <a:xfrm>
            <a:off x="6237288" y="1911350"/>
            <a:ext cx="251142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Российский гуманитарный научный фонд</a:t>
            </a:r>
            <a:endParaRPr lang="en-US" sz="1600" b="1" cap="all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gray">
          <a:xfrm>
            <a:off x="179388" y="4062413"/>
            <a:ext cx="4249737" cy="199707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gray">
          <a:xfrm>
            <a:off x="4591050" y="4040188"/>
            <a:ext cx="4249738" cy="197326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gray">
          <a:xfrm>
            <a:off x="1828800" y="4133850"/>
            <a:ext cx="267017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МИНИСТЕРСТВО ОБРАЗОВАНИЯ И НАУКИ РФ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gray">
          <a:xfrm>
            <a:off x="6388099" y="4152900"/>
            <a:ext cx="25050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Российский </a:t>
            </a:r>
          </a:p>
          <a:p>
            <a:pPr algn="ctr">
              <a:defRPr/>
            </a:pPr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научный </a:t>
            </a:r>
          </a:p>
          <a:p>
            <a:pPr algn="ctr">
              <a:defRPr/>
            </a:pPr>
            <a:r>
              <a:rPr lang="ru-RU" sz="1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фонд</a:t>
            </a:r>
            <a:endParaRPr lang="en-US" sz="1600" b="1" cap="all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228600" y="2749550"/>
            <a:ext cx="41751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- государственная организация, поддерживающая фундаментальные исследования в области новых научных знаний о природе, человеке и обществе. </a:t>
            </a:r>
          </a:p>
          <a:p>
            <a:pPr algn="ctr">
              <a:defRPr/>
            </a:pPr>
            <a:endParaRPr lang="ru-RU" sz="15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Line 52"/>
          <p:cNvSpPr>
            <a:spLocks noChangeShapeType="1"/>
          </p:cNvSpPr>
          <p:nvPr/>
        </p:nvSpPr>
        <p:spPr bwMode="auto">
          <a:xfrm>
            <a:off x="352425" y="2709863"/>
            <a:ext cx="397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0" y="12541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Фонды и организации, предоставляющие гранты в России:</a:t>
            </a:r>
            <a:endParaRPr lang="ru-RU" sz="2000" b="1" dirty="0">
              <a:solidFill>
                <a:srgbClr val="2929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4713288" y="2755900"/>
            <a:ext cx="41084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поддержка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гуманитарных научных исследований и распространение гуманитарных научных знаний в обществе</a:t>
            </a:r>
          </a:p>
        </p:txBody>
      </p:sp>
      <p:sp>
        <p:nvSpPr>
          <p:cNvPr id="23" name="Line 55"/>
          <p:cNvSpPr>
            <a:spLocks noChangeShapeType="1"/>
          </p:cNvSpPr>
          <p:nvPr/>
        </p:nvSpPr>
        <p:spPr bwMode="auto">
          <a:xfrm>
            <a:off x="4770438" y="2716213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279400" y="5035550"/>
            <a:ext cx="410845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Федеральная целевая программа </a:t>
            </a:r>
            <a:endParaRPr lang="ru-RU" sz="1500" b="1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Исследования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разработки по приоритетным направлениям развития научно-технологического комплекса России" </a:t>
            </a:r>
            <a:b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Line 57"/>
          <p:cNvSpPr>
            <a:spLocks noChangeShapeType="1"/>
          </p:cNvSpPr>
          <p:nvPr/>
        </p:nvSpPr>
        <p:spPr bwMode="auto">
          <a:xfrm>
            <a:off x="336550" y="4995863"/>
            <a:ext cx="397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4697413" y="5213350"/>
            <a:ext cx="4108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в научных и образовательных организациях лабораторий  мирового уровня</a:t>
            </a:r>
            <a:endParaRPr lang="ru-RU" sz="15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Line 59"/>
          <p:cNvSpPr>
            <a:spLocks noChangeShapeType="1"/>
          </p:cNvSpPr>
          <p:nvPr/>
        </p:nvSpPr>
        <p:spPr bwMode="auto">
          <a:xfrm>
            <a:off x="4754563" y="5002213"/>
            <a:ext cx="3976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323975" y="1814513"/>
            <a:ext cx="297497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фонд фундаментальных исследований (РФФИ)</a:t>
            </a:r>
            <a:r>
              <a:rPr lang="ru-RU" sz="14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9" name="Рисунок 31" descr="ргн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827213"/>
            <a:ext cx="16017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33" descr="рфффи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90011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4" descr="минобр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4183063"/>
            <a:ext cx="12509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35056"/>
            <a:ext cx="1124718" cy="969655"/>
          </a:xfrm>
        </p:spPr>
      </p:pic>
    </p:spTree>
    <p:extLst>
      <p:ext uri="{BB962C8B-B14F-4D97-AF65-F5344CB8AC3E}">
        <p14:creationId xmlns:p14="http://schemas.microsoft.com/office/powerpoint/2010/main" val="12656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582589" y="116632"/>
            <a:ext cx="7561411" cy="72008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Требования к конкурсантам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91680" y="1268760"/>
            <a:ext cx="7200800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Руководитель проекта за пять лет, предшествующие  конкурсу, должен иметь следующее количество публикаций в рецензируемых российских и зарубежных научных изданиях, индексируемых в базах данных   </a:t>
            </a:r>
            <a:r>
              <a:rPr lang="ru-RU" b="1" dirty="0" err="1" smtClean="0">
                <a:solidFill>
                  <a:prstClr val="black"/>
                </a:solidFill>
                <a:latin typeface="Bookman Old Style" pitchFamily="18" charset="0"/>
              </a:rPr>
              <a:t>Web</a:t>
            </a:r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Bookman Old Style" pitchFamily="18" charset="0"/>
              </a:rPr>
              <a:t>of</a:t>
            </a:r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Bookman Old Style" pitchFamily="18" charset="0"/>
              </a:rPr>
              <a:t>Science</a:t>
            </a:r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или </a:t>
            </a:r>
            <a:r>
              <a:rPr lang="ru-RU" b="1" dirty="0" err="1" smtClean="0">
                <a:solidFill>
                  <a:prstClr val="black"/>
                </a:solidFill>
                <a:latin typeface="Bookman Old Style" pitchFamily="18" charset="0"/>
              </a:rPr>
              <a:t>Scopus</a:t>
            </a:r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: </a:t>
            </a:r>
          </a:p>
          <a:p>
            <a:pPr algn="just"/>
            <a:endParaRPr lang="ru-RU" sz="1200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а)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для отраслей знания 01 - 07, 09 – не менее семи различных публикаций;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б)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для отрасли знания 08 – не менее четырех различных публикаций.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Отрасль знания:   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01 Математика, информатика и науки о системах</a:t>
            </a:r>
          </a:p>
          <a:p>
            <a:pPr lvl="5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02 Физика и науки о космосе;   </a:t>
            </a:r>
          </a:p>
          <a:p>
            <a:pPr lvl="5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03 Химия и науки о материалах;   </a:t>
            </a:r>
          </a:p>
          <a:p>
            <a:pPr lvl="5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04 Биология и науки о жизни;   </a:t>
            </a:r>
          </a:p>
          <a:p>
            <a:pPr lvl="5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05 Фундаментальные исследования для медицины;</a:t>
            </a:r>
          </a:p>
          <a:p>
            <a:pPr marL="2628900" lvl="5" indent="-342900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06 Сельскохозяйственные науки; </a:t>
            </a:r>
          </a:p>
          <a:p>
            <a:pPr marL="2628900" lvl="5" indent="-342900">
              <a:lnSpc>
                <a:spcPct val="120000"/>
              </a:lnSpc>
            </a:pP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07 Науки о Земле</a:t>
            </a:r>
          </a:p>
          <a:p>
            <a:pPr lvl="5" algn="just"/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08 Гуманитарные и социальные науки</a:t>
            </a:r>
          </a:p>
          <a:p>
            <a:pPr lvl="5" algn="just"/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09 Инженерные науки</a:t>
            </a:r>
            <a:endParaRPr lang="ru-RU" sz="1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91680" y="836712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РНФ</a:t>
            </a:r>
          </a:p>
        </p:txBody>
      </p:sp>
    </p:spTree>
    <p:extLst>
      <p:ext uri="{BB962C8B-B14F-4D97-AF65-F5344CB8AC3E}">
        <p14:creationId xmlns:p14="http://schemas.microsoft.com/office/powerpoint/2010/main" val="7893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403647" y="274638"/>
            <a:ext cx="7705427" cy="9941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Требования к конкурсантам (продолжение)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1340768"/>
            <a:ext cx="7200800" cy="51845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РФФИ </a:t>
            </a:r>
          </a:p>
          <a:p>
            <a:pPr marL="342900" lvl="0" indent="-342900">
              <a:defRPr/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(количественные критерии в КД не обозначены)</a:t>
            </a:r>
          </a:p>
          <a:p>
            <a:pPr marL="342900" lvl="0" indent="-342900">
              <a:defRPr/>
            </a:pPr>
            <a:endParaRPr lang="ru-RU" sz="19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 algn="just">
              <a:defRPr/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Уровень публикаций сотрудников организации за последние три года в журналах, входящих в одну из систем цитирования (библиографических баз)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Web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Science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Scopus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Web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Knowledge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Astrophysics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PubMed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Mathematics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Chemical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Abstracts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Springer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Agris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GeoRef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РИНЦ </a:t>
            </a:r>
          </a:p>
          <a:p>
            <a:pPr marL="342900" lvl="0" indent="-342900">
              <a:defRPr/>
            </a:pPr>
            <a:endParaRPr lang="ru-RU" sz="19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>
              <a:defRPr/>
            </a:pPr>
            <a:endParaRPr lang="ru-RU" sz="19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342900" lvl="0" indent="-342900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РГНФ </a:t>
            </a:r>
          </a:p>
          <a:p>
            <a:pPr marL="342900" lvl="0" indent="-342900">
              <a:defRPr/>
            </a:pPr>
            <a:endParaRPr lang="ru-RU" sz="19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 algn="just">
              <a:defRPr/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	Ограничений по публикациям нет ни каких, но при экспертизе заявки будет учитываться степень, звание и количество публикаций в изданиях, индексируемых в базах: РИНЦ, </a:t>
            </a: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Web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of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Science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900" b="1" dirty="0" err="1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Scopus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ERIH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и др.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44824"/>
            <a:ext cx="70455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056" y="116632"/>
            <a:ext cx="7434163" cy="13046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Направления исследований РФФИ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340769"/>
            <a:ext cx="7416825" cy="499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 фундаментальных исследований поддерживает фундаментальные исследования по следующим основным областям знаний: </a:t>
            </a:r>
            <a:endParaRPr lang="ru-RU" b="1" i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  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математика, механика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  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астрономия;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  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  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наука;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  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Земле; 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  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человеке и обществе.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Фонд ежегодно организует 14 видов конкурсов.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Ученый может одновременно участвовать в нескольких видах конкурсов, но в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этом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руководителем только одного проекта. </a:t>
            </a:r>
            <a:endParaRPr lang="ru-RU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Виды конкурсов и типы проектов РФФИ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1340768"/>
            <a:ext cx="7344815" cy="51845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«а»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(вкл.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«р_а», «СНГ_а», «м_а», «мол_а»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) –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инициативные научно-исследовательские проекты;</a:t>
            </a:r>
          </a:p>
          <a:p>
            <a:pPr marL="342900" lvl="0" indent="-342900" algn="just"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«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офи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»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-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инициативные проекты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Bookman Old Style" pitchFamily="18" charset="0"/>
              </a:rPr>
              <a:t>ориентированных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 фундаментальных исследований;</a:t>
            </a:r>
          </a:p>
          <a:p>
            <a:pPr marL="342900" lvl="0" indent="-342900" algn="just"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«г</a:t>
            </a:r>
            <a:r>
              <a:rPr lang="ru-RU" sz="2000" b="1" i="1" dirty="0">
                <a:solidFill>
                  <a:srgbClr val="C00000"/>
                </a:solidFill>
                <a:latin typeface="Bookman Old Style" pitchFamily="18" charset="0"/>
              </a:rPr>
              <a:t>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(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вкл.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«офи_г», «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р_г»,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мол_г»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) –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организация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российских и международных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научных мероприятий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на территории России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;</a:t>
            </a:r>
          </a:p>
          <a:p>
            <a:pPr marL="342900" lvl="0" indent="-342900" algn="just"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«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нр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»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(вкл.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«мол_рф_нр», «мол_снг_нр»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) –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научные проекты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под руководством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ведущих ученых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Bookman Old Style" pitchFamily="18" charset="0"/>
              </a:rPr>
              <a:t>в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научных организациях РФ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kumimoji="0" lang="ru-RU" sz="200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baseline="0" dirty="0" smtClean="0">
                <a:solidFill>
                  <a:srgbClr val="C00000"/>
                </a:solidFill>
                <a:latin typeface="Bookman Old Style" pitchFamily="18" charset="0"/>
              </a:rPr>
              <a:t>«р»</a:t>
            </a:r>
            <a:r>
              <a:rPr lang="ru-RU" sz="2000" b="1" i="1" baseline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aseline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региональные проекты;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Виды конкурсов и типы проектов РФФИ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продолжение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)</a:t>
            </a:r>
            <a:endParaRPr lang="ru-RU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1340768"/>
            <a:ext cx="7344815" cy="518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«д»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 (вкл.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«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д_с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»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)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поддержка издательской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 деятельности;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kumimoji="0" lang="ru-RU" sz="140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«м»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– международные проекты;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«з»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 (вкл. 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«</a:t>
            </a:r>
            <a:r>
              <a:rPr kumimoji="0" lang="ru-RU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моб_з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», «</a:t>
            </a:r>
            <a:r>
              <a:rPr kumimoji="0" lang="ru-RU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моб_з_рос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»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) –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участие 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российских ученых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в научных мероприятиях;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kumimoji="0" lang="ru-RU" sz="160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«б»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–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проекты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развития материально-технической базы </a:t>
            </a: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научных исследований.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Другие: </a:t>
            </a:r>
          </a:p>
          <a:p>
            <a:pPr marL="342900" lvl="0" indent="-342900" algn="just"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«к»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 - организация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экспедиций,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 </a:t>
            </a:r>
          </a:p>
          <a:p>
            <a:pPr lvl="0" algn="just"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«моб» 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-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стажировки, </a:t>
            </a:r>
          </a:p>
          <a:p>
            <a:pPr lvl="0" algn="just"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«</a:t>
            </a:r>
            <a:r>
              <a:rPr kumimoji="0" lang="ru-RU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ано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» 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- написание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аналитических обзоров, </a:t>
            </a:r>
          </a:p>
          <a:p>
            <a:pPr lvl="0" algn="just"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«</a:t>
            </a:r>
            <a:r>
              <a:rPr kumimoji="0" lang="ru-RU" sz="20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ир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» 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-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Bookman Old Style" pitchFamily="18" charset="0"/>
              </a:rPr>
              <a:t>подписка 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Bookman Old Style" pitchFamily="18" charset="0"/>
              </a:rPr>
              <a:t>на зарубежные информационные ресурсы и пр.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44824"/>
            <a:ext cx="70455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057" y="278307"/>
            <a:ext cx="7373416" cy="7147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Направления исследований РГНФ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340769"/>
            <a:ext cx="7416825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0070C0"/>
                </a:solidFill>
              </a:rPr>
              <a:t>Классификатор РГНФ определяет научные направления, по которым принимаются заявки в рамках конкурсов РГНФ. </a:t>
            </a:r>
            <a:endParaRPr lang="ru-RU" sz="2400" b="1" i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/>
              <a:t>01 ИСТОРИЧЕСКИЕ </a:t>
            </a:r>
            <a:r>
              <a:rPr lang="ru-RU" sz="2400" b="1" dirty="0" smtClean="0"/>
              <a:t>НАУКИ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/>
              <a:t>02 ЭКОНОМИЧЕСКИЕ </a:t>
            </a:r>
            <a:r>
              <a:rPr lang="ru-RU" sz="2400" b="1" dirty="0" smtClean="0"/>
              <a:t>НАУКИ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/>
              <a:t>03 ОБЩЕСТВЕННЫЕ </a:t>
            </a:r>
            <a:r>
              <a:rPr lang="ru-RU" sz="2400" b="1" dirty="0" smtClean="0"/>
              <a:t>НАУКИ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/>
              <a:t>04 ФИЛОЛОГИЧЕСКИЕ НАУКИ; </a:t>
            </a:r>
            <a:r>
              <a:rPr lang="ru-RU" sz="2400" b="1" dirty="0" smtClean="0"/>
              <a:t>ИСКУССТВОВЕДЕНИЕ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/>
              <a:t>07 ГЛОБАЛЬНЫЕ ПРОБЛЕМЫ И МЕЖДУНАРОДНЫЕ ОТНОШЕНИЯ</a:t>
            </a:r>
            <a:r>
              <a:rPr lang="ru-RU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292350" y="6453188"/>
            <a:ext cx="6627813" cy="4048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Мурманский государственный технический университет Отдел ОНИД и ПУ НИОКР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0"/>
            <a:ext cx="8153400" cy="900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РОССИЙСКИЙ ГОСУДАРСТВЕННЫЙ НАУЧНЫЙ ФОНД (РГНФ)</a:t>
            </a:r>
            <a:br>
              <a:rPr lang="ru-RU" sz="2800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</a:br>
            <a:r>
              <a:rPr lang="ru-RU" sz="2800" dirty="0" smtClean="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ВИДЫ КОНКУРСОВ</a:t>
            </a:r>
          </a:p>
        </p:txBody>
      </p:sp>
      <p:sp>
        <p:nvSpPr>
          <p:cNvPr id="230407" name="AutoShape 7"/>
          <p:cNvSpPr>
            <a:spLocks noChangeArrowheads="1"/>
          </p:cNvSpPr>
          <p:nvPr/>
        </p:nvSpPr>
        <p:spPr bwMode="blackWhite">
          <a:xfrm>
            <a:off x="179511" y="1398495"/>
            <a:ext cx="8718427" cy="4840940"/>
          </a:xfrm>
          <a:prstGeom prst="roundRect">
            <a:avLst>
              <a:gd name="adj" fmla="val 910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конкурс </a:t>
            </a:r>
          </a:p>
          <a:p>
            <a:pPr lvl="0" algn="ctr" eaLnBrk="0" hangingPunct="0"/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Региональные конкурсы </a:t>
            </a:r>
          </a:p>
          <a:p>
            <a:pPr lvl="0" algn="ctr" eaLnBrk="0" hangingPunct="0"/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Международные конкурсы </a:t>
            </a:r>
          </a:p>
          <a:p>
            <a:pPr lvl="0" algn="ctr" eaLnBrk="0" hangingPunct="0"/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Поддержка молодых ученых </a:t>
            </a:r>
          </a:p>
          <a:p>
            <a:pPr lvl="0" algn="ctr" eaLnBrk="0" hangingPunct="0"/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Целевые конкурсы </a:t>
            </a:r>
          </a:p>
          <a:p>
            <a:pPr lvl="0" algn="ctr" eaLnBrk="0" hangingPunct="0"/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научно-популярных изданий </a:t>
            </a:r>
          </a:p>
          <a:p>
            <a:pPr lvl="0" algn="ctr" eaLnBrk="0" hangingPunct="0"/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конкурсы </a:t>
            </a:r>
          </a:p>
          <a:p>
            <a:pPr lvl="0" algn="ctr" eaLnBrk="0" hangingPunct="0"/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экспертов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70573"/>
      </p:ext>
    </p:extLst>
  </p:cSld>
  <p:clrMapOvr>
    <a:masterClrMapping/>
  </p:clrMapOvr>
  <p:transition advTm="25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44824"/>
            <a:ext cx="70455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547664" y="274638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Виды и типы конкурсов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РГНФ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980728"/>
            <a:ext cx="7200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Основной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конкурс: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/>
              <a:t>«а»</a:t>
            </a:r>
            <a:r>
              <a:rPr lang="ru-RU" sz="2000" dirty="0" smtClean="0"/>
              <a:t> - проекты проведения </a:t>
            </a:r>
            <a:r>
              <a:rPr lang="ru-RU" sz="2000" b="1" dirty="0" smtClean="0">
                <a:solidFill>
                  <a:srgbClr val="C00000"/>
                </a:solidFill>
              </a:rPr>
              <a:t>научных исследований в области гуманитарных наук,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/>
              <a:t>«г»</a:t>
            </a:r>
            <a:r>
              <a:rPr lang="ru-RU" sz="2000" dirty="0"/>
              <a:t> - проекты </a:t>
            </a:r>
            <a:r>
              <a:rPr lang="ru-RU" sz="2000" b="1" dirty="0">
                <a:solidFill>
                  <a:srgbClr val="C00000"/>
                </a:solidFill>
              </a:rPr>
              <a:t>организации научных мероприятий,</a:t>
            </a:r>
            <a:r>
              <a:rPr lang="ru-RU" sz="2000" dirty="0"/>
              <a:t> в том числе конференций и семинаров,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/>
              <a:t>«д»</a:t>
            </a:r>
            <a:r>
              <a:rPr lang="ru-RU" sz="2000" dirty="0" smtClean="0"/>
              <a:t> - проекты </a:t>
            </a:r>
            <a:r>
              <a:rPr lang="ru-RU" sz="2000" b="1" dirty="0" smtClean="0">
                <a:solidFill>
                  <a:srgbClr val="C00000"/>
                </a:solidFill>
              </a:rPr>
              <a:t>издания научных трудов </a:t>
            </a:r>
            <a:r>
              <a:rPr lang="ru-RU" sz="2000" dirty="0" smtClean="0"/>
              <a:t>по результатам научных исследований, проводимых Фондом,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b="1" i="1" dirty="0" smtClean="0"/>
              <a:t>«е»</a:t>
            </a:r>
            <a:r>
              <a:rPr lang="ru-RU" sz="2000" dirty="0" smtClean="0"/>
              <a:t> - проекты </a:t>
            </a:r>
            <a:r>
              <a:rPr lang="ru-RU" sz="2000" b="1" dirty="0" smtClean="0">
                <a:solidFill>
                  <a:srgbClr val="C00000"/>
                </a:solidFill>
              </a:rPr>
              <a:t>проведения экспедиций, </a:t>
            </a:r>
            <a:r>
              <a:rPr lang="ru-RU" sz="2000" dirty="0" smtClean="0"/>
              <a:t>полевых и социологических исследований, научно-реставрационных работ,,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/>
              <a:t>«в»</a:t>
            </a:r>
            <a:r>
              <a:rPr lang="ru-RU" sz="2000" dirty="0" smtClean="0"/>
              <a:t> - проекты </a:t>
            </a:r>
            <a:r>
              <a:rPr lang="ru-RU" sz="2000" b="1" dirty="0" smtClean="0">
                <a:solidFill>
                  <a:srgbClr val="C00000"/>
                </a:solidFill>
              </a:rPr>
              <a:t>создания и приобретения программного обеспечения </a:t>
            </a:r>
            <a:r>
              <a:rPr lang="ru-RU" sz="2000" dirty="0" smtClean="0"/>
              <a:t>для информационных систем научных исследований в области гуманитарных наук, способствующих распространению гуманитарных научных знаний в обществе.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региональные, международные, поддержки молодых ученых,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целевые, проектов подготовки научно-популярных изданий, </a:t>
            </a:r>
          </a:p>
          <a:p>
            <a:r>
              <a:rPr lang="ru-RU" sz="2000" b="1" i="1" dirty="0" smtClean="0"/>
              <a:t>в рамках которых поддерживаются разные типы проектов даны в Таблице 1.</a:t>
            </a:r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2343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44824"/>
            <a:ext cx="70455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/>
              <a:t>Таблица 1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74794"/>
              </p:ext>
            </p:extLst>
          </p:nvPr>
        </p:nvGraphicFramePr>
        <p:xfrm>
          <a:off x="1524001" y="1340767"/>
          <a:ext cx="7368478" cy="5184576"/>
        </p:xfrm>
        <a:graphic>
          <a:graphicData uri="http://schemas.openxmlformats.org/drawingml/2006/table">
            <a:tbl>
              <a:tblPr/>
              <a:tblGrid>
                <a:gridCol w="1895871"/>
                <a:gridCol w="1008112"/>
                <a:gridCol w="936104"/>
                <a:gridCol w="864096"/>
                <a:gridCol w="936104"/>
                <a:gridCol w="864096"/>
                <a:gridCol w="864095"/>
              </a:tblGrid>
              <a:tr h="296834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Вид конкурса</a:t>
                      </a:r>
                      <a:endParaRPr lang="ru-RU" sz="14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типы проектов</a:t>
                      </a:r>
                      <a:endParaRPr lang="ru-RU" sz="1400" baseline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 (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а1,а2</a:t>
                      </a: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aseline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400" baseline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400" baseline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400" baseline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400" baseline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400" baseline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0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Основной            конкурс</a:t>
                      </a:r>
                      <a:endParaRPr lang="ru-RU" sz="14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759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Региональные</a:t>
                      </a:r>
                      <a:endParaRPr lang="ru-RU" sz="14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133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Международные</a:t>
                      </a:r>
                      <a:endParaRPr lang="ru-RU" sz="14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45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Поддержки молодых ученых</a:t>
                      </a:r>
                      <a:endParaRPr lang="ru-RU" sz="14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9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Целевые</a:t>
                      </a:r>
                      <a:endParaRPr lang="ru-RU" sz="14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050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Проектов подготовки научно-популярных изданий</a:t>
                      </a:r>
                      <a:endParaRPr lang="ru-RU" sz="14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aseline="0" dirty="0">
                        <a:latin typeface="Calibri"/>
                        <a:ea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оловина рамки 10"/>
          <p:cNvSpPr/>
          <p:nvPr/>
        </p:nvSpPr>
        <p:spPr>
          <a:xfrm rot="-8100000">
            <a:off x="7500413" y="1968920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-8100000">
            <a:off x="6636317" y="1968920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-8100000">
            <a:off x="5700213" y="1968919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-8100000">
            <a:off x="4836117" y="1980794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-8100000">
            <a:off x="3900013" y="1968919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 rot="-8100000">
            <a:off x="7500414" y="2677125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 rot="-8100000">
            <a:off x="4836117" y="4849238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-8100000">
            <a:off x="5700214" y="2677124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оловина рамки 29"/>
          <p:cNvSpPr/>
          <p:nvPr/>
        </p:nvSpPr>
        <p:spPr>
          <a:xfrm rot="-8100000">
            <a:off x="8364509" y="5641327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оловина рамки 30"/>
          <p:cNvSpPr/>
          <p:nvPr/>
        </p:nvSpPr>
        <p:spPr>
          <a:xfrm rot="-8100000">
            <a:off x="3900014" y="2677124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оловина рамки 31"/>
          <p:cNvSpPr/>
          <p:nvPr/>
        </p:nvSpPr>
        <p:spPr>
          <a:xfrm rot="-8100000">
            <a:off x="7500413" y="3409079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оловина рамки 32"/>
          <p:cNvSpPr/>
          <p:nvPr/>
        </p:nvSpPr>
        <p:spPr>
          <a:xfrm rot="-8100000">
            <a:off x="6636317" y="3409079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оловина рамки 33"/>
          <p:cNvSpPr/>
          <p:nvPr/>
        </p:nvSpPr>
        <p:spPr>
          <a:xfrm rot="-8100000">
            <a:off x="5700213" y="3409078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оловина рамки 34"/>
          <p:cNvSpPr/>
          <p:nvPr/>
        </p:nvSpPr>
        <p:spPr>
          <a:xfrm rot="-8100000">
            <a:off x="3900014" y="4849239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-8100000">
            <a:off x="3900013" y="3409078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оловина рамки 38"/>
          <p:cNvSpPr/>
          <p:nvPr/>
        </p:nvSpPr>
        <p:spPr>
          <a:xfrm rot="-8100000">
            <a:off x="5700213" y="4201168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оловина рамки 40"/>
          <p:cNvSpPr/>
          <p:nvPr/>
        </p:nvSpPr>
        <p:spPr>
          <a:xfrm rot="-8100000">
            <a:off x="3900013" y="4201168"/>
            <a:ext cx="203670" cy="62773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2"/>
          <p:cNvSpPr>
            <a:spLocks noGrp="1"/>
          </p:cNvSpPr>
          <p:nvPr>
            <p:ph idx="1"/>
          </p:nvPr>
        </p:nvSpPr>
        <p:spPr>
          <a:xfrm>
            <a:off x="0" y="6453188"/>
            <a:ext cx="9036050" cy="404812"/>
          </a:xfrm>
        </p:spPr>
        <p:txBody>
          <a:bodyPr/>
          <a:lstStyle/>
          <a:p>
            <a:r>
              <a:rPr lang="ru-RU" altLang="ru-RU" sz="1400" smtClean="0"/>
              <a:t>Источник: Российский фонд технологического развития</a:t>
            </a:r>
          </a:p>
        </p:txBody>
      </p:sp>
      <p:pic>
        <p:nvPicPr>
          <p:cNvPr id="70659" name="Picture 302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15888"/>
            <a:ext cx="9031287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0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Семь </a:t>
            </a:r>
            <a:r>
              <a:rPr lang="ru-RU" dirty="0"/>
              <a:t>р</a:t>
            </a:r>
            <a:r>
              <a:rPr lang="ru-RU" dirty="0" smtClean="0"/>
              <a:t>егиональных конкурсов РГНФ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78" y="1988841"/>
            <a:ext cx="5184576" cy="3888432"/>
          </a:xfrm>
        </p:spPr>
      </p:pic>
    </p:spTree>
    <p:extLst>
      <p:ext uri="{BB962C8B-B14F-4D97-AF65-F5344CB8AC3E}">
        <p14:creationId xmlns:p14="http://schemas.microsoft.com/office/powerpoint/2010/main" val="182140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7662" y="-99392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879475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Российский научный фонд (РНФ)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1124744"/>
            <a:ext cx="7045523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РНФ на конкурсной основе финансирует фундаментальные и поисковые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научные исследования по следующим отраслям знания:</a:t>
            </a:r>
          </a:p>
          <a:p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sz="2200" b="1" dirty="0" smtClean="0"/>
              <a:t>01  Математика, информатика и науки о системах;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/>
              <a:t>02  Физика и науки о космосе;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/>
              <a:t>03  Химия и науки о материалах;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/>
              <a:t>04  Биология и науки о жизни;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/>
              <a:t>05  Фундаментальные исследования для медицины;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/>
              <a:t>06  Сельскохозяйственные науки;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/>
              <a:t>07  Науки о Земле;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/>
              <a:t>08  Гуманитарные и социальные науки;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/>
              <a:t>09  Инженерные науки.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879475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Российский научный фонд (РНФ)</a:t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908720"/>
            <a:ext cx="7045523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Приоритетные направления деятельности РНФ: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sz="2000" b="1" dirty="0" smtClean="0"/>
              <a:t>Проведение фундаментальных исследований </a:t>
            </a:r>
            <a:r>
              <a:rPr lang="ru-RU" sz="2000" b="1" dirty="0" smtClean="0">
                <a:solidFill>
                  <a:srgbClr val="0070C0"/>
                </a:solidFill>
              </a:rPr>
              <a:t>по приоритетным тематическим направлениям исследований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Проведение фундаментальных научных исследований, требующих </a:t>
            </a:r>
            <a:r>
              <a:rPr lang="ru-RU" sz="2000" b="1" dirty="0">
                <a:solidFill>
                  <a:srgbClr val="0070C0"/>
                </a:solidFill>
              </a:rPr>
              <a:t>приобретения высокотехнологичного научного оборудования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endParaRPr lang="ru-RU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Проведение фундаментальных научных исследований в небольших группах </a:t>
            </a:r>
            <a:r>
              <a:rPr lang="ru-RU" sz="2000" b="1" dirty="0">
                <a:solidFill>
                  <a:srgbClr val="0070C0"/>
                </a:solidFill>
              </a:rPr>
              <a:t>под руководством ведущих российских и зарубежных ученых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Проведение фундаментальных научных исследований </a:t>
            </a:r>
            <a:r>
              <a:rPr lang="ru-RU" sz="2000" b="1" dirty="0">
                <a:solidFill>
                  <a:srgbClr val="0070C0"/>
                </a:solidFill>
              </a:rPr>
              <a:t>с привлечением молодых исследователей.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/>
              <a:t>Проведение фундаментальных научных исследований </a:t>
            </a:r>
            <a:r>
              <a:rPr lang="ru-RU" sz="2000" b="1" dirty="0" smtClean="0">
                <a:solidFill>
                  <a:srgbClr val="0070C0"/>
                </a:solidFill>
              </a:rPr>
              <a:t>международными научными коллективами.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Проведение фундаментальных научных исследований </a:t>
            </a:r>
            <a:r>
              <a:rPr lang="ru-RU" sz="2000" b="1" dirty="0" smtClean="0">
                <a:solidFill>
                  <a:srgbClr val="0070C0"/>
                </a:solidFill>
              </a:rPr>
              <a:t>с представлением результатов в рамках международной конференции (конгресса).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dirty="0" smtClean="0"/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72809" cy="85010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Активные конкурсы в российских научных фондах РФФИ и РГНФ на 26.05.2015 г.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sz="3100" dirty="0" smtClean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908720"/>
            <a:ext cx="7045523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24619"/>
              </p:ext>
            </p:extLst>
          </p:nvPr>
        </p:nvGraphicFramePr>
        <p:xfrm>
          <a:off x="1524000" y="1437640"/>
          <a:ext cx="7440487" cy="4840080"/>
        </p:xfrm>
        <a:graphic>
          <a:graphicData uri="http://schemas.openxmlformats.org/drawingml/2006/table">
            <a:tbl>
              <a:tblPr/>
              <a:tblGrid>
                <a:gridCol w="414171"/>
                <a:gridCol w="1651578"/>
                <a:gridCol w="930425"/>
                <a:gridCol w="3411074"/>
                <a:gridCol w="1033239"/>
              </a:tblGrid>
              <a:tr h="479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Наименование фонда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Название конкурса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Подача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заявок до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«ГФЕН_а»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Конкурс 2016 года инициативных научных проектов, проводимый РФФИ и Государственным фондом естественных наук Китая (ГФЕН)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03.07.2015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17:00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6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КО_г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Конкурс проектов организации на территории России российско-британских семинаров молодых ученых, проводимый совместно РФФИ и Лондонским королевским обществом в партнерстве с Британским Советом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20.07.2015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16:59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«мол_а»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Конкурс 2016 года инициативных научных проектов, выполняемых молодыми учеными (Мой первый грант)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30.06.2015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16:00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69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Международные проекты, «м_а»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Конкурс 2016 года инициативных научных проектов, проводимый совместно РФФИ и Национальным центром научных исследований Франции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02.06.2015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17:00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272809" cy="5620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Активные конкурсы в Российских научных фондах </a:t>
            </a:r>
            <a:br>
              <a:rPr lang="ru-RU" sz="2700" b="1" dirty="0" smtClean="0"/>
            </a:br>
            <a:r>
              <a:rPr lang="ru-RU" sz="2700" b="1" dirty="0" smtClean="0"/>
              <a:t>на 26.05.2015 г. (ч.2)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908720"/>
            <a:ext cx="7045523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62425"/>
              </p:ext>
            </p:extLst>
          </p:nvPr>
        </p:nvGraphicFramePr>
        <p:xfrm>
          <a:off x="1547664" y="1340768"/>
          <a:ext cx="7416824" cy="4867743"/>
        </p:xfrm>
        <a:graphic>
          <a:graphicData uri="http://schemas.openxmlformats.org/drawingml/2006/table">
            <a:tbl>
              <a:tblPr/>
              <a:tblGrid>
                <a:gridCol w="412855"/>
                <a:gridCol w="1646324"/>
                <a:gridCol w="927467"/>
                <a:gridCol w="3400225"/>
                <a:gridCol w="1029953"/>
              </a:tblGrid>
              <a:tr h="504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Наименование фонда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Название конкурса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Подача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заявок до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«м_а»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Конкурс инициативных проектов фундаментальных научных исследований, проводимый совместно РФФИ и Австрийским научным фондом (АНФ)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01.02.2017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17:00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«м_а»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Конкурс междисциплинарных проектов фундаментальных научных исследований 2016 года, проводимый совместно РФФИ и Государственным фондом естественных наук Китая (ГФЕН)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01.06.2015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17:00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«д»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Конкурс проектов 2016 года по изданию научных трудов, являющихся результатом реализации научных проектов, поддержанных РФФИ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02.02.2016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17:00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793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Международные проекты, «м_а»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Конкурс инициативных научных проектов 2016 года, проводимый совместно РФФИ и Министерством по науке и технологиям Тайваня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15.07.2015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17:00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3" marR="32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272809" cy="5620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Активные конкурсы в Российских научных фондах </a:t>
            </a:r>
            <a:br>
              <a:rPr lang="ru-RU" sz="2700" b="1" dirty="0" smtClean="0"/>
            </a:br>
            <a:r>
              <a:rPr lang="ru-RU" sz="2700" b="1" dirty="0" smtClean="0"/>
              <a:t>на 26.05.2015 г. (ч.3)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908720"/>
            <a:ext cx="7045523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161892"/>
              </p:ext>
            </p:extLst>
          </p:nvPr>
        </p:nvGraphicFramePr>
        <p:xfrm>
          <a:off x="467544" y="980728"/>
          <a:ext cx="8496945" cy="5547360"/>
        </p:xfrm>
        <a:graphic>
          <a:graphicData uri="http://schemas.openxmlformats.org/drawingml/2006/table">
            <a:tbl>
              <a:tblPr/>
              <a:tblGrid>
                <a:gridCol w="472980"/>
                <a:gridCol w="1886081"/>
                <a:gridCol w="881300"/>
                <a:gridCol w="4176464"/>
                <a:gridCol w="1080120"/>
              </a:tblGrid>
              <a:tr h="31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фонда РФ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Название конкурса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Подача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заявок до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Международные проекты, «м_а»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Конкурс инициативных научных проектов, проводимый РФФИ и Национальным центром научных исследований Франции (НЦНИ) – Centre National de la Recherche Scientifique (CNRS) в рамках Международных ассоциированных лабораторий и Международных научно-исследовательских объединений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01.03.2017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17:00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4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мол_нр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Конкурс научных проектов, выполняемых молодыми учеными под руководством кандидатов и докторов наук в научных организациях Российской Федерации в 2015 году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30.06.2015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17:00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«мол_г»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Конкурс проектов организации российских и международных молодежных научных мероприятий 2015 г., проводимый РФФИ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14.08.2015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16:00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«г»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Конкурс проектов организации российских и международных научных мероприятий 2015 г., проводимый РФФИ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14.08.2015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16:00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1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фонд фундаментальных исследований (РФФИ)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Международные проекты, «м_а»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Конкурс инициативных научных проектов, проводимый совместно РФФИ и Немецким научно-исследовательским сообществом (Германия)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31.12.2015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00:00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Российский гуманитарный научный фонд (РГНФ)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«а(м)»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«е(м)»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Международный конкурс РГНФ - Немецкое научно-исследовательское сообщество (ННИС) 2016 года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15.09.2015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16:00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57" marR="35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44824"/>
            <a:ext cx="70455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056" y="278306"/>
            <a:ext cx="7434163" cy="23586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Ожидаемое 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начало приема заявок на основной и региональный конкурсы инициативных научных исследований в РФФИ и РГНФ на 2016 год </a:t>
            </a:r>
            <a:r>
              <a:rPr lang="ru-RU" sz="3600" b="1" dirty="0" smtClean="0"/>
              <a:t>(информация по телефону от сотрудников фондов)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636913"/>
            <a:ext cx="7333555" cy="3996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РГНФ –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декада июня 2015 года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РФФИ –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15 июня 2015 года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окончания приема заявок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сентября 2015 года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44824"/>
            <a:ext cx="70455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7056" y="278306"/>
            <a:ext cx="7434163" cy="23586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ЗАДАЧА,</a:t>
            </a:r>
            <a:r>
              <a:rPr lang="ru-RU" sz="3600" b="1" dirty="0" smtClean="0"/>
              <a:t> которая должны быть поставлена каждой кафедрой после семинара: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348880"/>
            <a:ext cx="7416824" cy="42067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</a:t>
            </a: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минимум одной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 </a:t>
            </a:r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выбранный кафедрой конкурс российских научных фондов.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44824"/>
            <a:ext cx="70455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8306"/>
            <a:ext cx="7477571" cy="7744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Для решения поставленной задачи необходимо: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33204"/>
            <a:ext cx="7333555" cy="5560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Зарегистрироваться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информационных системах российских научных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фондов.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тему 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инициативных исследований для гранта.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регистрационный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ЦИТИС для данной темы.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коллектив.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Готовить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заявку.</a:t>
            </a:r>
            <a: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552700" y="6453188"/>
            <a:ext cx="6367463" cy="40481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Мурманский государственный технический университет Отдел ОНИД и ПУ НИОКР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1267" name="Picture 33" descr="nano"/>
          <p:cNvPicPr>
            <a:picLocks noChangeAspect="1" noChangeArrowheads="1"/>
          </p:cNvPicPr>
          <p:nvPr/>
        </p:nvPicPr>
        <p:blipFill>
          <a:blip r:embed="rId2" cstate="print"/>
          <a:srcRect r="5367"/>
          <a:stretch>
            <a:fillRect/>
          </a:stretch>
        </p:blipFill>
        <p:spPr bwMode="auto">
          <a:xfrm>
            <a:off x="6118225" y="2012950"/>
            <a:ext cx="27432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2" descr="plat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06414"/>
            <a:ext cx="13271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1" descr="coman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2191497"/>
            <a:ext cx="2636991" cy="175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6" descr="china"/>
          <p:cNvPicPr>
            <a:picLocks noChangeAspect="1" noChangeArrowheads="1"/>
          </p:cNvPicPr>
          <p:nvPr/>
        </p:nvPicPr>
        <p:blipFill>
          <a:blip r:embed="rId5" cstate="print"/>
          <a:srcRect l="10266" r="18417" b="2531"/>
          <a:stretch>
            <a:fillRect/>
          </a:stretch>
        </p:blipFill>
        <p:spPr bwMode="auto">
          <a:xfrm>
            <a:off x="4494213" y="4786313"/>
            <a:ext cx="144462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5" descr="LUN-A_37_Drilling operations on the platform_Feb 2008"/>
          <p:cNvPicPr>
            <a:picLocks noChangeAspect="1" noChangeArrowheads="1"/>
          </p:cNvPicPr>
          <p:nvPr/>
        </p:nvPicPr>
        <p:blipFill>
          <a:blip r:embed="rId6" cstate="print"/>
          <a:srcRect l="48528"/>
          <a:stretch>
            <a:fillRect/>
          </a:stretch>
        </p:blipFill>
        <p:spPr bwMode="auto">
          <a:xfrm>
            <a:off x="3131840" y="2132856"/>
            <a:ext cx="144303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3" descr="na starte2"/>
          <p:cNvPicPr>
            <a:picLocks noChangeAspect="1" noChangeArrowheads="1"/>
          </p:cNvPicPr>
          <p:nvPr/>
        </p:nvPicPr>
        <p:blipFill>
          <a:blip r:embed="rId7" cstate="print"/>
          <a:srcRect r="28560"/>
          <a:stretch>
            <a:fillRect/>
          </a:stretch>
        </p:blipFill>
        <p:spPr bwMode="auto">
          <a:xfrm>
            <a:off x="1587500" y="4814888"/>
            <a:ext cx="14573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8" descr="Untitled-6 copy"/>
          <p:cNvPicPr>
            <a:picLocks noChangeAspect="1" noChangeArrowheads="1"/>
          </p:cNvPicPr>
          <p:nvPr/>
        </p:nvPicPr>
        <p:blipFill>
          <a:blip r:embed="rId8" cstate="print"/>
          <a:srcRect b="8652"/>
          <a:stretch>
            <a:fillRect/>
          </a:stretch>
        </p:blipFill>
        <p:spPr bwMode="auto">
          <a:xfrm>
            <a:off x="6142038" y="4514850"/>
            <a:ext cx="27209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9" descr="Untitled-5 copy"/>
          <p:cNvPicPr>
            <a:picLocks noChangeAspect="1" noChangeArrowheads="1"/>
          </p:cNvPicPr>
          <p:nvPr/>
        </p:nvPicPr>
        <p:blipFill>
          <a:blip r:embed="rId9" cstate="print"/>
          <a:srcRect l="26709" r="10219" b="1421"/>
          <a:stretch>
            <a:fillRect/>
          </a:stretch>
        </p:blipFill>
        <p:spPr bwMode="auto">
          <a:xfrm>
            <a:off x="3181350" y="4773613"/>
            <a:ext cx="13747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0" descr="Untitled-4 copy"/>
          <p:cNvPicPr>
            <a:picLocks noChangeAspect="1" noChangeArrowheads="1"/>
          </p:cNvPicPr>
          <p:nvPr/>
        </p:nvPicPr>
        <p:blipFill>
          <a:blip r:embed="rId10" cstate="print"/>
          <a:srcRect l="46654"/>
          <a:stretch>
            <a:fillRect/>
          </a:stretch>
        </p:blipFill>
        <p:spPr bwMode="auto">
          <a:xfrm>
            <a:off x="260350" y="4773613"/>
            <a:ext cx="1354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9256" cy="112474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Выполнение НИР по гранту потребует: </a:t>
            </a:r>
          </a:p>
        </p:txBody>
      </p:sp>
      <p:sp>
        <p:nvSpPr>
          <p:cNvPr id="107532" name="AutoShape 12"/>
          <p:cNvSpPr>
            <a:spLocks noChangeArrowheads="1"/>
          </p:cNvSpPr>
          <p:nvPr/>
        </p:nvSpPr>
        <p:spPr bwMode="blackWhite">
          <a:xfrm>
            <a:off x="234950" y="4029075"/>
            <a:ext cx="2813050" cy="8016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Получение гранта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07533" name="AutoShape 13"/>
          <p:cNvSpPr>
            <a:spLocks noChangeArrowheads="1"/>
          </p:cNvSpPr>
          <p:nvPr/>
        </p:nvSpPr>
        <p:spPr bwMode="blackWhite">
          <a:xfrm>
            <a:off x="3159125" y="4029075"/>
            <a:ext cx="2811463" cy="77628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Организацию работы</a:t>
            </a:r>
          </a:p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над проектом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07534" name="AutoShape 14"/>
          <p:cNvSpPr>
            <a:spLocks noChangeArrowheads="1"/>
          </p:cNvSpPr>
          <p:nvPr/>
        </p:nvSpPr>
        <p:spPr bwMode="blackWhite">
          <a:xfrm>
            <a:off x="6083300" y="4029075"/>
            <a:ext cx="2790825" cy="76041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отчёта</a:t>
            </a:r>
            <a:endParaRPr lang="en-US" sz="1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35" name="AutoShape 15"/>
          <p:cNvSpPr>
            <a:spLocks noChangeArrowheads="1"/>
          </p:cNvSpPr>
          <p:nvPr/>
        </p:nvSpPr>
        <p:spPr bwMode="blackWhite">
          <a:xfrm>
            <a:off x="242888" y="1338264"/>
            <a:ext cx="2643747" cy="777408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Ознакомление с </a:t>
            </a:r>
          </a:p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условиями конкурса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07536" name="AutoShape 16"/>
          <p:cNvSpPr>
            <a:spLocks noChangeArrowheads="1"/>
          </p:cNvSpPr>
          <p:nvPr/>
        </p:nvSpPr>
        <p:spPr bwMode="blackWhite">
          <a:xfrm>
            <a:off x="3059832" y="1338263"/>
            <a:ext cx="2918692" cy="794593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Ознакомление </a:t>
            </a:r>
          </a:p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с конкурсной документацией</a:t>
            </a:r>
            <a:endParaRPr lang="en-US" sz="1700" b="1" dirty="0">
              <a:solidFill>
                <a:srgbClr val="000000"/>
              </a:solidFill>
            </a:endParaRPr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blackWhite">
          <a:xfrm>
            <a:off x="6084168" y="1340768"/>
            <a:ext cx="2790825" cy="760412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700" b="1" dirty="0" smtClean="0">
                <a:solidFill>
                  <a:srgbClr val="000000"/>
                </a:solidFill>
              </a:rPr>
              <a:t>Оформление заявки</a:t>
            </a:r>
            <a:endParaRPr lang="en-US" sz="1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77105"/>
      </p:ext>
    </p:extLst>
  </p:cSld>
  <p:clrMapOvr>
    <a:masterClrMapping/>
  </p:clrMapOvr>
  <p:transition advTm="21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2"/>
          <p:cNvSpPr>
            <a:spLocks noGrp="1"/>
          </p:cNvSpPr>
          <p:nvPr>
            <p:ph idx="1"/>
          </p:nvPr>
        </p:nvSpPr>
        <p:spPr>
          <a:xfrm>
            <a:off x="0" y="6453188"/>
            <a:ext cx="9036050" cy="404812"/>
          </a:xfrm>
        </p:spPr>
        <p:txBody>
          <a:bodyPr/>
          <a:lstStyle/>
          <a:p>
            <a:r>
              <a:rPr lang="ru-RU" altLang="ru-RU" sz="1400" smtClean="0"/>
              <a:t>Источник: Российский фонд технологического развития</a:t>
            </a:r>
          </a:p>
        </p:txBody>
      </p:sp>
      <p:pic>
        <p:nvPicPr>
          <p:cNvPr id="70659" name="Picture 302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15888"/>
            <a:ext cx="9031287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15888"/>
            <a:ext cx="9021762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879475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Структура заявки на основной конкурс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РФФИ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1268760"/>
            <a:ext cx="734481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Форма 1. Данные о проекте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ru-RU" b="1" dirty="0" smtClean="0"/>
              <a:t>1.1.1. Название проекта </a:t>
            </a:r>
            <a:r>
              <a:rPr lang="en-US" b="1" dirty="0" smtClean="0"/>
              <a:t>  </a:t>
            </a:r>
            <a:r>
              <a:rPr lang="ru-RU" b="1" dirty="0" smtClean="0"/>
              <a:t>1.1.2. Название проекта (</a:t>
            </a:r>
            <a:r>
              <a:rPr lang="en-US" b="1" dirty="0" smtClean="0"/>
              <a:t>eng.</a:t>
            </a:r>
            <a:r>
              <a:rPr lang="ru-RU" b="1" dirty="0" smtClean="0"/>
              <a:t>)</a:t>
            </a:r>
          </a:p>
          <a:p>
            <a:pPr lvl="1"/>
            <a:r>
              <a:rPr lang="ru-RU" b="1" dirty="0" smtClean="0"/>
              <a:t>1.2.1. Вид конкурса</a:t>
            </a:r>
            <a:r>
              <a:rPr lang="en-US" b="1" dirty="0" smtClean="0"/>
              <a:t>   </a:t>
            </a:r>
            <a:endParaRPr lang="ru-RU" b="1" dirty="0" smtClean="0"/>
          </a:p>
          <a:p>
            <a:pPr lvl="1"/>
            <a:r>
              <a:rPr lang="ru-RU" b="1" dirty="0" smtClean="0"/>
              <a:t>1.2.2. Область знания</a:t>
            </a:r>
          </a:p>
          <a:p>
            <a:pPr lvl="1"/>
            <a:r>
              <a:rPr lang="ru-RU" b="1" dirty="0" smtClean="0"/>
              <a:t>1.3.1. Научная дисциплина – основной код</a:t>
            </a:r>
          </a:p>
          <a:p>
            <a:pPr lvl="1"/>
            <a:r>
              <a:rPr lang="ru-RU" b="1" dirty="0" smtClean="0"/>
              <a:t>1.3.2. Научная дисциплина – дополнительные коды </a:t>
            </a:r>
          </a:p>
          <a:p>
            <a:pPr lvl="1"/>
            <a:r>
              <a:rPr lang="ru-RU" b="1" dirty="0" smtClean="0"/>
              <a:t>1.4. Ключевые слова </a:t>
            </a:r>
            <a:r>
              <a:rPr lang="ru-RU" sz="1600" b="1" dirty="0" smtClean="0">
                <a:solidFill>
                  <a:srgbClr val="0070C0"/>
                </a:solidFill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</a:rPr>
              <a:t>пример:</a:t>
            </a:r>
            <a:r>
              <a:rPr lang="ru-RU" sz="1600" b="1" dirty="0" smtClean="0">
                <a:solidFill>
                  <a:srgbClr val="0070C0"/>
                </a:solidFill>
              </a:rPr>
              <a:t> полисахариды, </a:t>
            </a:r>
            <a:r>
              <a:rPr lang="ru-RU" sz="1600" b="1" dirty="0" err="1" smtClean="0">
                <a:solidFill>
                  <a:srgbClr val="0070C0"/>
                </a:solidFill>
              </a:rPr>
              <a:t>хитинсодержащее</a:t>
            </a:r>
            <a:r>
              <a:rPr lang="ru-RU" sz="1600" b="1" dirty="0" smtClean="0">
                <a:solidFill>
                  <a:srgbClr val="0070C0"/>
                </a:solidFill>
              </a:rPr>
              <a:t> сырье, </a:t>
            </a:r>
            <a:r>
              <a:rPr lang="ru-RU" sz="1600" b="1" dirty="0" err="1" smtClean="0">
                <a:solidFill>
                  <a:srgbClr val="0070C0"/>
                </a:solidFill>
              </a:rPr>
              <a:t>хитозан</a:t>
            </a:r>
            <a:r>
              <a:rPr lang="ru-RU" sz="1600" b="1" dirty="0" smtClean="0">
                <a:solidFill>
                  <a:srgbClr val="0070C0"/>
                </a:solidFill>
              </a:rPr>
              <a:t>, гетерогенный гидролиз, кинетика </a:t>
            </a:r>
            <a:r>
              <a:rPr lang="ru-RU" sz="1600" b="1" dirty="0" err="1" smtClean="0">
                <a:solidFill>
                  <a:srgbClr val="0070C0"/>
                </a:solidFill>
              </a:rPr>
              <a:t>деацетилирования</a:t>
            </a:r>
            <a:r>
              <a:rPr lang="ru-RU" sz="1600" b="1" dirty="0" smtClean="0">
                <a:solidFill>
                  <a:srgbClr val="0070C0"/>
                </a:solidFill>
              </a:rPr>
              <a:t>, кристалличность, диффузия, пористость, сольватация)</a:t>
            </a: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</a:p>
          <a:p>
            <a:pPr lvl="1"/>
            <a:r>
              <a:rPr lang="ru-RU" b="1" dirty="0" smtClean="0"/>
              <a:t>1.5. Аннотация </a:t>
            </a:r>
            <a:r>
              <a:rPr lang="ru-RU" sz="1600" b="1" dirty="0" smtClean="0">
                <a:solidFill>
                  <a:srgbClr val="0070C0"/>
                </a:solidFill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</a:rPr>
              <a:t>пример:</a:t>
            </a:r>
            <a:r>
              <a:rPr lang="ru-RU" sz="1600" b="1" dirty="0" smtClean="0">
                <a:solidFill>
                  <a:srgbClr val="0070C0"/>
                </a:solidFill>
              </a:rPr>
              <a:t> Большие объемы панцирь содержащих отходов, образующиеся в процессе промышленного лова и …</a:t>
            </a:r>
          </a:p>
          <a:p>
            <a:pPr lvl="1"/>
            <a:r>
              <a:rPr lang="ru-RU" sz="1600" b="1" dirty="0" smtClean="0">
                <a:solidFill>
                  <a:srgbClr val="0070C0"/>
                </a:solidFill>
              </a:rPr>
              <a:t>Данный проект направлен на решение проблемы создания технологии получения высокоочищенного высокомолекулярного </a:t>
            </a:r>
            <a:r>
              <a:rPr lang="ru-RU" sz="1600" b="1" dirty="0" err="1" smtClean="0">
                <a:solidFill>
                  <a:srgbClr val="0070C0"/>
                </a:solidFill>
              </a:rPr>
              <a:t>хитозана</a:t>
            </a:r>
            <a:r>
              <a:rPr lang="ru-RU" sz="1600" b="1" dirty="0" smtClean="0">
                <a:solidFill>
                  <a:srgbClr val="0070C0"/>
                </a:solidFill>
              </a:rPr>
              <a:t> с максимально-возможной степенью </a:t>
            </a:r>
            <a:r>
              <a:rPr lang="ru-RU" sz="1600" b="1" dirty="0" err="1" smtClean="0">
                <a:solidFill>
                  <a:srgbClr val="0070C0"/>
                </a:solidFill>
              </a:rPr>
              <a:t>деацетилирования</a:t>
            </a:r>
            <a:r>
              <a:rPr lang="ru-RU" sz="1600" b="1" dirty="0" smtClean="0">
                <a:solidFill>
                  <a:srgbClr val="0070C0"/>
                </a:solidFill>
              </a:rPr>
              <a:t>. Технология базируется на фундаментальных…)</a:t>
            </a:r>
          </a:p>
          <a:p>
            <a:pPr lvl="1"/>
            <a:r>
              <a:rPr lang="ru-RU" b="1" dirty="0" smtClean="0"/>
              <a:t>1.6. Количество основных исполнителей </a:t>
            </a:r>
          </a:p>
          <a:p>
            <a:pPr lvl="1"/>
            <a:r>
              <a:rPr lang="ru-RU" b="1" dirty="0" smtClean="0"/>
              <a:t>1.7. Сроки выполнения </a:t>
            </a:r>
          </a:p>
          <a:p>
            <a:pPr lvl="1"/>
            <a:r>
              <a:rPr lang="ru-RU" b="1" dirty="0" smtClean="0"/>
              <a:t>1.8. Запрашиваемый объем финансирования </a:t>
            </a:r>
            <a:endParaRPr lang="en-US" b="1" dirty="0" smtClean="0"/>
          </a:p>
          <a:p>
            <a:endParaRPr lang="en-US" sz="2000" b="1" dirty="0" smtClean="0"/>
          </a:p>
          <a:p>
            <a:endParaRPr lang="ru-RU" sz="2000" dirty="0" smtClean="0"/>
          </a:p>
          <a:p>
            <a:endParaRPr lang="en-US" sz="2000" b="1" dirty="0" smtClean="0"/>
          </a:p>
          <a:p>
            <a:endParaRPr lang="ru-RU" b="1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Структура заявки на основной конкурс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РФФИ</a:t>
            </a:r>
            <a:r>
              <a:rPr lang="ru-RU" sz="3200" b="1" dirty="0" smtClean="0"/>
              <a:t> </a:t>
            </a:r>
            <a:r>
              <a:rPr lang="ru-RU" sz="2000" b="1" dirty="0" smtClean="0"/>
              <a:t>(продолжение)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980728"/>
            <a:ext cx="748883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Форма 2. Данные о руководителе и основных исполнителях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Форма 3. Данные об организации, в которой реализуется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научный проект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Форма 4. Содержание инициативного проекта</a:t>
            </a:r>
          </a:p>
          <a:p>
            <a:pPr lvl="1"/>
            <a:r>
              <a:rPr lang="ru-RU" sz="2000" b="1" dirty="0" smtClean="0"/>
              <a:t>4.1. Фундаментальная научная проблема, на решение </a:t>
            </a:r>
            <a:r>
              <a:rPr lang="ru-RU" sz="2000" b="1" dirty="0" smtClean="0"/>
              <a:t>которой направлен </a:t>
            </a:r>
            <a:r>
              <a:rPr lang="ru-RU" sz="2000" b="1" dirty="0" smtClean="0"/>
              <a:t>проект</a:t>
            </a:r>
          </a:p>
          <a:p>
            <a:pPr lvl="1"/>
            <a:r>
              <a:rPr lang="ru-RU" sz="2000" b="1" dirty="0" smtClean="0"/>
              <a:t>4.2. Конкретная фундаментальная задача в рамках проблемы, на решение которой направлен проект  </a:t>
            </a:r>
            <a:endParaRPr lang="en-US" sz="2000" b="1" dirty="0" smtClean="0"/>
          </a:p>
          <a:p>
            <a:pPr lvl="1"/>
            <a:r>
              <a:rPr lang="ru-RU" sz="2000" b="1" dirty="0" smtClean="0"/>
              <a:t>4.3. Предлагаемые методы и подходы </a:t>
            </a:r>
            <a:endParaRPr lang="en-US" sz="2000" b="1" dirty="0" smtClean="0"/>
          </a:p>
          <a:p>
            <a:pPr lvl="1"/>
            <a:r>
              <a:rPr lang="ru-RU" sz="2000" b="1" dirty="0" smtClean="0"/>
              <a:t>4.4. Ожидаемые в конце </a:t>
            </a:r>
            <a:r>
              <a:rPr lang="ru-RU" sz="2000" b="1" dirty="0" smtClean="0"/>
              <a:t>года </a:t>
            </a:r>
            <a:r>
              <a:rPr lang="ru-RU" sz="2000" b="1" dirty="0" smtClean="0"/>
              <a:t>научные результаты</a:t>
            </a:r>
          </a:p>
          <a:p>
            <a:pPr lvl="1"/>
            <a:r>
              <a:rPr lang="ru-RU" sz="2000" b="1" dirty="0" smtClean="0"/>
              <a:t>4.5. Современное состояние исследований в данной области</a:t>
            </a:r>
          </a:p>
          <a:p>
            <a:pPr lvl="1"/>
            <a:r>
              <a:rPr lang="ru-RU" sz="2000" b="1" dirty="0" smtClean="0"/>
              <a:t>науки, сравнение ожидаемых результатов с мировым уровнем</a:t>
            </a:r>
            <a:endParaRPr lang="en-US" sz="2000" b="1" dirty="0" smtClean="0"/>
          </a:p>
          <a:p>
            <a:pPr lvl="1"/>
            <a:r>
              <a:rPr lang="ru-RU" sz="2000" b="1" dirty="0" smtClean="0"/>
              <a:t>4.6. Имеющийся у коллектива научный задел по проекту: полученные ранее результаты </a:t>
            </a:r>
            <a:r>
              <a:rPr lang="ru-RU" b="1" i="1" dirty="0" smtClean="0"/>
              <a:t>(с оценкой степени оригинальности)</a:t>
            </a:r>
            <a:r>
              <a:rPr lang="ru-RU" sz="2000" b="1" dirty="0" smtClean="0"/>
              <a:t>, разработанные методы </a:t>
            </a:r>
            <a:r>
              <a:rPr lang="ru-RU" b="1" i="1" dirty="0" smtClean="0"/>
              <a:t>(с оценкой степени новизны)</a:t>
            </a:r>
          </a:p>
          <a:p>
            <a:endParaRPr lang="ru-RU" sz="2000" b="1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en-US" sz="2000" b="1" dirty="0" smtClean="0"/>
          </a:p>
          <a:p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424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Структура заявки на основной конкурс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РФФИ</a:t>
            </a:r>
            <a:r>
              <a:rPr lang="ru-RU" sz="3200" b="1" dirty="0"/>
              <a:t> </a:t>
            </a:r>
            <a:r>
              <a:rPr lang="ru-RU" sz="2000" b="1" dirty="0"/>
              <a:t>(</a:t>
            </a:r>
            <a:r>
              <a:rPr lang="ru-RU" sz="2000" b="1" dirty="0" smtClean="0"/>
              <a:t>продолжение)</a:t>
            </a:r>
            <a:endParaRPr lang="ru-RU" sz="3200" b="1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1052736"/>
            <a:ext cx="7344816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Форма 4. Содержание инициативного проекта </a:t>
            </a:r>
            <a:r>
              <a:rPr lang="ru-RU" sz="1600" b="1" dirty="0" smtClean="0"/>
              <a:t>(продолжение)</a:t>
            </a:r>
          </a:p>
          <a:p>
            <a:pPr lvl="1"/>
            <a:r>
              <a:rPr lang="ru-RU" sz="2000" b="1" dirty="0" smtClean="0"/>
              <a:t>4.7.1. Список основных публикаций коллектива, наиболее близко относящихся к предлагаемому проекту </a:t>
            </a:r>
          </a:p>
          <a:p>
            <a:pPr lvl="1"/>
            <a:r>
              <a:rPr lang="ru-RU" sz="2000" b="1" dirty="0" smtClean="0"/>
              <a:t>4.7.2. Список основных (не более 5) публикаций руководителя проекта в рецензируемых журналах за последние 3 года</a:t>
            </a:r>
          </a:p>
          <a:p>
            <a:pPr lvl="1"/>
            <a:r>
              <a:rPr lang="ru-RU" sz="2000" b="1" dirty="0" smtClean="0"/>
              <a:t>4.8. Перечень оборудования и материалов, имеющихся у коллектива для выполнения проекта</a:t>
            </a:r>
          </a:p>
          <a:p>
            <a:pPr lvl="1"/>
            <a:r>
              <a:rPr lang="ru-RU" sz="2000" b="1" dirty="0" smtClean="0"/>
              <a:t>4.9.1. Перечень оборудования и материалов, </a:t>
            </a:r>
          </a:p>
          <a:p>
            <a:pPr lvl="1"/>
            <a:r>
              <a:rPr lang="ru-RU" sz="2000" b="1" dirty="0" smtClean="0"/>
              <a:t>4.9.2. Перечень командировок (в том числе зарубежных), </a:t>
            </a:r>
          </a:p>
          <a:p>
            <a:pPr lvl="1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пп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 4.10.1. – 4.10.4. заполняются только по конкурсу «к» </a:t>
            </a:r>
          </a:p>
          <a:p>
            <a:pPr lvl="1"/>
            <a:r>
              <a:rPr lang="ru-RU" sz="2000" b="1" dirty="0" smtClean="0"/>
              <a:t>4.10.1. Сроки проведения экспедиции по тематике проекта </a:t>
            </a:r>
            <a:r>
              <a:rPr lang="ru-RU" sz="2000" b="1" i="1" dirty="0" smtClean="0"/>
              <a:t>(месяц начала, год – месяц окончания, год).</a:t>
            </a:r>
            <a:endParaRPr lang="ru-RU" sz="2000" b="1" dirty="0" smtClean="0"/>
          </a:p>
          <a:p>
            <a:pPr lvl="1"/>
            <a:r>
              <a:rPr lang="ru-RU" sz="2000" b="1" dirty="0" smtClean="0"/>
              <a:t>4.10.2. Запрашиваемая стоимость экспедиции </a:t>
            </a:r>
            <a:r>
              <a:rPr lang="ru-RU" sz="2000" b="1" i="1" dirty="0" smtClean="0"/>
              <a:t>(в руб.)</a:t>
            </a:r>
            <a:endParaRPr lang="ru-RU" sz="2000" b="1" dirty="0" smtClean="0"/>
          </a:p>
          <a:p>
            <a:pPr lvl="1"/>
            <a:r>
              <a:rPr lang="ru-RU" sz="2000" b="1" dirty="0" smtClean="0"/>
              <a:t>4.10.3</a:t>
            </a:r>
            <a:r>
              <a:rPr lang="ru-RU" sz="2000" b="1" i="1" dirty="0" smtClean="0"/>
              <a:t>. </a:t>
            </a:r>
            <a:r>
              <a:rPr lang="ru-RU" sz="2000" b="1" dirty="0" smtClean="0"/>
              <a:t>Регион проведения экспедиции</a:t>
            </a:r>
          </a:p>
          <a:p>
            <a:pPr lvl="1"/>
            <a:r>
              <a:rPr lang="ru-RU" sz="2000" b="1" dirty="0" smtClean="0"/>
              <a:t>4.10.4. Название района проведения экспедиции в составе региона</a:t>
            </a:r>
          </a:p>
          <a:p>
            <a:endParaRPr lang="ru-RU" sz="2000" b="1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en-US" sz="2000" b="1" dirty="0" smtClean="0"/>
          </a:p>
          <a:p>
            <a:endParaRPr lang="ru-RU" sz="2000" b="1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879475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Отличие заявки РГНФ от заявки </a:t>
            </a:r>
            <a:r>
              <a:rPr lang="ru-RU" sz="2800" b="1" dirty="0" smtClean="0">
                <a:solidFill>
                  <a:srgbClr val="C00000"/>
                </a:solidFill>
              </a:rPr>
              <a:t>РФФИ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692696"/>
            <a:ext cx="7344816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Форма 1. Данные о проекте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sz="1000" b="1" dirty="0" smtClean="0">
              <a:solidFill>
                <a:srgbClr val="0070C0"/>
              </a:solidFill>
            </a:endParaRPr>
          </a:p>
          <a:p>
            <a:pPr lvl="1"/>
            <a:r>
              <a:rPr lang="ru-RU" sz="2000" b="1" dirty="0" smtClean="0">
                <a:solidFill>
                  <a:prstClr val="black"/>
                </a:solidFill>
              </a:rPr>
              <a:t>1.4. Ключевые слова </a:t>
            </a:r>
            <a:r>
              <a:rPr lang="ru-RU" sz="2000" b="1" dirty="0" smtClean="0">
                <a:solidFill>
                  <a:srgbClr val="FF0000"/>
                </a:solidFill>
              </a:rPr>
              <a:t>на Русском и английском языках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ru-RU" sz="2000" b="1" dirty="0" smtClean="0">
                <a:solidFill>
                  <a:prstClr val="black"/>
                </a:solidFill>
              </a:rPr>
              <a:t>1.5. Аннотация  </a:t>
            </a:r>
            <a:r>
              <a:rPr lang="ru-RU" sz="2000" b="1" dirty="0" smtClean="0">
                <a:solidFill>
                  <a:srgbClr val="FF0000"/>
                </a:solidFill>
              </a:rPr>
              <a:t>на Русском и английском языках </a:t>
            </a:r>
          </a:p>
          <a:p>
            <a:pPr lvl="1"/>
            <a:r>
              <a:rPr lang="ru-RU" sz="2000" b="1" dirty="0" smtClean="0">
                <a:solidFill>
                  <a:prstClr val="black"/>
                </a:solidFill>
              </a:rPr>
              <a:t>1.9. Число ученых исполнителей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Форма 4. Содержание проекта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4.2. </a:t>
            </a:r>
            <a:r>
              <a:rPr lang="ru-RU" sz="2000" b="1" dirty="0" smtClean="0">
                <a:solidFill>
                  <a:srgbClr val="FF0000"/>
                </a:solidFill>
              </a:rPr>
              <a:t>Актуальность научной проблемы исследования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(важность предлагаемого исследования по данной проблеме с точки зрения формирования новых и развития существующих направлений в данной предметной области и расширения возможности практического применения научных результатов)</a:t>
            </a: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4.4. </a:t>
            </a:r>
            <a:r>
              <a:rPr lang="ru-RU" sz="2000" b="1" dirty="0" smtClean="0">
                <a:solidFill>
                  <a:srgbClr val="FF0000"/>
                </a:solidFill>
              </a:rPr>
              <a:t>Научная новизна исследования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(новизна и оригинальность предлагаемой постановки проблемы и/или методологии её исследования)</a:t>
            </a:r>
          </a:p>
          <a:p>
            <a:endParaRPr lang="en-US" sz="1600" b="1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4.9. </a:t>
            </a:r>
            <a:r>
              <a:rPr lang="ru-RU" sz="2000" b="1" dirty="0" smtClean="0">
                <a:solidFill>
                  <a:srgbClr val="FF0000"/>
                </a:solidFill>
              </a:rPr>
              <a:t>Форма представления результатов проекта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(указываются ожидаемые конкретные результаты, например: монография, серия статей)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en-US" sz="2000" b="1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"/>
            <a:ext cx="8154537" cy="7647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Это важно: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764705"/>
            <a:ext cx="8784976" cy="5940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Заявка на участие Проекта в Конкурсе может быть подана физическим лицом или коллективом физических лиц. </a:t>
            </a:r>
            <a:r>
              <a:rPr lang="ru-RU" sz="2400" b="1" dirty="0"/>
              <a:t>Участвовать в Конкурсе имеют право только граждане Российской Федерации.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Коллектив </a:t>
            </a:r>
            <a:r>
              <a:rPr lang="ru-RU" sz="2400" b="1" dirty="0"/>
              <a:t>физических лиц, подающий Заявку на Конкурс, не может иметь численность более 10 человек. </a:t>
            </a:r>
            <a:r>
              <a:rPr lang="ru-RU" sz="2400" b="1" dirty="0">
                <a:solidFill>
                  <a:srgbClr val="0070C0"/>
                </a:solidFill>
              </a:rPr>
              <a:t>В состав коллектива физических лиц могут входить научные работники, аспиранты, студенты и работники сферы научного обслуживания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формировании коллектива следует учитывать, что при выполнении работ по Проекту, в случае его поддержки Фондом, </a:t>
            </a:r>
            <a:r>
              <a:rPr lang="ru-RU" sz="2400" b="1" dirty="0">
                <a:solidFill>
                  <a:srgbClr val="0070C0"/>
                </a:solidFill>
              </a:rPr>
              <a:t>замены в коллективе не производятся в течение срока, на который предоставлен грант</a:t>
            </a:r>
            <a:r>
              <a:rPr lang="ru-RU" sz="2400" dirty="0"/>
              <a:t>. При выбытии члена коллектива </a:t>
            </a:r>
            <a:r>
              <a:rPr lang="ru-RU" sz="2400" dirty="0" smtClean="0"/>
              <a:t>(по согласованию с фондом) </a:t>
            </a:r>
            <a:r>
              <a:rPr lang="ru-RU" sz="2400" dirty="0"/>
              <a:t>для выполнения его работы могут быть наняты работники соответствующей квалификации на основании трудовых или гражданско-правовых договоров</a:t>
            </a:r>
            <a:r>
              <a:rPr lang="ru-RU" sz="2400" dirty="0" smtClean="0"/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71339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"/>
            <a:ext cx="8154537" cy="7647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Это важно: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764705"/>
            <a:ext cx="8784976" cy="5909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Заявка на участие в Конкурсе от имени коллектива физических лиц </a:t>
            </a:r>
            <a:r>
              <a:rPr lang="ru-RU" sz="2100" b="1" dirty="0">
                <a:solidFill>
                  <a:srgbClr val="0070C0"/>
                </a:solidFill>
              </a:rPr>
              <a:t>подается одним из членов коллектива – Руководителем проекта, </a:t>
            </a:r>
            <a:r>
              <a:rPr lang="ru-RU" sz="2100" dirty="0"/>
              <a:t>получившим полномочия от остальных членов коллектива. Наделение </a:t>
            </a:r>
            <a:r>
              <a:rPr lang="ru-RU" sz="2100" b="1" dirty="0"/>
              <a:t>Руководителя проекта необходимыми полномочиями подтверждается личной подписью каждого из членов коллектива под формой Заявки, </a:t>
            </a:r>
            <a:r>
              <a:rPr lang="ru-RU" sz="2100" dirty="0"/>
              <a:t>содержащей сведения о каждом члене коллектива.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 </a:t>
            </a:r>
            <a:r>
              <a:rPr lang="ru-RU" sz="2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выборе Руководителя проекта коллектив должен учитывать, что 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Руководителем проекта не может быть член коллектива, подчиняющийся другому члену коллектива по должности (работники одной организации).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0070C0"/>
                </a:solidFill>
              </a:rPr>
              <a:t>Физическое </a:t>
            </a:r>
            <a:r>
              <a:rPr lang="ru-RU" sz="2100" b="1" dirty="0">
                <a:solidFill>
                  <a:srgbClr val="0070C0"/>
                </a:solidFill>
              </a:rPr>
              <a:t>лицо имеет право участвовать в Конкурсе в качестве Руководителя проекта только в одном Проекте.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100" dirty="0"/>
              <a:t> 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</a:rPr>
              <a:t>Проект</a:t>
            </a: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, представленный на Конкурс, не может быть подан на другой конкурс Фонда до подведения итогов настоящего Конкурса. Если проект с таким названием и содержанием ранее уже получил поддержку Фонда и на его выполнение был представлен грант Фонда, Проект не может быть представлен на Конкурс.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1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0119" y="5308746"/>
            <a:ext cx="629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28625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"/>
            <a:ext cx="8154537" cy="7647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Это важно: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980" y="836712"/>
            <a:ext cx="8784976" cy="52014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Название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 содержание Проекта </a:t>
            </a:r>
            <a:r>
              <a:rPr lang="ru-RU" sz="2400" b="1" dirty="0">
                <a:solidFill>
                  <a:srgbClr val="0070C0"/>
                </a:solidFill>
              </a:rPr>
              <a:t>не должны совпадать с названием и содержанием плановых работ, финансируемых из федерального бюджета, выполняемых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выполнявшихся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) в организациях, в которых работают члены коллектива, представившие Проект на Конкурс.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При </a:t>
            </a:r>
            <a:r>
              <a:rPr lang="ru-RU" sz="2400" dirty="0"/>
              <a:t>подаче на Конкурс Проекта, содержащего данные, которым предоставлена правовая охрана, </a:t>
            </a:r>
            <a:r>
              <a:rPr lang="ru-RU" sz="2400" b="1" dirty="0"/>
              <a:t>Руководитель проекта обязан получить согласие правообладателей на представление материалов в Фонд, проведение экспертизы и размещение этих материалов на сайте Фонда.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400" dirty="0"/>
              <a:t>В материалах, представляемых на Конкурс, не должно содержаться сведений, составляющих государственную и/или коммерческую тайну.</a:t>
            </a:r>
          </a:p>
          <a:p>
            <a:pPr fontAlgn="base"/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20119" y="5308746"/>
            <a:ext cx="629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3769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0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Общие положения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РГНФ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200" b="1" dirty="0" smtClean="0">
                <a:solidFill>
                  <a:prstClr val="black"/>
                </a:solidFill>
              </a:rPr>
              <a:t>Грант </a:t>
            </a:r>
            <a:r>
              <a:rPr lang="ru-RU" sz="2200" b="1" dirty="0">
                <a:solidFill>
                  <a:prstClr val="black"/>
                </a:solidFill>
              </a:rPr>
              <a:t>предоставляется на основании проведенного отбора научных, научно-исследовательских программ и проектов по направлениям, поддерживаемым </a:t>
            </a:r>
            <a:r>
              <a:rPr lang="ru-RU" sz="2200" b="1" dirty="0" smtClean="0">
                <a:solidFill>
                  <a:prstClr val="black"/>
                </a:solidFill>
              </a:rPr>
              <a:t>Фондом.</a:t>
            </a:r>
            <a:endParaRPr lang="en-US" sz="2200" b="1" dirty="0" smtClean="0">
              <a:solidFill>
                <a:prstClr val="black"/>
              </a:solidFill>
            </a:endParaRPr>
          </a:p>
          <a:p>
            <a:endParaRPr lang="en-US" sz="2200" b="1" dirty="0" smtClean="0">
              <a:solidFill>
                <a:prstClr val="black"/>
              </a:solidFill>
            </a:endParaRPr>
          </a:p>
          <a:p>
            <a:r>
              <a:rPr lang="ru-RU" sz="2200" b="1" dirty="0" smtClean="0">
                <a:solidFill>
                  <a:prstClr val="black"/>
                </a:solidFill>
              </a:rPr>
              <a:t>На </a:t>
            </a:r>
            <a:r>
              <a:rPr lang="ru-RU" sz="2200" b="1" dirty="0">
                <a:solidFill>
                  <a:prstClr val="black"/>
                </a:solidFill>
              </a:rPr>
              <a:t>реализацию остальных проектов средства грантов </a:t>
            </a:r>
            <a:r>
              <a:rPr lang="ru-RU" sz="2200" b="1" dirty="0">
                <a:solidFill>
                  <a:srgbClr val="C00000"/>
                </a:solidFill>
              </a:rPr>
              <a:t>перечисляются Фондом на расчетный счет Организации – адресата финансирования (далее – Организация) </a:t>
            </a:r>
            <a:r>
              <a:rPr lang="ru-RU" sz="2200" b="1" dirty="0">
                <a:solidFill>
                  <a:prstClr val="black"/>
                </a:solidFill>
              </a:rPr>
              <a:t>на основании заключенного трехстороннего Соглашения между Фондом, Организацией и Руководителем проекта</a:t>
            </a:r>
            <a:r>
              <a:rPr lang="ru-RU" sz="2200" b="1" dirty="0" smtClean="0">
                <a:solidFill>
                  <a:prstClr val="black"/>
                </a:solidFill>
              </a:rPr>
              <a:t>.</a:t>
            </a:r>
            <a:endParaRPr lang="en-US" sz="2200" b="1" dirty="0" smtClean="0">
              <a:solidFill>
                <a:prstClr val="black"/>
              </a:solidFill>
            </a:endParaRPr>
          </a:p>
          <a:p>
            <a:endParaRPr lang="ru-RU" sz="2200" b="1" dirty="0">
              <a:solidFill>
                <a:prstClr val="black"/>
              </a:solidFill>
            </a:endParaRPr>
          </a:p>
          <a:p>
            <a:r>
              <a:rPr lang="ru-RU" sz="2200" b="1" dirty="0">
                <a:solidFill>
                  <a:srgbClr val="C00000"/>
                </a:solidFill>
              </a:rPr>
              <a:t>Все средства </a:t>
            </a:r>
            <a:r>
              <a:rPr lang="ru-RU" sz="2200" b="1" dirty="0">
                <a:solidFill>
                  <a:prstClr val="black"/>
                </a:solidFill>
              </a:rPr>
              <a:t>для реализации проекта, поддержанного Фондом, предоставляются исключительно </a:t>
            </a:r>
            <a:r>
              <a:rPr lang="ru-RU" sz="2200" b="1" dirty="0">
                <a:solidFill>
                  <a:srgbClr val="C00000"/>
                </a:solidFill>
              </a:rPr>
              <a:t>в распоряжение Руководителя </a:t>
            </a:r>
            <a:r>
              <a:rPr lang="ru-RU" sz="2200" b="1" dirty="0">
                <a:solidFill>
                  <a:prstClr val="black"/>
                </a:solidFill>
              </a:rPr>
              <a:t>проекта под его личную ответственность и должны расходоваться в полном объеме в </a:t>
            </a:r>
            <a:r>
              <a:rPr lang="ru-RU" sz="2200" b="1" dirty="0">
                <a:solidFill>
                  <a:srgbClr val="C00000"/>
                </a:solidFill>
              </a:rPr>
              <a:t>текущем финансовом </a:t>
            </a:r>
            <a:r>
              <a:rPr lang="ru-RU" sz="2200" b="1" dirty="0">
                <a:solidFill>
                  <a:prstClr val="black"/>
                </a:solidFill>
              </a:rPr>
              <a:t>году в соответствии с условиями заключенного Соглашения, бюджетом проекта и только </a:t>
            </a:r>
            <a:r>
              <a:rPr lang="ru-RU" sz="2200" b="1" dirty="0">
                <a:solidFill>
                  <a:srgbClr val="C00000"/>
                </a:solidFill>
              </a:rPr>
              <a:t>на цели, предусмотренные </a:t>
            </a:r>
            <a:r>
              <a:rPr lang="ru-RU" sz="2200" b="1" dirty="0">
                <a:solidFill>
                  <a:prstClr val="black"/>
                </a:solidFill>
              </a:rPr>
              <a:t>поданной на конкурс </a:t>
            </a:r>
            <a:r>
              <a:rPr lang="ru-RU" sz="2200" b="1" dirty="0">
                <a:solidFill>
                  <a:srgbClr val="C00000"/>
                </a:solidFill>
              </a:rPr>
              <a:t>заявкой.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0"/>
            <a:ext cx="896448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Общие </a:t>
            </a:r>
            <a:r>
              <a:rPr lang="ru-RU" sz="2400" b="1" dirty="0">
                <a:solidFill>
                  <a:prstClr val="black"/>
                </a:solidFill>
              </a:rPr>
              <a:t>положения (продолжение)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</a:rPr>
              <a:t>РГНФ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r>
              <a:rPr lang="ru-RU" sz="2200" b="1" dirty="0" smtClean="0">
                <a:solidFill>
                  <a:srgbClr val="C00000"/>
                </a:solidFill>
              </a:rPr>
              <a:t>Использование</a:t>
            </a:r>
            <a:r>
              <a:rPr lang="ru-RU" sz="2200" b="1" dirty="0" smtClean="0">
                <a:solidFill>
                  <a:prstClr val="black"/>
                </a:solidFill>
              </a:rPr>
              <a:t> средств гранта </a:t>
            </a:r>
            <a:r>
              <a:rPr lang="ru-RU" sz="2200" b="1" dirty="0" smtClean="0">
                <a:solidFill>
                  <a:srgbClr val="C00000"/>
                </a:solidFill>
              </a:rPr>
              <a:t>на другие цели </a:t>
            </a:r>
            <a:r>
              <a:rPr lang="ru-RU" sz="2200" b="1" dirty="0" smtClean="0">
                <a:solidFill>
                  <a:prstClr val="black"/>
                </a:solidFill>
              </a:rPr>
              <a:t>рассматривается как его </a:t>
            </a:r>
            <a:r>
              <a:rPr lang="ru-RU" sz="2200" b="1" dirty="0" smtClean="0">
                <a:solidFill>
                  <a:srgbClr val="C00000"/>
                </a:solidFill>
              </a:rPr>
              <a:t>нецелевое использование. </a:t>
            </a:r>
            <a:r>
              <a:rPr lang="ru-RU" sz="2200" b="1" dirty="0" smtClean="0">
                <a:solidFill>
                  <a:prstClr val="black"/>
                </a:solidFill>
              </a:rPr>
              <a:t>В </a:t>
            </a:r>
            <a:r>
              <a:rPr lang="ru-RU" sz="2200" b="1" dirty="0" smtClean="0">
                <a:solidFill>
                  <a:srgbClr val="C00000"/>
                </a:solidFill>
              </a:rPr>
              <a:t>случае неиспользования </a:t>
            </a:r>
            <a:r>
              <a:rPr lang="ru-RU" sz="2200" b="1" dirty="0" smtClean="0">
                <a:solidFill>
                  <a:prstClr val="black"/>
                </a:solidFill>
              </a:rPr>
              <a:t>по состоянию на 31 декабря 2015 года средств гранта неиспользованный </a:t>
            </a:r>
            <a:r>
              <a:rPr lang="ru-RU" sz="2200" b="1" dirty="0" smtClean="0">
                <a:solidFill>
                  <a:srgbClr val="C00000"/>
                </a:solidFill>
              </a:rPr>
              <a:t>остаток</a:t>
            </a:r>
            <a:r>
              <a:rPr lang="ru-RU" sz="2200" b="1" dirty="0" smtClean="0">
                <a:solidFill>
                  <a:prstClr val="black"/>
                </a:solidFill>
              </a:rPr>
              <a:t> средств </a:t>
            </a:r>
            <a:r>
              <a:rPr lang="ru-RU" sz="2200" b="1" dirty="0" smtClean="0">
                <a:solidFill>
                  <a:srgbClr val="C00000"/>
                </a:solidFill>
              </a:rPr>
              <a:t>подлежит возврату </a:t>
            </a:r>
            <a:r>
              <a:rPr lang="ru-RU" sz="2200" b="1" dirty="0" smtClean="0">
                <a:solidFill>
                  <a:prstClr val="black"/>
                </a:solidFill>
              </a:rPr>
              <a:t>на лицевой счет Фонда не позднее 30 января 2016 года.</a:t>
            </a:r>
          </a:p>
          <a:p>
            <a:endParaRPr lang="en-US" sz="1000" b="1" dirty="0" smtClean="0">
              <a:solidFill>
                <a:prstClr val="black"/>
              </a:solidFill>
            </a:endParaRPr>
          </a:p>
          <a:p>
            <a:r>
              <a:rPr lang="ru-RU" sz="2200" b="1" dirty="0" smtClean="0">
                <a:solidFill>
                  <a:prstClr val="black"/>
                </a:solidFill>
              </a:rPr>
              <a:t>Вознаграждение </a:t>
            </a:r>
            <a:r>
              <a:rPr lang="ru-RU" sz="2200" b="1" dirty="0">
                <a:solidFill>
                  <a:prstClr val="black"/>
                </a:solidFill>
              </a:rPr>
              <a:t>за выполнение работ по проекту выплачивается по письменному распоряжению Руководителя проекта всем основным исполнителям проекта, указанным в документе о формировании научного коллектива в соответствии с заявкой, включая Руководителя проекта. </a:t>
            </a:r>
            <a:endParaRPr lang="en-US" sz="2200" b="1" dirty="0" smtClean="0">
              <a:solidFill>
                <a:prstClr val="black"/>
              </a:solidFill>
            </a:endParaRP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2200" b="1" dirty="0">
                <a:solidFill>
                  <a:srgbClr val="C00000"/>
                </a:solidFill>
              </a:rPr>
              <a:t>Сокращение количества основных исполнителей </a:t>
            </a:r>
            <a:r>
              <a:rPr lang="ru-RU" sz="2200" b="1" dirty="0">
                <a:solidFill>
                  <a:prstClr val="black"/>
                </a:solidFill>
              </a:rPr>
              <a:t>проекта без объективных причин </a:t>
            </a:r>
            <a:r>
              <a:rPr lang="ru-RU" sz="2200" b="1" dirty="0">
                <a:solidFill>
                  <a:srgbClr val="C00000"/>
                </a:solidFill>
              </a:rPr>
              <a:t>не допускается</a:t>
            </a:r>
            <a:r>
              <a:rPr lang="ru-RU" sz="2200" b="1" dirty="0">
                <a:solidFill>
                  <a:prstClr val="black"/>
                </a:solidFill>
              </a:rPr>
              <a:t>. </a:t>
            </a:r>
            <a:endParaRPr lang="en-US" sz="2200" b="1" dirty="0" smtClean="0">
              <a:solidFill>
                <a:prstClr val="black"/>
              </a:solidFill>
            </a:endParaRP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2200" b="1" dirty="0">
                <a:solidFill>
                  <a:srgbClr val="C00000"/>
                </a:solidFill>
              </a:rPr>
              <a:t>Не допускается изменение объемов </a:t>
            </a:r>
            <a:r>
              <a:rPr lang="ru-RU" sz="2200" b="1" dirty="0">
                <a:solidFill>
                  <a:prstClr val="black"/>
                </a:solidFill>
              </a:rPr>
              <a:t>расходования средств по каждому из указанных в бюджете проекта направлению </a:t>
            </a:r>
            <a:r>
              <a:rPr lang="ru-RU" sz="2200" b="1" dirty="0">
                <a:solidFill>
                  <a:srgbClr val="C00000"/>
                </a:solidFill>
              </a:rPr>
              <a:t>более чем на 10 % </a:t>
            </a:r>
            <a:r>
              <a:rPr lang="ru-RU" sz="2200" b="1" dirty="0">
                <a:solidFill>
                  <a:prstClr val="black"/>
                </a:solidFill>
              </a:rPr>
              <a:t>от утвержденных объемов с учетом принятых настоящим Порядком ограничений.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-36512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632"/>
            <a:ext cx="864096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Условия </a:t>
            </a:r>
            <a:r>
              <a:rPr lang="ru-RU" sz="2400" b="1" dirty="0">
                <a:solidFill>
                  <a:prstClr val="black"/>
                </a:solidFill>
              </a:rPr>
              <a:t>предоставления средств </a:t>
            </a:r>
            <a:r>
              <a:rPr lang="ru-RU" sz="2400" b="1" dirty="0" smtClean="0">
                <a:solidFill>
                  <a:prstClr val="black"/>
                </a:solidFill>
              </a:rPr>
              <a:t>гранта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РГНФ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— </a:t>
            </a:r>
            <a:r>
              <a:rPr lang="ru-RU" sz="2000" b="1" dirty="0">
                <a:solidFill>
                  <a:prstClr val="black"/>
                </a:solidFill>
              </a:rPr>
              <a:t>использование </a:t>
            </a:r>
            <a:r>
              <a:rPr lang="ru-RU" sz="2000" b="1" dirty="0">
                <a:solidFill>
                  <a:srgbClr val="0070C0"/>
                </a:solidFill>
              </a:rPr>
              <a:t>не более 10% средств, </a:t>
            </a:r>
            <a:r>
              <a:rPr lang="ru-RU" sz="2000" b="1" dirty="0">
                <a:solidFill>
                  <a:prstClr val="black"/>
                </a:solidFill>
              </a:rPr>
              <a:t>направляемых только на реализацию проектов проведения научных исследований в области гуманитарных наук, в том числе молодыми учеными</a:t>
            </a:r>
            <a:r>
              <a:rPr lang="ru-RU" sz="2000" b="1" dirty="0" smtClean="0">
                <a:solidFill>
                  <a:prstClr val="black"/>
                </a:solidFill>
              </a:rPr>
              <a:t>, </a:t>
            </a:r>
            <a:r>
              <a:rPr lang="ru-RU" sz="2000" b="1" dirty="0">
                <a:solidFill>
                  <a:prstClr val="black"/>
                </a:solidFill>
              </a:rPr>
              <a:t>а также </a:t>
            </a:r>
            <a:r>
              <a:rPr lang="ru-RU" sz="2000" b="1" dirty="0">
                <a:solidFill>
                  <a:srgbClr val="0070C0"/>
                </a:solidFill>
              </a:rPr>
              <a:t>не более 5% </a:t>
            </a:r>
            <a:r>
              <a:rPr lang="ru-RU" sz="2000" b="1" dirty="0">
                <a:solidFill>
                  <a:prstClr val="black"/>
                </a:solidFill>
              </a:rPr>
              <a:t>средств, направляемых на реализацию проектов </a:t>
            </a:r>
            <a:r>
              <a:rPr lang="ru-RU" sz="2000" b="1" dirty="0">
                <a:solidFill>
                  <a:srgbClr val="0070C0"/>
                </a:solidFill>
              </a:rPr>
              <a:t>междисциплинарных </a:t>
            </a:r>
            <a:r>
              <a:rPr lang="ru-RU" sz="2000" b="1" dirty="0" smtClean="0">
                <a:solidFill>
                  <a:prstClr val="black"/>
                </a:solidFill>
              </a:rPr>
              <a:t>исследований, </a:t>
            </a:r>
            <a:r>
              <a:rPr lang="ru-RU" sz="2000" b="1" dirty="0" smtClean="0">
                <a:solidFill>
                  <a:srgbClr val="0070C0"/>
                </a:solidFill>
              </a:rPr>
              <a:t>для организационно-финансового </a:t>
            </a:r>
            <a:r>
              <a:rPr lang="ru-RU" sz="2000" b="1" dirty="0">
                <a:solidFill>
                  <a:srgbClr val="0070C0"/>
                </a:solidFill>
              </a:rPr>
              <a:t>и технического обеспечения реализации данных проектов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  <a:endParaRPr lang="en-US" sz="2000" b="1" dirty="0" smtClean="0">
              <a:solidFill>
                <a:prstClr val="black"/>
              </a:solidFill>
            </a:endParaRPr>
          </a:p>
          <a:p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— </a:t>
            </a:r>
            <a:r>
              <a:rPr lang="ru-RU" sz="2000" b="1" dirty="0" smtClean="0">
                <a:solidFill>
                  <a:prstClr val="black"/>
                </a:solidFill>
              </a:rPr>
              <a:t>ведение </a:t>
            </a:r>
            <a:r>
              <a:rPr lang="ru-RU" sz="2000" b="1" dirty="0">
                <a:solidFill>
                  <a:prstClr val="black"/>
                </a:solidFill>
              </a:rPr>
              <a:t>раздельного учета доходов и расходов средств, полученных на основе Соглашения с Фондом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en-US" sz="2000" b="1" dirty="0" smtClean="0">
              <a:solidFill>
                <a:prstClr val="black"/>
              </a:solidFill>
            </a:endParaRPr>
          </a:p>
          <a:p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— назначение ответственного </a:t>
            </a:r>
            <a:r>
              <a:rPr lang="ru-RU" sz="2000" b="1" dirty="0">
                <a:solidFill>
                  <a:srgbClr val="0070C0"/>
                </a:solidFill>
              </a:rPr>
              <a:t>координатора</a:t>
            </a:r>
            <a:r>
              <a:rPr lang="ru-RU" sz="2000" b="1" dirty="0">
                <a:solidFill>
                  <a:prstClr val="black"/>
                </a:solidFill>
              </a:rPr>
              <a:t> по поддержанным проектам, выполняемым в Организации, для оперативного взаимодействия с Фондом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en-US" sz="2000" b="1" dirty="0" smtClean="0">
              <a:solidFill>
                <a:prstClr val="black"/>
              </a:solidFill>
            </a:endParaRPr>
          </a:p>
          <a:p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2.2. Из средств гранта Фонда </a:t>
            </a:r>
            <a:r>
              <a:rPr lang="ru-RU" sz="2000" b="1" dirty="0">
                <a:solidFill>
                  <a:srgbClr val="FF0000"/>
                </a:solidFill>
              </a:rPr>
              <a:t>не могут быть произведены </a:t>
            </a:r>
            <a:r>
              <a:rPr lang="ru-RU" sz="2000" b="1" dirty="0">
                <a:solidFill>
                  <a:prstClr val="black"/>
                </a:solidFill>
              </a:rPr>
              <a:t>расходы</a:t>
            </a:r>
            <a:r>
              <a:rPr lang="ru-RU" sz="2000" b="1" dirty="0" smtClean="0">
                <a:solidFill>
                  <a:prstClr val="black"/>
                </a:solidFill>
              </a:rPr>
              <a:t>:</a:t>
            </a:r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— связанные с текущей деятельностью организации (расходы по ремонту зданий и сооружений, административные расходы, не связанные с реализацией </a:t>
            </a:r>
            <a:r>
              <a:rPr lang="ru-RU" sz="2000" b="1" dirty="0" smtClean="0">
                <a:solidFill>
                  <a:prstClr val="black"/>
                </a:solidFill>
              </a:rPr>
              <a:t>проекта и т.п.);</a:t>
            </a:r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— на увеличение стоимости основных </a:t>
            </a:r>
            <a:r>
              <a:rPr lang="ru-RU" sz="2000" b="1" dirty="0" smtClean="0">
                <a:solidFill>
                  <a:prstClr val="black"/>
                </a:solidFill>
              </a:rPr>
              <a:t>средств;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altLang="ru-RU" sz="2000" smtClean="0"/>
              <a:t>МОДЕЛЬ РАСПРЕДЕЛЕНИЯ ГОСПОДДЕРЖКИ ЧЕРЕЗ ИНСТИТУТЫ РАЗВИТИЯ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grpSp>
        <p:nvGrpSpPr>
          <p:cNvPr id="79875" name="Group 23366"/>
          <p:cNvGrpSpPr>
            <a:grpSpLocks/>
          </p:cNvGrpSpPr>
          <p:nvPr/>
        </p:nvGrpSpPr>
        <p:grpSpPr bwMode="auto">
          <a:xfrm>
            <a:off x="107950" y="765175"/>
            <a:ext cx="9540875" cy="5832475"/>
            <a:chOff x="0" y="0"/>
            <a:chExt cx="9541667" cy="5577550"/>
          </a:xfrm>
        </p:grpSpPr>
        <p:sp>
          <p:nvSpPr>
            <p:cNvPr id="5" name="Shape 31677"/>
            <p:cNvSpPr/>
            <p:nvPr/>
          </p:nvSpPr>
          <p:spPr>
            <a:xfrm>
              <a:off x="26990" y="0"/>
              <a:ext cx="8927253" cy="2233146"/>
            </a:xfrm>
            <a:custGeom>
              <a:avLst/>
              <a:gdLst/>
              <a:ahLst/>
              <a:cxnLst/>
              <a:rect l="0" t="0" r="0" b="0"/>
              <a:pathLst>
                <a:path w="8927592" h="2232660">
                  <a:moveTo>
                    <a:pt x="0" y="0"/>
                  </a:moveTo>
                  <a:lnTo>
                    <a:pt x="8927592" y="0"/>
                  </a:lnTo>
                  <a:lnTo>
                    <a:pt x="8927592" y="2232660"/>
                  </a:lnTo>
                  <a:lnTo>
                    <a:pt x="0" y="223266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9DAF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877" name="Rectangle 2756"/>
            <p:cNvSpPr>
              <a:spLocks noChangeArrowheads="1"/>
            </p:cNvSpPr>
            <p:nvPr/>
          </p:nvSpPr>
          <p:spPr bwMode="auto">
            <a:xfrm>
              <a:off x="7727315" y="98886"/>
              <a:ext cx="1602584" cy="2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800" b="1">
                  <a:solidFill>
                    <a:srgbClr val="153D7E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Долговое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878" name="Rectangle 2757"/>
            <p:cNvSpPr>
              <a:spLocks noChangeArrowheads="1"/>
            </p:cNvSpPr>
            <p:nvPr/>
          </p:nvSpPr>
          <p:spPr bwMode="auto">
            <a:xfrm>
              <a:off x="6817487" y="373206"/>
              <a:ext cx="2724180" cy="2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800" b="1">
                  <a:solidFill>
                    <a:srgbClr val="153D7E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финансирование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8" name="Shape 31678"/>
            <p:cNvSpPr/>
            <p:nvPr/>
          </p:nvSpPr>
          <p:spPr>
            <a:xfrm>
              <a:off x="26990" y="2233146"/>
              <a:ext cx="8927253" cy="792455"/>
            </a:xfrm>
            <a:custGeom>
              <a:avLst/>
              <a:gdLst/>
              <a:ahLst/>
              <a:cxnLst/>
              <a:rect l="0" t="0" r="0" b="0"/>
              <a:pathLst>
                <a:path w="8927592" h="792480">
                  <a:moveTo>
                    <a:pt x="0" y="0"/>
                  </a:moveTo>
                  <a:lnTo>
                    <a:pt x="8927592" y="0"/>
                  </a:lnTo>
                  <a:lnTo>
                    <a:pt x="8927592" y="792480"/>
                  </a:lnTo>
                  <a:lnTo>
                    <a:pt x="0" y="7924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9D9D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880" name="Rectangle 2759"/>
            <p:cNvSpPr>
              <a:spLocks noChangeArrowheads="1"/>
            </p:cNvSpPr>
            <p:nvPr/>
          </p:nvSpPr>
          <p:spPr bwMode="auto">
            <a:xfrm>
              <a:off x="7585584" y="2331546"/>
              <a:ext cx="1791696" cy="2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800" b="1">
                  <a:solidFill>
                    <a:srgbClr val="404040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Венчурное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881" name="Rectangle 2760"/>
            <p:cNvSpPr>
              <a:spLocks noChangeArrowheads="1"/>
            </p:cNvSpPr>
            <p:nvPr/>
          </p:nvSpPr>
          <p:spPr bwMode="auto">
            <a:xfrm>
              <a:off x="6817487" y="2605866"/>
              <a:ext cx="2724180" cy="2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800" b="1">
                  <a:solidFill>
                    <a:srgbClr val="404040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финансирование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11" name="Shape 31679"/>
            <p:cNvSpPr/>
            <p:nvPr/>
          </p:nvSpPr>
          <p:spPr>
            <a:xfrm>
              <a:off x="0" y="3096952"/>
              <a:ext cx="8928841" cy="2158758"/>
            </a:xfrm>
            <a:custGeom>
              <a:avLst/>
              <a:gdLst/>
              <a:ahLst/>
              <a:cxnLst/>
              <a:rect l="0" t="0" r="0" b="0"/>
              <a:pathLst>
                <a:path w="8929116" h="2159508">
                  <a:moveTo>
                    <a:pt x="0" y="0"/>
                  </a:moveTo>
                  <a:lnTo>
                    <a:pt x="8929116" y="0"/>
                  </a:lnTo>
                  <a:lnTo>
                    <a:pt x="8929116" y="2159508"/>
                  </a:lnTo>
                  <a:lnTo>
                    <a:pt x="0" y="21595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883" name="Rectangle 2762"/>
            <p:cNvSpPr>
              <a:spLocks noChangeArrowheads="1"/>
            </p:cNvSpPr>
            <p:nvPr/>
          </p:nvSpPr>
          <p:spPr bwMode="auto">
            <a:xfrm>
              <a:off x="7164578" y="3196035"/>
              <a:ext cx="2316465" cy="2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800" b="1">
                  <a:solidFill>
                    <a:srgbClr val="9E0000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Невозвратное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884" name="Rectangle 2763"/>
            <p:cNvSpPr>
              <a:spLocks noChangeArrowheads="1"/>
            </p:cNvSpPr>
            <p:nvPr/>
          </p:nvSpPr>
          <p:spPr bwMode="auto">
            <a:xfrm>
              <a:off x="6791198" y="3470355"/>
              <a:ext cx="2724181" cy="29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800" b="1">
                  <a:solidFill>
                    <a:srgbClr val="9E0000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финансирование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14" name="Shape 2767"/>
            <p:cNvSpPr/>
            <p:nvPr/>
          </p:nvSpPr>
          <p:spPr>
            <a:xfrm>
              <a:off x="892249" y="4470846"/>
              <a:ext cx="1363776" cy="355239"/>
            </a:xfrm>
            <a:custGeom>
              <a:avLst/>
              <a:gdLst/>
              <a:ahLst/>
              <a:cxnLst/>
              <a:rect l="0" t="0" r="0" b="0"/>
              <a:pathLst>
                <a:path w="1363980" h="355092">
                  <a:moveTo>
                    <a:pt x="59182" y="0"/>
                  </a:moveTo>
                  <a:lnTo>
                    <a:pt x="1304798" y="0"/>
                  </a:lnTo>
                  <a:cubicBezTo>
                    <a:pt x="1337437" y="0"/>
                    <a:pt x="1363980" y="26492"/>
                    <a:pt x="1363980" y="59182"/>
                  </a:cubicBezTo>
                  <a:lnTo>
                    <a:pt x="1363980" y="295910"/>
                  </a:lnTo>
                  <a:cubicBezTo>
                    <a:pt x="1363980" y="328600"/>
                    <a:pt x="1337437" y="355092"/>
                    <a:pt x="1304798" y="355092"/>
                  </a:cubicBezTo>
                  <a:lnTo>
                    <a:pt x="59182" y="355092"/>
                  </a:lnTo>
                  <a:cubicBezTo>
                    <a:pt x="26492" y="355092"/>
                    <a:pt x="0" y="328600"/>
                    <a:pt x="0" y="295910"/>
                  </a:cubicBezTo>
                  <a:lnTo>
                    <a:pt x="0" y="59182"/>
                  </a:lnTo>
                  <a:cubicBezTo>
                    <a:pt x="0" y="26492"/>
                    <a:pt x="26492" y="0"/>
                    <a:pt x="5918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5" name="Shape 2768"/>
            <p:cNvSpPr/>
            <p:nvPr/>
          </p:nvSpPr>
          <p:spPr>
            <a:xfrm>
              <a:off x="892249" y="4470846"/>
              <a:ext cx="1363776" cy="355239"/>
            </a:xfrm>
            <a:custGeom>
              <a:avLst/>
              <a:gdLst/>
              <a:ahLst/>
              <a:cxnLst/>
              <a:rect l="0" t="0" r="0" b="0"/>
              <a:pathLst>
                <a:path w="1363980" h="355092">
                  <a:moveTo>
                    <a:pt x="0" y="59182"/>
                  </a:moveTo>
                  <a:cubicBezTo>
                    <a:pt x="0" y="26492"/>
                    <a:pt x="26492" y="0"/>
                    <a:pt x="59182" y="0"/>
                  </a:cubicBezTo>
                  <a:lnTo>
                    <a:pt x="1304798" y="0"/>
                  </a:lnTo>
                  <a:cubicBezTo>
                    <a:pt x="1337437" y="0"/>
                    <a:pt x="1363980" y="26492"/>
                    <a:pt x="1363980" y="59182"/>
                  </a:cubicBezTo>
                  <a:lnTo>
                    <a:pt x="1363980" y="295910"/>
                  </a:lnTo>
                  <a:cubicBezTo>
                    <a:pt x="1363980" y="328600"/>
                    <a:pt x="1337437" y="355092"/>
                    <a:pt x="1304798" y="355092"/>
                  </a:cubicBezTo>
                  <a:lnTo>
                    <a:pt x="59182" y="355092"/>
                  </a:lnTo>
                  <a:cubicBezTo>
                    <a:pt x="26492" y="355092"/>
                    <a:pt x="0" y="328600"/>
                    <a:pt x="0" y="29591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887" name="Rectangle 2769"/>
            <p:cNvSpPr>
              <a:spLocks noChangeArrowheads="1"/>
            </p:cNvSpPr>
            <p:nvPr/>
          </p:nvSpPr>
          <p:spPr bwMode="auto">
            <a:xfrm>
              <a:off x="1403604" y="4594551"/>
              <a:ext cx="455043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РНФ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17" name="Shape 2770"/>
            <p:cNvSpPr/>
            <p:nvPr/>
          </p:nvSpPr>
          <p:spPr>
            <a:xfrm>
              <a:off x="1106580" y="3962277"/>
              <a:ext cx="1365363" cy="353721"/>
            </a:xfrm>
            <a:custGeom>
              <a:avLst/>
              <a:gdLst/>
              <a:ahLst/>
              <a:cxnLst/>
              <a:rect l="0" t="0" r="0" b="0"/>
              <a:pathLst>
                <a:path w="1365504" h="355092">
                  <a:moveTo>
                    <a:pt x="59182" y="0"/>
                  </a:moveTo>
                  <a:lnTo>
                    <a:pt x="1306322" y="0"/>
                  </a:lnTo>
                  <a:cubicBezTo>
                    <a:pt x="1338961" y="0"/>
                    <a:pt x="1365504" y="26543"/>
                    <a:pt x="1365504" y="59182"/>
                  </a:cubicBezTo>
                  <a:lnTo>
                    <a:pt x="1365504" y="295910"/>
                  </a:lnTo>
                  <a:cubicBezTo>
                    <a:pt x="1365504" y="328549"/>
                    <a:pt x="1338961" y="355092"/>
                    <a:pt x="1306322" y="355092"/>
                  </a:cubicBezTo>
                  <a:lnTo>
                    <a:pt x="59182" y="355092"/>
                  </a:lnTo>
                  <a:cubicBezTo>
                    <a:pt x="26492" y="355092"/>
                    <a:pt x="0" y="328549"/>
                    <a:pt x="0" y="295910"/>
                  </a:cubicBezTo>
                  <a:lnTo>
                    <a:pt x="0" y="59182"/>
                  </a:lnTo>
                  <a:cubicBezTo>
                    <a:pt x="0" y="26543"/>
                    <a:pt x="26492" y="0"/>
                    <a:pt x="5918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8" name="Shape 2771"/>
            <p:cNvSpPr/>
            <p:nvPr/>
          </p:nvSpPr>
          <p:spPr>
            <a:xfrm>
              <a:off x="1106580" y="3962277"/>
              <a:ext cx="1365363" cy="353721"/>
            </a:xfrm>
            <a:custGeom>
              <a:avLst/>
              <a:gdLst/>
              <a:ahLst/>
              <a:cxnLst/>
              <a:rect l="0" t="0" r="0" b="0"/>
              <a:pathLst>
                <a:path w="1365504" h="355092">
                  <a:moveTo>
                    <a:pt x="0" y="59182"/>
                  </a:moveTo>
                  <a:cubicBezTo>
                    <a:pt x="0" y="26543"/>
                    <a:pt x="26492" y="0"/>
                    <a:pt x="59182" y="0"/>
                  </a:cubicBezTo>
                  <a:lnTo>
                    <a:pt x="1306322" y="0"/>
                  </a:lnTo>
                  <a:cubicBezTo>
                    <a:pt x="1338961" y="0"/>
                    <a:pt x="1365504" y="26543"/>
                    <a:pt x="1365504" y="59182"/>
                  </a:cubicBezTo>
                  <a:lnTo>
                    <a:pt x="1365504" y="295910"/>
                  </a:lnTo>
                  <a:cubicBezTo>
                    <a:pt x="1365504" y="328549"/>
                    <a:pt x="1338961" y="355092"/>
                    <a:pt x="1306322" y="355092"/>
                  </a:cubicBezTo>
                  <a:lnTo>
                    <a:pt x="59182" y="355092"/>
                  </a:lnTo>
                  <a:cubicBezTo>
                    <a:pt x="26492" y="355092"/>
                    <a:pt x="0" y="328549"/>
                    <a:pt x="0" y="29591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890" name="Rectangle 2772"/>
            <p:cNvSpPr>
              <a:spLocks noChangeArrowheads="1"/>
            </p:cNvSpPr>
            <p:nvPr/>
          </p:nvSpPr>
          <p:spPr bwMode="auto">
            <a:xfrm>
              <a:off x="1615186" y="4084875"/>
              <a:ext cx="463962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ФЦП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20" name="Shape 2773"/>
            <p:cNvSpPr/>
            <p:nvPr/>
          </p:nvSpPr>
          <p:spPr>
            <a:xfrm>
              <a:off x="2908541" y="2057045"/>
              <a:ext cx="1363776" cy="353720"/>
            </a:xfrm>
            <a:custGeom>
              <a:avLst/>
              <a:gdLst/>
              <a:ahLst/>
              <a:cxnLst/>
              <a:rect l="0" t="0" r="0" b="0"/>
              <a:pathLst>
                <a:path w="1363980" h="353568">
                  <a:moveTo>
                    <a:pt x="58928" y="0"/>
                  </a:moveTo>
                  <a:lnTo>
                    <a:pt x="1305052" y="0"/>
                  </a:lnTo>
                  <a:cubicBezTo>
                    <a:pt x="1337564" y="0"/>
                    <a:pt x="1363980" y="26416"/>
                    <a:pt x="1363980" y="58928"/>
                  </a:cubicBezTo>
                  <a:lnTo>
                    <a:pt x="1363980" y="294640"/>
                  </a:lnTo>
                  <a:cubicBezTo>
                    <a:pt x="1363980" y="327152"/>
                    <a:pt x="1337564" y="353568"/>
                    <a:pt x="1305052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1" name="Shape 2774"/>
            <p:cNvSpPr/>
            <p:nvPr/>
          </p:nvSpPr>
          <p:spPr>
            <a:xfrm>
              <a:off x="2908541" y="2057045"/>
              <a:ext cx="1363776" cy="353720"/>
            </a:xfrm>
            <a:custGeom>
              <a:avLst/>
              <a:gdLst/>
              <a:ahLst/>
              <a:cxnLst/>
              <a:rect l="0" t="0" r="0" b="0"/>
              <a:pathLst>
                <a:path w="1363980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1305052" y="0"/>
                  </a:lnTo>
                  <a:cubicBezTo>
                    <a:pt x="1337564" y="0"/>
                    <a:pt x="1363980" y="26416"/>
                    <a:pt x="1363980" y="58928"/>
                  </a:cubicBezTo>
                  <a:lnTo>
                    <a:pt x="1363980" y="294640"/>
                  </a:lnTo>
                  <a:cubicBezTo>
                    <a:pt x="1363980" y="327152"/>
                    <a:pt x="1337564" y="353568"/>
                    <a:pt x="1305052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893" name="Rectangle 2775"/>
            <p:cNvSpPr>
              <a:spLocks noChangeArrowheads="1"/>
            </p:cNvSpPr>
            <p:nvPr/>
          </p:nvSpPr>
          <p:spPr bwMode="auto">
            <a:xfrm>
              <a:off x="3270758" y="2178986"/>
              <a:ext cx="847050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Роснано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23" name="Shape 2776"/>
            <p:cNvSpPr/>
            <p:nvPr/>
          </p:nvSpPr>
          <p:spPr>
            <a:xfrm>
              <a:off x="4635885" y="145739"/>
              <a:ext cx="1365363" cy="353721"/>
            </a:xfrm>
            <a:custGeom>
              <a:avLst/>
              <a:gdLst/>
              <a:ahLst/>
              <a:cxnLst/>
              <a:rect l="0" t="0" r="0" b="0"/>
              <a:pathLst>
                <a:path w="1365504" h="353568">
                  <a:moveTo>
                    <a:pt x="58928" y="0"/>
                  </a:moveTo>
                  <a:lnTo>
                    <a:pt x="1306576" y="0"/>
                  </a:lnTo>
                  <a:cubicBezTo>
                    <a:pt x="1339088" y="0"/>
                    <a:pt x="1365504" y="26416"/>
                    <a:pt x="1365504" y="58928"/>
                  </a:cubicBezTo>
                  <a:lnTo>
                    <a:pt x="1365504" y="294640"/>
                  </a:lnTo>
                  <a:cubicBezTo>
                    <a:pt x="1365504" y="327152"/>
                    <a:pt x="1339088" y="353568"/>
                    <a:pt x="1306576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4" name="Shape 2777"/>
            <p:cNvSpPr/>
            <p:nvPr/>
          </p:nvSpPr>
          <p:spPr>
            <a:xfrm>
              <a:off x="4635885" y="145739"/>
              <a:ext cx="1365363" cy="353721"/>
            </a:xfrm>
            <a:custGeom>
              <a:avLst/>
              <a:gdLst/>
              <a:ahLst/>
              <a:cxnLst/>
              <a:rect l="0" t="0" r="0" b="0"/>
              <a:pathLst>
                <a:path w="1365504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1306576" y="0"/>
                  </a:lnTo>
                  <a:cubicBezTo>
                    <a:pt x="1339088" y="0"/>
                    <a:pt x="1365504" y="26416"/>
                    <a:pt x="1365504" y="58928"/>
                  </a:cubicBezTo>
                  <a:lnTo>
                    <a:pt x="1365504" y="294640"/>
                  </a:lnTo>
                  <a:cubicBezTo>
                    <a:pt x="1365504" y="327152"/>
                    <a:pt x="1339088" y="353568"/>
                    <a:pt x="1306576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896" name="Rectangle 2778"/>
            <p:cNvSpPr>
              <a:spLocks noChangeArrowheads="1"/>
            </p:cNvSpPr>
            <p:nvPr/>
          </p:nvSpPr>
          <p:spPr bwMode="auto">
            <a:xfrm>
              <a:off x="5154803" y="267000"/>
              <a:ext cx="435585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ВЭБ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26" name="Shape 2779"/>
            <p:cNvSpPr/>
            <p:nvPr/>
          </p:nvSpPr>
          <p:spPr>
            <a:xfrm>
              <a:off x="2044870" y="3025601"/>
              <a:ext cx="1363776" cy="353720"/>
            </a:xfrm>
            <a:custGeom>
              <a:avLst/>
              <a:gdLst/>
              <a:ahLst/>
              <a:cxnLst/>
              <a:rect l="0" t="0" r="0" b="0"/>
              <a:pathLst>
                <a:path w="1363980" h="353568">
                  <a:moveTo>
                    <a:pt x="58928" y="0"/>
                  </a:moveTo>
                  <a:lnTo>
                    <a:pt x="1305052" y="0"/>
                  </a:lnTo>
                  <a:cubicBezTo>
                    <a:pt x="1337564" y="0"/>
                    <a:pt x="1363980" y="26415"/>
                    <a:pt x="1363980" y="58928"/>
                  </a:cubicBezTo>
                  <a:lnTo>
                    <a:pt x="1363980" y="294640"/>
                  </a:lnTo>
                  <a:cubicBezTo>
                    <a:pt x="1363980" y="327152"/>
                    <a:pt x="1337564" y="353568"/>
                    <a:pt x="1305052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5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27" name="Shape 2780"/>
            <p:cNvSpPr/>
            <p:nvPr/>
          </p:nvSpPr>
          <p:spPr>
            <a:xfrm>
              <a:off x="2044870" y="3025601"/>
              <a:ext cx="1363776" cy="353720"/>
            </a:xfrm>
            <a:custGeom>
              <a:avLst/>
              <a:gdLst/>
              <a:ahLst/>
              <a:cxnLst/>
              <a:rect l="0" t="0" r="0" b="0"/>
              <a:pathLst>
                <a:path w="1363980" h="353568">
                  <a:moveTo>
                    <a:pt x="0" y="58928"/>
                  </a:moveTo>
                  <a:cubicBezTo>
                    <a:pt x="0" y="26415"/>
                    <a:pt x="26416" y="0"/>
                    <a:pt x="58928" y="0"/>
                  </a:cubicBezTo>
                  <a:lnTo>
                    <a:pt x="1305052" y="0"/>
                  </a:lnTo>
                  <a:cubicBezTo>
                    <a:pt x="1337564" y="0"/>
                    <a:pt x="1363980" y="26415"/>
                    <a:pt x="1363980" y="58928"/>
                  </a:cubicBezTo>
                  <a:lnTo>
                    <a:pt x="1363980" y="294640"/>
                  </a:lnTo>
                  <a:cubicBezTo>
                    <a:pt x="1363980" y="327152"/>
                    <a:pt x="1337564" y="353568"/>
                    <a:pt x="1305052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899" name="Rectangle 2781"/>
            <p:cNvSpPr>
              <a:spLocks noChangeArrowheads="1"/>
            </p:cNvSpPr>
            <p:nvPr/>
          </p:nvSpPr>
          <p:spPr bwMode="auto">
            <a:xfrm>
              <a:off x="2363978" y="3147996"/>
              <a:ext cx="962787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Сколково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29" name="Shape 2782"/>
            <p:cNvSpPr/>
            <p:nvPr/>
          </p:nvSpPr>
          <p:spPr>
            <a:xfrm>
              <a:off x="3773801" y="1080897"/>
              <a:ext cx="1365363" cy="353721"/>
            </a:xfrm>
            <a:custGeom>
              <a:avLst/>
              <a:gdLst/>
              <a:ahLst/>
              <a:cxnLst/>
              <a:rect l="0" t="0" r="0" b="0"/>
              <a:pathLst>
                <a:path w="1365504" h="353568">
                  <a:moveTo>
                    <a:pt x="58928" y="0"/>
                  </a:moveTo>
                  <a:lnTo>
                    <a:pt x="1306576" y="0"/>
                  </a:lnTo>
                  <a:cubicBezTo>
                    <a:pt x="1339088" y="0"/>
                    <a:pt x="1365504" y="26416"/>
                    <a:pt x="1365504" y="58928"/>
                  </a:cubicBezTo>
                  <a:lnTo>
                    <a:pt x="1365504" y="294640"/>
                  </a:lnTo>
                  <a:cubicBezTo>
                    <a:pt x="1365504" y="327152"/>
                    <a:pt x="1339088" y="353568"/>
                    <a:pt x="1306576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0" name="Shape 2783"/>
            <p:cNvSpPr/>
            <p:nvPr/>
          </p:nvSpPr>
          <p:spPr>
            <a:xfrm>
              <a:off x="3773801" y="1080897"/>
              <a:ext cx="1365363" cy="353721"/>
            </a:xfrm>
            <a:custGeom>
              <a:avLst/>
              <a:gdLst/>
              <a:ahLst/>
              <a:cxnLst/>
              <a:rect l="0" t="0" r="0" b="0"/>
              <a:pathLst>
                <a:path w="1365504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1306576" y="0"/>
                  </a:lnTo>
                  <a:cubicBezTo>
                    <a:pt x="1339088" y="0"/>
                    <a:pt x="1365504" y="26416"/>
                    <a:pt x="1365504" y="58928"/>
                  </a:cubicBezTo>
                  <a:lnTo>
                    <a:pt x="1365504" y="294640"/>
                  </a:lnTo>
                  <a:cubicBezTo>
                    <a:pt x="1365504" y="327152"/>
                    <a:pt x="1339088" y="353568"/>
                    <a:pt x="1306576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02" name="Rectangle 2784"/>
            <p:cNvSpPr>
              <a:spLocks noChangeArrowheads="1"/>
            </p:cNvSpPr>
            <p:nvPr/>
          </p:nvSpPr>
          <p:spPr bwMode="auto">
            <a:xfrm>
              <a:off x="4247643" y="1203372"/>
              <a:ext cx="554971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РФТР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32" name="Shape 2785"/>
            <p:cNvSpPr/>
            <p:nvPr/>
          </p:nvSpPr>
          <p:spPr>
            <a:xfrm>
              <a:off x="4204049" y="576883"/>
              <a:ext cx="1365363" cy="353721"/>
            </a:xfrm>
            <a:custGeom>
              <a:avLst/>
              <a:gdLst/>
              <a:ahLst/>
              <a:cxnLst/>
              <a:rect l="0" t="0" r="0" b="0"/>
              <a:pathLst>
                <a:path w="1365504" h="353568">
                  <a:moveTo>
                    <a:pt x="58928" y="0"/>
                  </a:moveTo>
                  <a:lnTo>
                    <a:pt x="1306576" y="0"/>
                  </a:lnTo>
                  <a:cubicBezTo>
                    <a:pt x="1339088" y="0"/>
                    <a:pt x="1365504" y="26416"/>
                    <a:pt x="1365504" y="58928"/>
                  </a:cubicBezTo>
                  <a:lnTo>
                    <a:pt x="1365504" y="294640"/>
                  </a:lnTo>
                  <a:cubicBezTo>
                    <a:pt x="1365504" y="327152"/>
                    <a:pt x="1339088" y="353568"/>
                    <a:pt x="1306576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3" name="Shape 2786"/>
            <p:cNvSpPr/>
            <p:nvPr/>
          </p:nvSpPr>
          <p:spPr>
            <a:xfrm>
              <a:off x="4204049" y="576883"/>
              <a:ext cx="1365363" cy="353721"/>
            </a:xfrm>
            <a:custGeom>
              <a:avLst/>
              <a:gdLst/>
              <a:ahLst/>
              <a:cxnLst/>
              <a:rect l="0" t="0" r="0" b="0"/>
              <a:pathLst>
                <a:path w="1365504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1306576" y="0"/>
                  </a:lnTo>
                  <a:cubicBezTo>
                    <a:pt x="1339088" y="0"/>
                    <a:pt x="1365504" y="26416"/>
                    <a:pt x="1365504" y="58928"/>
                  </a:cubicBezTo>
                  <a:lnTo>
                    <a:pt x="1365504" y="294640"/>
                  </a:lnTo>
                  <a:cubicBezTo>
                    <a:pt x="1365504" y="327152"/>
                    <a:pt x="1339088" y="353568"/>
                    <a:pt x="1306576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05" name="Rectangle 2787"/>
            <p:cNvSpPr>
              <a:spLocks noChangeArrowheads="1"/>
            </p:cNvSpPr>
            <p:nvPr/>
          </p:nvSpPr>
          <p:spPr bwMode="auto">
            <a:xfrm>
              <a:off x="4532376" y="699181"/>
              <a:ext cx="942315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МСПБанк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35" name="Shape 2788"/>
            <p:cNvSpPr/>
            <p:nvPr/>
          </p:nvSpPr>
          <p:spPr>
            <a:xfrm>
              <a:off x="1468560" y="3456746"/>
              <a:ext cx="1363775" cy="399263"/>
            </a:xfrm>
            <a:custGeom>
              <a:avLst/>
              <a:gdLst/>
              <a:ahLst/>
              <a:cxnLst/>
              <a:rect l="0" t="0" r="0" b="0"/>
              <a:pathLst>
                <a:path w="1363980" h="399288">
                  <a:moveTo>
                    <a:pt x="66548" y="0"/>
                  </a:moveTo>
                  <a:lnTo>
                    <a:pt x="1297432" y="0"/>
                  </a:lnTo>
                  <a:cubicBezTo>
                    <a:pt x="1334135" y="0"/>
                    <a:pt x="1363980" y="29845"/>
                    <a:pt x="1363980" y="66548"/>
                  </a:cubicBezTo>
                  <a:lnTo>
                    <a:pt x="1363980" y="332740"/>
                  </a:lnTo>
                  <a:cubicBezTo>
                    <a:pt x="1363980" y="369443"/>
                    <a:pt x="1334135" y="399288"/>
                    <a:pt x="1297432" y="399288"/>
                  </a:cubicBezTo>
                  <a:lnTo>
                    <a:pt x="66548" y="399288"/>
                  </a:lnTo>
                  <a:cubicBezTo>
                    <a:pt x="29845" y="399288"/>
                    <a:pt x="0" y="369443"/>
                    <a:pt x="0" y="332740"/>
                  </a:cubicBezTo>
                  <a:lnTo>
                    <a:pt x="0" y="66548"/>
                  </a:lnTo>
                  <a:cubicBezTo>
                    <a:pt x="0" y="29845"/>
                    <a:pt x="29845" y="0"/>
                    <a:pt x="6654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36" name="Shape 2789"/>
            <p:cNvSpPr/>
            <p:nvPr/>
          </p:nvSpPr>
          <p:spPr>
            <a:xfrm>
              <a:off x="1468560" y="3456746"/>
              <a:ext cx="1363775" cy="399263"/>
            </a:xfrm>
            <a:custGeom>
              <a:avLst/>
              <a:gdLst/>
              <a:ahLst/>
              <a:cxnLst/>
              <a:rect l="0" t="0" r="0" b="0"/>
              <a:pathLst>
                <a:path w="1363980" h="399288">
                  <a:moveTo>
                    <a:pt x="0" y="66548"/>
                  </a:moveTo>
                  <a:cubicBezTo>
                    <a:pt x="0" y="29845"/>
                    <a:pt x="29845" y="0"/>
                    <a:pt x="66548" y="0"/>
                  </a:cubicBezTo>
                  <a:lnTo>
                    <a:pt x="1297432" y="0"/>
                  </a:lnTo>
                  <a:cubicBezTo>
                    <a:pt x="1334135" y="0"/>
                    <a:pt x="1363980" y="29845"/>
                    <a:pt x="1363980" y="66548"/>
                  </a:cubicBezTo>
                  <a:lnTo>
                    <a:pt x="1363980" y="332740"/>
                  </a:lnTo>
                  <a:cubicBezTo>
                    <a:pt x="1363980" y="369443"/>
                    <a:pt x="1334135" y="399288"/>
                    <a:pt x="1297432" y="399288"/>
                  </a:cubicBezTo>
                  <a:lnTo>
                    <a:pt x="66548" y="399288"/>
                  </a:lnTo>
                  <a:cubicBezTo>
                    <a:pt x="29845" y="399288"/>
                    <a:pt x="0" y="369443"/>
                    <a:pt x="0" y="3327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08" name="Rectangle 2790"/>
            <p:cNvSpPr>
              <a:spLocks noChangeArrowheads="1"/>
            </p:cNvSpPr>
            <p:nvPr/>
          </p:nvSpPr>
          <p:spPr bwMode="auto">
            <a:xfrm>
              <a:off x="1945894" y="3511342"/>
              <a:ext cx="599563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 dirty="0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Фонд </a:t>
              </a:r>
              <a:endParaRPr lang="ru-RU" altLang="ru-RU" sz="1100" dirty="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79909" name="Rectangle 2791"/>
            <p:cNvSpPr>
              <a:spLocks noChangeArrowheads="1"/>
            </p:cNvSpPr>
            <p:nvPr/>
          </p:nvSpPr>
          <p:spPr bwMode="auto">
            <a:xfrm>
              <a:off x="1707769" y="3694223"/>
              <a:ext cx="1175614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содействия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39" name="Shape 2792"/>
            <p:cNvSpPr/>
            <p:nvPr/>
          </p:nvSpPr>
          <p:spPr>
            <a:xfrm>
              <a:off x="2475118" y="2521587"/>
              <a:ext cx="1365363" cy="399263"/>
            </a:xfrm>
            <a:custGeom>
              <a:avLst/>
              <a:gdLst/>
              <a:ahLst/>
              <a:cxnLst/>
              <a:rect l="0" t="0" r="0" b="0"/>
              <a:pathLst>
                <a:path w="1365504" h="399288">
                  <a:moveTo>
                    <a:pt x="66548" y="0"/>
                  </a:moveTo>
                  <a:lnTo>
                    <a:pt x="1298956" y="0"/>
                  </a:lnTo>
                  <a:cubicBezTo>
                    <a:pt x="1335659" y="0"/>
                    <a:pt x="1365504" y="29845"/>
                    <a:pt x="1365504" y="66548"/>
                  </a:cubicBezTo>
                  <a:lnTo>
                    <a:pt x="1365504" y="332740"/>
                  </a:lnTo>
                  <a:cubicBezTo>
                    <a:pt x="1365504" y="369443"/>
                    <a:pt x="1335659" y="399288"/>
                    <a:pt x="1298956" y="399288"/>
                  </a:cubicBezTo>
                  <a:lnTo>
                    <a:pt x="66548" y="399288"/>
                  </a:lnTo>
                  <a:cubicBezTo>
                    <a:pt x="29845" y="399288"/>
                    <a:pt x="0" y="369443"/>
                    <a:pt x="0" y="332740"/>
                  </a:cubicBezTo>
                  <a:lnTo>
                    <a:pt x="0" y="66548"/>
                  </a:lnTo>
                  <a:cubicBezTo>
                    <a:pt x="0" y="29845"/>
                    <a:pt x="29845" y="0"/>
                    <a:pt x="6654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0" name="Shape 2793"/>
            <p:cNvSpPr/>
            <p:nvPr/>
          </p:nvSpPr>
          <p:spPr>
            <a:xfrm>
              <a:off x="2475118" y="2521587"/>
              <a:ext cx="1365363" cy="399263"/>
            </a:xfrm>
            <a:custGeom>
              <a:avLst/>
              <a:gdLst/>
              <a:ahLst/>
              <a:cxnLst/>
              <a:rect l="0" t="0" r="0" b="0"/>
              <a:pathLst>
                <a:path w="1365504" h="399288">
                  <a:moveTo>
                    <a:pt x="0" y="66548"/>
                  </a:moveTo>
                  <a:cubicBezTo>
                    <a:pt x="0" y="29845"/>
                    <a:pt x="29845" y="0"/>
                    <a:pt x="66548" y="0"/>
                  </a:cubicBezTo>
                  <a:lnTo>
                    <a:pt x="1298956" y="0"/>
                  </a:lnTo>
                  <a:cubicBezTo>
                    <a:pt x="1335659" y="0"/>
                    <a:pt x="1365504" y="29845"/>
                    <a:pt x="1365504" y="66548"/>
                  </a:cubicBezTo>
                  <a:lnTo>
                    <a:pt x="1365504" y="332740"/>
                  </a:lnTo>
                  <a:cubicBezTo>
                    <a:pt x="1365504" y="369443"/>
                    <a:pt x="1335659" y="399288"/>
                    <a:pt x="1298956" y="399288"/>
                  </a:cubicBezTo>
                  <a:lnTo>
                    <a:pt x="66548" y="399288"/>
                  </a:lnTo>
                  <a:cubicBezTo>
                    <a:pt x="29845" y="399288"/>
                    <a:pt x="0" y="369443"/>
                    <a:pt x="0" y="3327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12" name="Rectangle 2794"/>
            <p:cNvSpPr>
              <a:spLocks noChangeArrowheads="1"/>
            </p:cNvSpPr>
            <p:nvPr/>
          </p:nvSpPr>
          <p:spPr bwMode="auto">
            <a:xfrm>
              <a:off x="3005963" y="2666412"/>
              <a:ext cx="405587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РВК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42" name="Shape 2795"/>
            <p:cNvSpPr/>
            <p:nvPr/>
          </p:nvSpPr>
          <p:spPr>
            <a:xfrm>
              <a:off x="3411821" y="1513560"/>
              <a:ext cx="1368539" cy="431144"/>
            </a:xfrm>
            <a:custGeom>
              <a:avLst/>
              <a:gdLst/>
              <a:ahLst/>
              <a:cxnLst/>
              <a:rect l="0" t="0" r="0" b="0"/>
              <a:pathLst>
                <a:path w="1368552" h="431292">
                  <a:moveTo>
                    <a:pt x="71882" y="0"/>
                  </a:moveTo>
                  <a:lnTo>
                    <a:pt x="1296670" y="0"/>
                  </a:lnTo>
                  <a:cubicBezTo>
                    <a:pt x="1336421" y="0"/>
                    <a:pt x="1368552" y="32131"/>
                    <a:pt x="1368552" y="71882"/>
                  </a:cubicBezTo>
                  <a:lnTo>
                    <a:pt x="1368552" y="359410"/>
                  </a:lnTo>
                  <a:cubicBezTo>
                    <a:pt x="1368552" y="399161"/>
                    <a:pt x="1336421" y="431292"/>
                    <a:pt x="1296670" y="431292"/>
                  </a:cubicBezTo>
                  <a:lnTo>
                    <a:pt x="71882" y="431292"/>
                  </a:lnTo>
                  <a:cubicBezTo>
                    <a:pt x="32131" y="431292"/>
                    <a:pt x="0" y="399161"/>
                    <a:pt x="0" y="359410"/>
                  </a:cubicBezTo>
                  <a:lnTo>
                    <a:pt x="0" y="71882"/>
                  </a:lnTo>
                  <a:cubicBezTo>
                    <a:pt x="0" y="32131"/>
                    <a:pt x="32131" y="0"/>
                    <a:pt x="7188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3" name="Shape 2796"/>
            <p:cNvSpPr/>
            <p:nvPr/>
          </p:nvSpPr>
          <p:spPr>
            <a:xfrm>
              <a:off x="3411821" y="1513560"/>
              <a:ext cx="1368539" cy="431144"/>
            </a:xfrm>
            <a:custGeom>
              <a:avLst/>
              <a:gdLst/>
              <a:ahLst/>
              <a:cxnLst/>
              <a:rect l="0" t="0" r="0" b="0"/>
              <a:pathLst>
                <a:path w="1368552" h="431292">
                  <a:moveTo>
                    <a:pt x="0" y="71882"/>
                  </a:moveTo>
                  <a:cubicBezTo>
                    <a:pt x="0" y="32131"/>
                    <a:pt x="32131" y="0"/>
                    <a:pt x="71882" y="0"/>
                  </a:cubicBezTo>
                  <a:lnTo>
                    <a:pt x="1296670" y="0"/>
                  </a:lnTo>
                  <a:cubicBezTo>
                    <a:pt x="1336421" y="0"/>
                    <a:pt x="1368552" y="32131"/>
                    <a:pt x="1368552" y="71882"/>
                  </a:cubicBezTo>
                  <a:lnTo>
                    <a:pt x="1368552" y="359410"/>
                  </a:lnTo>
                  <a:cubicBezTo>
                    <a:pt x="1368552" y="399161"/>
                    <a:pt x="1336421" y="431292"/>
                    <a:pt x="1296670" y="431292"/>
                  </a:cubicBezTo>
                  <a:lnTo>
                    <a:pt x="71882" y="431292"/>
                  </a:lnTo>
                  <a:cubicBezTo>
                    <a:pt x="32131" y="431292"/>
                    <a:pt x="0" y="399161"/>
                    <a:pt x="0" y="35941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15" name="Rectangle 2797"/>
            <p:cNvSpPr>
              <a:spLocks noChangeArrowheads="1"/>
            </p:cNvSpPr>
            <p:nvPr/>
          </p:nvSpPr>
          <p:spPr bwMode="auto">
            <a:xfrm>
              <a:off x="3931285" y="1583482"/>
              <a:ext cx="491933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ВЭБ 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79916" name="Rectangle 2798"/>
            <p:cNvSpPr>
              <a:spLocks noChangeArrowheads="1"/>
            </p:cNvSpPr>
            <p:nvPr/>
          </p:nvSpPr>
          <p:spPr bwMode="auto">
            <a:xfrm>
              <a:off x="3675253" y="1766362"/>
              <a:ext cx="1119671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Инновации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46" name="Shape 2803"/>
            <p:cNvSpPr/>
            <p:nvPr/>
          </p:nvSpPr>
          <p:spPr>
            <a:xfrm>
              <a:off x="3340377" y="4393421"/>
              <a:ext cx="2459242" cy="658861"/>
            </a:xfrm>
            <a:custGeom>
              <a:avLst/>
              <a:gdLst/>
              <a:ahLst/>
              <a:cxnLst/>
              <a:rect l="0" t="0" r="0" b="0"/>
              <a:pathLst>
                <a:path w="2459736" h="659892">
                  <a:moveTo>
                    <a:pt x="109982" y="0"/>
                  </a:moveTo>
                  <a:lnTo>
                    <a:pt x="2349754" y="0"/>
                  </a:lnTo>
                  <a:cubicBezTo>
                    <a:pt x="2410460" y="0"/>
                    <a:pt x="2459736" y="49238"/>
                    <a:pt x="2459736" y="109982"/>
                  </a:cubicBezTo>
                  <a:lnTo>
                    <a:pt x="2459736" y="549910"/>
                  </a:lnTo>
                  <a:cubicBezTo>
                    <a:pt x="2459736" y="610654"/>
                    <a:pt x="2410460" y="659892"/>
                    <a:pt x="2349754" y="659892"/>
                  </a:cubicBezTo>
                  <a:lnTo>
                    <a:pt x="109982" y="659892"/>
                  </a:lnTo>
                  <a:cubicBezTo>
                    <a:pt x="49276" y="659892"/>
                    <a:pt x="0" y="610654"/>
                    <a:pt x="0" y="549910"/>
                  </a:cubicBezTo>
                  <a:lnTo>
                    <a:pt x="0" y="109982"/>
                  </a:lnTo>
                  <a:cubicBezTo>
                    <a:pt x="0" y="49238"/>
                    <a:pt x="49276" y="0"/>
                    <a:pt x="10998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47" name="Shape 2804"/>
            <p:cNvSpPr/>
            <p:nvPr/>
          </p:nvSpPr>
          <p:spPr>
            <a:xfrm>
              <a:off x="3340377" y="4393421"/>
              <a:ext cx="2459242" cy="658861"/>
            </a:xfrm>
            <a:custGeom>
              <a:avLst/>
              <a:gdLst/>
              <a:ahLst/>
              <a:cxnLst/>
              <a:rect l="0" t="0" r="0" b="0"/>
              <a:pathLst>
                <a:path w="2459736" h="659892">
                  <a:moveTo>
                    <a:pt x="0" y="109982"/>
                  </a:moveTo>
                  <a:cubicBezTo>
                    <a:pt x="0" y="49238"/>
                    <a:pt x="49276" y="0"/>
                    <a:pt x="109982" y="0"/>
                  </a:cubicBezTo>
                  <a:lnTo>
                    <a:pt x="2349754" y="0"/>
                  </a:lnTo>
                  <a:cubicBezTo>
                    <a:pt x="2410460" y="0"/>
                    <a:pt x="2459736" y="49238"/>
                    <a:pt x="2459736" y="109982"/>
                  </a:cubicBezTo>
                  <a:lnTo>
                    <a:pt x="2459736" y="549910"/>
                  </a:lnTo>
                  <a:cubicBezTo>
                    <a:pt x="2459736" y="610654"/>
                    <a:pt x="2410460" y="659892"/>
                    <a:pt x="2349754" y="659892"/>
                  </a:cubicBezTo>
                  <a:lnTo>
                    <a:pt x="109982" y="659892"/>
                  </a:lnTo>
                  <a:cubicBezTo>
                    <a:pt x="49276" y="659892"/>
                    <a:pt x="0" y="610654"/>
                    <a:pt x="0" y="54991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19" name="Rectangle 2805"/>
            <p:cNvSpPr>
              <a:spLocks noChangeArrowheads="1"/>
            </p:cNvSpPr>
            <p:nvPr/>
          </p:nvSpPr>
          <p:spPr bwMode="auto">
            <a:xfrm>
              <a:off x="3892931" y="4575864"/>
              <a:ext cx="1775379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Фундаментальные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920" name="Rectangle 2806"/>
            <p:cNvSpPr>
              <a:spLocks noChangeArrowheads="1"/>
            </p:cNvSpPr>
            <p:nvPr/>
          </p:nvSpPr>
          <p:spPr bwMode="auto">
            <a:xfrm>
              <a:off x="3892931" y="4740456"/>
              <a:ext cx="2208735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научные исследования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pic>
          <p:nvPicPr>
            <p:cNvPr id="79921" name="Picture 303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964" y="3819652"/>
              <a:ext cx="1118616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Shape 2808"/>
            <p:cNvSpPr/>
            <p:nvPr/>
          </p:nvSpPr>
          <p:spPr>
            <a:xfrm>
              <a:off x="2621181" y="3816538"/>
              <a:ext cx="1139920" cy="1141622"/>
            </a:xfrm>
            <a:custGeom>
              <a:avLst/>
              <a:gdLst/>
              <a:ahLst/>
              <a:cxnLst/>
              <a:rect l="0" t="0" r="0" b="0"/>
              <a:pathLst>
                <a:path w="1139952" h="1141476">
                  <a:moveTo>
                    <a:pt x="0" y="570738"/>
                  </a:moveTo>
                  <a:cubicBezTo>
                    <a:pt x="0" y="255524"/>
                    <a:pt x="255143" y="0"/>
                    <a:pt x="569976" y="0"/>
                  </a:cubicBezTo>
                  <a:cubicBezTo>
                    <a:pt x="884809" y="0"/>
                    <a:pt x="1139952" y="255524"/>
                    <a:pt x="1139952" y="570738"/>
                  </a:cubicBezTo>
                  <a:cubicBezTo>
                    <a:pt x="1139952" y="885952"/>
                    <a:pt x="884809" y="1141476"/>
                    <a:pt x="569976" y="1141476"/>
                  </a:cubicBezTo>
                  <a:cubicBezTo>
                    <a:pt x="255143" y="1141476"/>
                    <a:pt x="0" y="885952"/>
                    <a:pt x="0" y="570738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2" name="Shape 2809"/>
            <p:cNvSpPr/>
            <p:nvPr/>
          </p:nvSpPr>
          <p:spPr>
            <a:xfrm>
              <a:off x="4204049" y="3241173"/>
              <a:ext cx="2459242" cy="658861"/>
            </a:xfrm>
            <a:custGeom>
              <a:avLst/>
              <a:gdLst/>
              <a:ahLst/>
              <a:cxnLst/>
              <a:rect l="0" t="0" r="0" b="0"/>
              <a:pathLst>
                <a:path w="2459736" h="659892">
                  <a:moveTo>
                    <a:pt x="109982" y="0"/>
                  </a:moveTo>
                  <a:lnTo>
                    <a:pt x="2349754" y="0"/>
                  </a:lnTo>
                  <a:cubicBezTo>
                    <a:pt x="2410460" y="0"/>
                    <a:pt x="2459736" y="49276"/>
                    <a:pt x="2459736" y="109982"/>
                  </a:cubicBezTo>
                  <a:lnTo>
                    <a:pt x="2459736" y="549910"/>
                  </a:lnTo>
                  <a:cubicBezTo>
                    <a:pt x="2459736" y="610616"/>
                    <a:pt x="2410460" y="659892"/>
                    <a:pt x="2349754" y="659892"/>
                  </a:cubicBezTo>
                  <a:lnTo>
                    <a:pt x="109982" y="659892"/>
                  </a:lnTo>
                  <a:cubicBezTo>
                    <a:pt x="49276" y="659892"/>
                    <a:pt x="0" y="610616"/>
                    <a:pt x="0" y="549910"/>
                  </a:cubicBezTo>
                  <a:lnTo>
                    <a:pt x="0" y="109982"/>
                  </a:lnTo>
                  <a:cubicBezTo>
                    <a:pt x="0" y="49276"/>
                    <a:pt x="49276" y="0"/>
                    <a:pt x="10998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3" name="Shape 2810"/>
            <p:cNvSpPr/>
            <p:nvPr/>
          </p:nvSpPr>
          <p:spPr>
            <a:xfrm>
              <a:off x="4204049" y="3241173"/>
              <a:ext cx="2459242" cy="658861"/>
            </a:xfrm>
            <a:custGeom>
              <a:avLst/>
              <a:gdLst/>
              <a:ahLst/>
              <a:cxnLst/>
              <a:rect l="0" t="0" r="0" b="0"/>
              <a:pathLst>
                <a:path w="2459736" h="659892">
                  <a:moveTo>
                    <a:pt x="0" y="109982"/>
                  </a:moveTo>
                  <a:cubicBezTo>
                    <a:pt x="0" y="49276"/>
                    <a:pt x="49276" y="0"/>
                    <a:pt x="109982" y="0"/>
                  </a:cubicBezTo>
                  <a:lnTo>
                    <a:pt x="2349754" y="0"/>
                  </a:lnTo>
                  <a:cubicBezTo>
                    <a:pt x="2410460" y="0"/>
                    <a:pt x="2459736" y="49276"/>
                    <a:pt x="2459736" y="109982"/>
                  </a:cubicBezTo>
                  <a:lnTo>
                    <a:pt x="2459736" y="549910"/>
                  </a:lnTo>
                  <a:cubicBezTo>
                    <a:pt x="2459736" y="610616"/>
                    <a:pt x="2410460" y="659892"/>
                    <a:pt x="2349754" y="659892"/>
                  </a:cubicBezTo>
                  <a:lnTo>
                    <a:pt x="109982" y="659892"/>
                  </a:lnTo>
                  <a:cubicBezTo>
                    <a:pt x="49276" y="659892"/>
                    <a:pt x="0" y="610616"/>
                    <a:pt x="0" y="54991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25" name="Rectangle 2811"/>
            <p:cNvSpPr>
              <a:spLocks noChangeArrowheads="1"/>
            </p:cNvSpPr>
            <p:nvPr/>
          </p:nvSpPr>
          <p:spPr bwMode="auto">
            <a:xfrm>
              <a:off x="4757039" y="3391461"/>
              <a:ext cx="1730584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Прикладные НИР.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926" name="Rectangle 2812"/>
            <p:cNvSpPr>
              <a:spLocks noChangeArrowheads="1"/>
            </p:cNvSpPr>
            <p:nvPr/>
          </p:nvSpPr>
          <p:spPr bwMode="auto">
            <a:xfrm>
              <a:off x="4757039" y="3620061"/>
              <a:ext cx="1435059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Стартовые ОКР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56" name="Shape 2813"/>
            <p:cNvSpPr/>
            <p:nvPr/>
          </p:nvSpPr>
          <p:spPr>
            <a:xfrm>
              <a:off x="5067721" y="1903715"/>
              <a:ext cx="2441778" cy="658861"/>
            </a:xfrm>
            <a:custGeom>
              <a:avLst/>
              <a:gdLst/>
              <a:ahLst/>
              <a:cxnLst/>
              <a:rect l="0" t="0" r="0" b="0"/>
              <a:pathLst>
                <a:path w="2441448" h="658368">
                  <a:moveTo>
                    <a:pt x="109728" y="0"/>
                  </a:moveTo>
                  <a:lnTo>
                    <a:pt x="2331720" y="0"/>
                  </a:lnTo>
                  <a:cubicBezTo>
                    <a:pt x="2392299" y="0"/>
                    <a:pt x="2441448" y="49149"/>
                    <a:pt x="2441448" y="109728"/>
                  </a:cubicBezTo>
                  <a:lnTo>
                    <a:pt x="2441448" y="548640"/>
                  </a:lnTo>
                  <a:cubicBezTo>
                    <a:pt x="2441448" y="609219"/>
                    <a:pt x="2392299" y="658368"/>
                    <a:pt x="2331720" y="658368"/>
                  </a:cubicBezTo>
                  <a:lnTo>
                    <a:pt x="109728" y="658368"/>
                  </a:lnTo>
                  <a:cubicBezTo>
                    <a:pt x="49149" y="658368"/>
                    <a:pt x="0" y="609219"/>
                    <a:pt x="0" y="548640"/>
                  </a:cubicBezTo>
                  <a:lnTo>
                    <a:pt x="0" y="109728"/>
                  </a:lnTo>
                  <a:cubicBezTo>
                    <a:pt x="0" y="49149"/>
                    <a:pt x="49149" y="0"/>
                    <a:pt x="1097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57" name="Shape 2814"/>
            <p:cNvSpPr/>
            <p:nvPr/>
          </p:nvSpPr>
          <p:spPr>
            <a:xfrm>
              <a:off x="5067721" y="1903715"/>
              <a:ext cx="2441778" cy="658861"/>
            </a:xfrm>
            <a:custGeom>
              <a:avLst/>
              <a:gdLst/>
              <a:ahLst/>
              <a:cxnLst/>
              <a:rect l="0" t="0" r="0" b="0"/>
              <a:pathLst>
                <a:path w="2441448" h="658368">
                  <a:moveTo>
                    <a:pt x="0" y="109728"/>
                  </a:moveTo>
                  <a:cubicBezTo>
                    <a:pt x="0" y="49149"/>
                    <a:pt x="49149" y="0"/>
                    <a:pt x="109728" y="0"/>
                  </a:cubicBezTo>
                  <a:lnTo>
                    <a:pt x="2331720" y="0"/>
                  </a:lnTo>
                  <a:cubicBezTo>
                    <a:pt x="2392299" y="0"/>
                    <a:pt x="2441448" y="49149"/>
                    <a:pt x="2441448" y="109728"/>
                  </a:cubicBezTo>
                  <a:lnTo>
                    <a:pt x="2441448" y="548640"/>
                  </a:lnTo>
                  <a:cubicBezTo>
                    <a:pt x="2441448" y="609219"/>
                    <a:pt x="2392299" y="658368"/>
                    <a:pt x="2331720" y="658368"/>
                  </a:cubicBezTo>
                  <a:lnTo>
                    <a:pt x="109728" y="658368"/>
                  </a:lnTo>
                  <a:cubicBezTo>
                    <a:pt x="49149" y="658368"/>
                    <a:pt x="0" y="609219"/>
                    <a:pt x="0" y="548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29" name="Rectangle 2815"/>
            <p:cNvSpPr>
              <a:spLocks noChangeArrowheads="1"/>
            </p:cNvSpPr>
            <p:nvPr/>
          </p:nvSpPr>
          <p:spPr bwMode="auto">
            <a:xfrm>
              <a:off x="5803393" y="1970712"/>
              <a:ext cx="2057122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ОКР, ОТР, внедрение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930" name="Rectangle 2816"/>
            <p:cNvSpPr>
              <a:spLocks noChangeArrowheads="1"/>
            </p:cNvSpPr>
            <p:nvPr/>
          </p:nvSpPr>
          <p:spPr bwMode="auto">
            <a:xfrm>
              <a:off x="5803393" y="2135305"/>
              <a:ext cx="1672817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нового продукта.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931" name="Rectangle 2817"/>
            <p:cNvSpPr>
              <a:spLocks noChangeArrowheads="1"/>
            </p:cNvSpPr>
            <p:nvPr/>
          </p:nvSpPr>
          <p:spPr bwMode="auto">
            <a:xfrm>
              <a:off x="5803393" y="2363905"/>
              <a:ext cx="1863347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Старт производства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pic>
          <p:nvPicPr>
            <p:cNvPr id="79932" name="Picture 303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2590292"/>
              <a:ext cx="1146048" cy="114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Shape 2819"/>
            <p:cNvSpPr/>
            <p:nvPr/>
          </p:nvSpPr>
          <p:spPr>
            <a:xfrm>
              <a:off x="3699182" y="2592938"/>
              <a:ext cx="1141508" cy="1141622"/>
            </a:xfrm>
            <a:custGeom>
              <a:avLst/>
              <a:gdLst/>
              <a:ahLst/>
              <a:cxnLst/>
              <a:rect l="0" t="0" r="0" b="0"/>
              <a:pathLst>
                <a:path w="1141476" h="1141476">
                  <a:moveTo>
                    <a:pt x="0" y="570738"/>
                  </a:moveTo>
                  <a:cubicBezTo>
                    <a:pt x="0" y="255524"/>
                    <a:pt x="255524" y="0"/>
                    <a:pt x="570738" y="0"/>
                  </a:cubicBezTo>
                  <a:cubicBezTo>
                    <a:pt x="885952" y="0"/>
                    <a:pt x="1141476" y="255524"/>
                    <a:pt x="1141476" y="570738"/>
                  </a:cubicBezTo>
                  <a:cubicBezTo>
                    <a:pt x="1141476" y="885952"/>
                    <a:pt x="885952" y="1141476"/>
                    <a:pt x="570738" y="1141476"/>
                  </a:cubicBezTo>
                  <a:cubicBezTo>
                    <a:pt x="255524" y="1141476"/>
                    <a:pt x="0" y="885952"/>
                    <a:pt x="0" y="570738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3" name="Shape 2820"/>
            <p:cNvSpPr/>
            <p:nvPr/>
          </p:nvSpPr>
          <p:spPr>
            <a:xfrm>
              <a:off x="6220341" y="721105"/>
              <a:ext cx="2459242" cy="660379"/>
            </a:xfrm>
            <a:custGeom>
              <a:avLst/>
              <a:gdLst/>
              <a:ahLst/>
              <a:cxnLst/>
              <a:rect l="0" t="0" r="0" b="0"/>
              <a:pathLst>
                <a:path w="2459736" h="659892">
                  <a:moveTo>
                    <a:pt x="109982" y="0"/>
                  </a:moveTo>
                  <a:lnTo>
                    <a:pt x="2349754" y="0"/>
                  </a:lnTo>
                  <a:cubicBezTo>
                    <a:pt x="2410460" y="0"/>
                    <a:pt x="2459736" y="49276"/>
                    <a:pt x="2459736" y="109982"/>
                  </a:cubicBezTo>
                  <a:lnTo>
                    <a:pt x="2459736" y="549910"/>
                  </a:lnTo>
                  <a:cubicBezTo>
                    <a:pt x="2459736" y="610616"/>
                    <a:pt x="2410460" y="659892"/>
                    <a:pt x="2349754" y="659892"/>
                  </a:cubicBezTo>
                  <a:lnTo>
                    <a:pt x="109982" y="659892"/>
                  </a:lnTo>
                  <a:cubicBezTo>
                    <a:pt x="49276" y="659892"/>
                    <a:pt x="0" y="610616"/>
                    <a:pt x="0" y="549910"/>
                  </a:cubicBezTo>
                  <a:lnTo>
                    <a:pt x="0" y="109982"/>
                  </a:lnTo>
                  <a:cubicBezTo>
                    <a:pt x="0" y="49276"/>
                    <a:pt x="49276" y="0"/>
                    <a:pt x="109982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BFB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4" name="Shape 2821"/>
            <p:cNvSpPr/>
            <p:nvPr/>
          </p:nvSpPr>
          <p:spPr>
            <a:xfrm>
              <a:off x="6220341" y="721105"/>
              <a:ext cx="2459242" cy="660379"/>
            </a:xfrm>
            <a:custGeom>
              <a:avLst/>
              <a:gdLst/>
              <a:ahLst/>
              <a:cxnLst/>
              <a:rect l="0" t="0" r="0" b="0"/>
              <a:pathLst>
                <a:path w="2459736" h="659892">
                  <a:moveTo>
                    <a:pt x="0" y="109982"/>
                  </a:moveTo>
                  <a:cubicBezTo>
                    <a:pt x="0" y="49276"/>
                    <a:pt x="49276" y="0"/>
                    <a:pt x="109982" y="0"/>
                  </a:cubicBezTo>
                  <a:lnTo>
                    <a:pt x="2349754" y="0"/>
                  </a:lnTo>
                  <a:cubicBezTo>
                    <a:pt x="2410460" y="0"/>
                    <a:pt x="2459736" y="49276"/>
                    <a:pt x="2459736" y="109982"/>
                  </a:cubicBezTo>
                  <a:lnTo>
                    <a:pt x="2459736" y="549910"/>
                  </a:lnTo>
                  <a:cubicBezTo>
                    <a:pt x="2459736" y="610616"/>
                    <a:pt x="2410460" y="659892"/>
                    <a:pt x="2349754" y="659892"/>
                  </a:cubicBezTo>
                  <a:lnTo>
                    <a:pt x="109982" y="659892"/>
                  </a:lnTo>
                  <a:cubicBezTo>
                    <a:pt x="49276" y="659892"/>
                    <a:pt x="0" y="610616"/>
                    <a:pt x="0" y="54991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36" name="Rectangle 2822"/>
            <p:cNvSpPr>
              <a:spLocks noChangeArrowheads="1"/>
            </p:cNvSpPr>
            <p:nvPr/>
          </p:nvSpPr>
          <p:spPr bwMode="auto">
            <a:xfrm>
              <a:off x="6773546" y="820093"/>
              <a:ext cx="2318391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Расширение, внедрение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937" name="Rectangle 2823"/>
            <p:cNvSpPr>
              <a:spLocks noChangeArrowheads="1"/>
            </p:cNvSpPr>
            <p:nvPr/>
          </p:nvSpPr>
          <p:spPr bwMode="auto">
            <a:xfrm>
              <a:off x="6773546" y="984685"/>
              <a:ext cx="1129197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на крупных 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sp>
          <p:nvSpPr>
            <p:cNvPr id="79938" name="Rectangle 2824"/>
            <p:cNvSpPr>
              <a:spLocks noChangeArrowheads="1"/>
            </p:cNvSpPr>
            <p:nvPr/>
          </p:nvSpPr>
          <p:spPr bwMode="auto">
            <a:xfrm>
              <a:off x="6773546" y="1149276"/>
              <a:ext cx="1307769" cy="19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FFFFFF"/>
                  </a:solidFill>
                  <a:latin typeface="Tahoma" pitchFamily="34" charset="0"/>
                  <a:ea typeface="Tahoma" pitchFamily="34" charset="0"/>
                  <a:cs typeface="Calibri" pitchFamily="34" charset="0"/>
                </a:rPr>
                <a:t>предприятиях</a:t>
              </a:r>
              <a:endParaRPr lang="ru-RU" altLang="ru-RU" sz="1100">
                <a:solidFill>
                  <a:srgbClr val="000000"/>
                </a:solidFill>
                <a:ea typeface="Tahoma" pitchFamily="34" charset="0"/>
                <a:cs typeface="Calibri" pitchFamily="34" charset="0"/>
              </a:endParaRPr>
            </a:p>
          </p:txBody>
        </p:sp>
        <p:pic>
          <p:nvPicPr>
            <p:cNvPr id="79939" name="Picture 303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052" y="18796"/>
              <a:ext cx="1146048" cy="1094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Shape 2826"/>
            <p:cNvSpPr/>
            <p:nvPr/>
          </p:nvSpPr>
          <p:spPr>
            <a:xfrm>
              <a:off x="5499556" y="1519"/>
              <a:ext cx="1141508" cy="1140103"/>
            </a:xfrm>
            <a:custGeom>
              <a:avLst/>
              <a:gdLst/>
              <a:ahLst/>
              <a:cxnLst/>
              <a:rect l="0" t="0" r="0" b="0"/>
              <a:pathLst>
                <a:path w="1141476" h="1141476">
                  <a:moveTo>
                    <a:pt x="0" y="570738"/>
                  </a:moveTo>
                  <a:cubicBezTo>
                    <a:pt x="0" y="255524"/>
                    <a:pt x="255524" y="0"/>
                    <a:pt x="570738" y="0"/>
                  </a:cubicBezTo>
                  <a:cubicBezTo>
                    <a:pt x="885952" y="0"/>
                    <a:pt x="1141476" y="255524"/>
                    <a:pt x="1141476" y="570738"/>
                  </a:cubicBezTo>
                  <a:cubicBezTo>
                    <a:pt x="1141476" y="885952"/>
                    <a:pt x="885952" y="1141476"/>
                    <a:pt x="570738" y="1141476"/>
                  </a:cubicBezTo>
                  <a:cubicBezTo>
                    <a:pt x="255524" y="1141476"/>
                    <a:pt x="0" y="885952"/>
                    <a:pt x="0" y="570738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pic>
          <p:nvPicPr>
            <p:cNvPr id="79941" name="Picture 303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08" y="1415796"/>
              <a:ext cx="1100328" cy="105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Shape 2828"/>
            <p:cNvSpPr/>
            <p:nvPr/>
          </p:nvSpPr>
          <p:spPr>
            <a:xfrm>
              <a:off x="4569204" y="1369339"/>
              <a:ext cx="1141508" cy="1141622"/>
            </a:xfrm>
            <a:custGeom>
              <a:avLst/>
              <a:gdLst/>
              <a:ahLst/>
              <a:cxnLst/>
              <a:rect l="0" t="0" r="0" b="0"/>
              <a:pathLst>
                <a:path w="1141476" h="1141476">
                  <a:moveTo>
                    <a:pt x="0" y="570738"/>
                  </a:moveTo>
                  <a:cubicBezTo>
                    <a:pt x="0" y="255524"/>
                    <a:pt x="255524" y="0"/>
                    <a:pt x="570738" y="0"/>
                  </a:cubicBezTo>
                  <a:cubicBezTo>
                    <a:pt x="885952" y="0"/>
                    <a:pt x="1141476" y="255524"/>
                    <a:pt x="1141476" y="570738"/>
                  </a:cubicBezTo>
                  <a:cubicBezTo>
                    <a:pt x="1141476" y="885952"/>
                    <a:pt x="885952" y="1141476"/>
                    <a:pt x="570738" y="1141476"/>
                  </a:cubicBezTo>
                  <a:cubicBezTo>
                    <a:pt x="255524" y="1141476"/>
                    <a:pt x="0" y="885952"/>
                    <a:pt x="0" y="570738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2" name="Shape 2829"/>
            <p:cNvSpPr/>
            <p:nvPr/>
          </p:nvSpPr>
          <p:spPr>
            <a:xfrm>
              <a:off x="604888" y="4903507"/>
              <a:ext cx="1363775" cy="353721"/>
            </a:xfrm>
            <a:custGeom>
              <a:avLst/>
              <a:gdLst/>
              <a:ahLst/>
              <a:cxnLst/>
              <a:rect l="0" t="0" r="0" b="0"/>
              <a:pathLst>
                <a:path w="1363980" h="353568">
                  <a:moveTo>
                    <a:pt x="58928" y="0"/>
                  </a:moveTo>
                  <a:lnTo>
                    <a:pt x="1305052" y="0"/>
                  </a:lnTo>
                  <a:cubicBezTo>
                    <a:pt x="1337564" y="0"/>
                    <a:pt x="1363980" y="26378"/>
                    <a:pt x="1363980" y="58928"/>
                  </a:cubicBezTo>
                  <a:lnTo>
                    <a:pt x="1363980" y="294640"/>
                  </a:lnTo>
                  <a:cubicBezTo>
                    <a:pt x="1363980" y="327190"/>
                    <a:pt x="1337564" y="353568"/>
                    <a:pt x="1305052" y="353568"/>
                  </a:cubicBezTo>
                  <a:lnTo>
                    <a:pt x="58928" y="353568"/>
                  </a:lnTo>
                  <a:cubicBezTo>
                    <a:pt x="26378" y="353568"/>
                    <a:pt x="0" y="327190"/>
                    <a:pt x="0" y="294640"/>
                  </a:cubicBezTo>
                  <a:lnTo>
                    <a:pt x="0" y="58928"/>
                  </a:lnTo>
                  <a:cubicBezTo>
                    <a:pt x="0" y="26378"/>
                    <a:pt x="26378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245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3" name="Shape 2830"/>
            <p:cNvSpPr/>
            <p:nvPr/>
          </p:nvSpPr>
          <p:spPr>
            <a:xfrm>
              <a:off x="604888" y="4903507"/>
              <a:ext cx="1363775" cy="353721"/>
            </a:xfrm>
            <a:custGeom>
              <a:avLst/>
              <a:gdLst/>
              <a:ahLst/>
              <a:cxnLst/>
              <a:rect l="0" t="0" r="0" b="0"/>
              <a:pathLst>
                <a:path w="1363980" h="353568">
                  <a:moveTo>
                    <a:pt x="0" y="58928"/>
                  </a:moveTo>
                  <a:cubicBezTo>
                    <a:pt x="0" y="26378"/>
                    <a:pt x="26378" y="0"/>
                    <a:pt x="58928" y="0"/>
                  </a:cubicBezTo>
                  <a:lnTo>
                    <a:pt x="1305052" y="0"/>
                  </a:lnTo>
                  <a:cubicBezTo>
                    <a:pt x="1337564" y="0"/>
                    <a:pt x="1363980" y="26378"/>
                    <a:pt x="1363980" y="58928"/>
                  </a:cubicBezTo>
                  <a:lnTo>
                    <a:pt x="1363980" y="294640"/>
                  </a:lnTo>
                  <a:cubicBezTo>
                    <a:pt x="1363980" y="327190"/>
                    <a:pt x="1337564" y="353568"/>
                    <a:pt x="1305052" y="353568"/>
                  </a:cubicBezTo>
                  <a:lnTo>
                    <a:pt x="58928" y="353568"/>
                  </a:lnTo>
                  <a:cubicBezTo>
                    <a:pt x="26378" y="353568"/>
                    <a:pt x="0" y="327190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45" name="Rectangle 2831"/>
            <p:cNvSpPr>
              <a:spLocks noChangeArrowheads="1"/>
            </p:cNvSpPr>
            <p:nvPr/>
          </p:nvSpPr>
          <p:spPr bwMode="auto">
            <a:xfrm>
              <a:off x="1053084" y="5026757"/>
              <a:ext cx="618008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 b="1" dirty="0">
                  <a:solidFill>
                    <a:srgbClr val="FFFFFF"/>
                  </a:solidFill>
                  <a:latin typeface="Arial" charset="0"/>
                  <a:ea typeface="Arial" charset="0"/>
                  <a:cs typeface="Calibri" pitchFamily="34" charset="0"/>
                </a:rPr>
                <a:t>РФФИ</a:t>
              </a:r>
              <a:endParaRPr lang="ru-RU" altLang="ru-RU" sz="1100" dirty="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75" name="Shape 2832"/>
            <p:cNvSpPr/>
            <p:nvPr/>
          </p:nvSpPr>
          <p:spPr>
            <a:xfrm>
              <a:off x="3700770" y="434181"/>
              <a:ext cx="790641" cy="353721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58928" y="0"/>
                  </a:moveTo>
                  <a:lnTo>
                    <a:pt x="732028" y="0"/>
                  </a:lnTo>
                  <a:cubicBezTo>
                    <a:pt x="764540" y="0"/>
                    <a:pt x="790956" y="26416"/>
                    <a:pt x="790956" y="58928"/>
                  </a:cubicBezTo>
                  <a:lnTo>
                    <a:pt x="790956" y="294640"/>
                  </a:lnTo>
                  <a:cubicBezTo>
                    <a:pt x="790956" y="327152"/>
                    <a:pt x="764540" y="353568"/>
                    <a:pt x="732028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6" name="Shape 2833"/>
            <p:cNvSpPr/>
            <p:nvPr/>
          </p:nvSpPr>
          <p:spPr>
            <a:xfrm>
              <a:off x="3700770" y="434181"/>
              <a:ext cx="790641" cy="353721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732028" y="0"/>
                  </a:lnTo>
                  <a:cubicBezTo>
                    <a:pt x="764540" y="0"/>
                    <a:pt x="790956" y="26416"/>
                    <a:pt x="790956" y="58928"/>
                  </a:cubicBezTo>
                  <a:lnTo>
                    <a:pt x="790956" y="294640"/>
                  </a:lnTo>
                  <a:cubicBezTo>
                    <a:pt x="790956" y="327152"/>
                    <a:pt x="764540" y="353568"/>
                    <a:pt x="732028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48" name="Rectangle 2834"/>
            <p:cNvSpPr>
              <a:spLocks noChangeArrowheads="1"/>
            </p:cNvSpPr>
            <p:nvPr/>
          </p:nvSpPr>
          <p:spPr bwMode="auto">
            <a:xfrm>
              <a:off x="4005072" y="535131"/>
              <a:ext cx="242387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5+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Shape 2835"/>
            <p:cNvSpPr/>
            <p:nvPr/>
          </p:nvSpPr>
          <p:spPr>
            <a:xfrm>
              <a:off x="4137368" y="9109"/>
              <a:ext cx="790641" cy="352202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58928" y="0"/>
                  </a:moveTo>
                  <a:lnTo>
                    <a:pt x="732028" y="0"/>
                  </a:lnTo>
                  <a:cubicBezTo>
                    <a:pt x="764540" y="0"/>
                    <a:pt x="790956" y="26416"/>
                    <a:pt x="790956" y="58928"/>
                  </a:cubicBezTo>
                  <a:lnTo>
                    <a:pt x="790956" y="294640"/>
                  </a:lnTo>
                  <a:cubicBezTo>
                    <a:pt x="790956" y="327152"/>
                    <a:pt x="764540" y="353568"/>
                    <a:pt x="732028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" name="Shape 2836"/>
            <p:cNvSpPr/>
            <p:nvPr/>
          </p:nvSpPr>
          <p:spPr>
            <a:xfrm>
              <a:off x="4137368" y="9109"/>
              <a:ext cx="790641" cy="352202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732028" y="0"/>
                  </a:lnTo>
                  <a:cubicBezTo>
                    <a:pt x="764540" y="0"/>
                    <a:pt x="790956" y="26416"/>
                    <a:pt x="790956" y="58928"/>
                  </a:cubicBezTo>
                  <a:lnTo>
                    <a:pt x="790956" y="294640"/>
                  </a:lnTo>
                  <a:cubicBezTo>
                    <a:pt x="790956" y="327152"/>
                    <a:pt x="764540" y="353568"/>
                    <a:pt x="732028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51" name="Rectangle 2837"/>
            <p:cNvSpPr>
              <a:spLocks noChangeArrowheads="1"/>
            </p:cNvSpPr>
            <p:nvPr/>
          </p:nvSpPr>
          <p:spPr bwMode="auto">
            <a:xfrm>
              <a:off x="4386326" y="109681"/>
              <a:ext cx="385605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500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Shape 2838"/>
            <p:cNvSpPr/>
            <p:nvPr/>
          </p:nvSpPr>
          <p:spPr>
            <a:xfrm>
              <a:off x="3372130" y="977665"/>
              <a:ext cx="790641" cy="352202"/>
            </a:xfrm>
            <a:custGeom>
              <a:avLst/>
              <a:gdLst/>
              <a:ahLst/>
              <a:cxnLst/>
              <a:rect l="0" t="0" r="0" b="0"/>
              <a:pathLst>
                <a:path w="790956" h="352044">
                  <a:moveTo>
                    <a:pt x="58674" y="0"/>
                  </a:moveTo>
                  <a:lnTo>
                    <a:pt x="732282" y="0"/>
                  </a:lnTo>
                  <a:cubicBezTo>
                    <a:pt x="764667" y="0"/>
                    <a:pt x="790956" y="26289"/>
                    <a:pt x="790956" y="58674"/>
                  </a:cubicBezTo>
                  <a:lnTo>
                    <a:pt x="790956" y="293370"/>
                  </a:lnTo>
                  <a:cubicBezTo>
                    <a:pt x="790956" y="325755"/>
                    <a:pt x="764667" y="352044"/>
                    <a:pt x="732282" y="352044"/>
                  </a:cubicBezTo>
                  <a:lnTo>
                    <a:pt x="58674" y="352044"/>
                  </a:lnTo>
                  <a:cubicBezTo>
                    <a:pt x="26289" y="352044"/>
                    <a:pt x="0" y="325755"/>
                    <a:pt x="0" y="293370"/>
                  </a:cubicBezTo>
                  <a:lnTo>
                    <a:pt x="0" y="58674"/>
                  </a:lnTo>
                  <a:cubicBezTo>
                    <a:pt x="0" y="26289"/>
                    <a:pt x="26289" y="0"/>
                    <a:pt x="58674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2" name="Shape 2839"/>
            <p:cNvSpPr/>
            <p:nvPr/>
          </p:nvSpPr>
          <p:spPr>
            <a:xfrm>
              <a:off x="3372130" y="977665"/>
              <a:ext cx="790641" cy="352202"/>
            </a:xfrm>
            <a:custGeom>
              <a:avLst/>
              <a:gdLst/>
              <a:ahLst/>
              <a:cxnLst/>
              <a:rect l="0" t="0" r="0" b="0"/>
              <a:pathLst>
                <a:path w="790956" h="352044">
                  <a:moveTo>
                    <a:pt x="0" y="58674"/>
                  </a:moveTo>
                  <a:cubicBezTo>
                    <a:pt x="0" y="26289"/>
                    <a:pt x="26289" y="0"/>
                    <a:pt x="58674" y="0"/>
                  </a:cubicBezTo>
                  <a:lnTo>
                    <a:pt x="732282" y="0"/>
                  </a:lnTo>
                  <a:cubicBezTo>
                    <a:pt x="764667" y="0"/>
                    <a:pt x="790956" y="26289"/>
                    <a:pt x="790956" y="58674"/>
                  </a:cubicBezTo>
                  <a:lnTo>
                    <a:pt x="790956" y="293370"/>
                  </a:lnTo>
                  <a:cubicBezTo>
                    <a:pt x="790956" y="325755"/>
                    <a:pt x="764667" y="352044"/>
                    <a:pt x="732282" y="352044"/>
                  </a:cubicBezTo>
                  <a:lnTo>
                    <a:pt x="58674" y="352044"/>
                  </a:lnTo>
                  <a:cubicBezTo>
                    <a:pt x="26289" y="352044"/>
                    <a:pt x="0" y="325755"/>
                    <a:pt x="0" y="29337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54" name="Rectangle 23132"/>
            <p:cNvSpPr>
              <a:spLocks noChangeArrowheads="1"/>
            </p:cNvSpPr>
            <p:nvPr/>
          </p:nvSpPr>
          <p:spPr bwMode="auto">
            <a:xfrm>
              <a:off x="3751875" y="1079199"/>
              <a:ext cx="67825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,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55" name="Rectangle 23130"/>
            <p:cNvSpPr>
              <a:spLocks noChangeArrowheads="1"/>
            </p:cNvSpPr>
            <p:nvPr/>
          </p:nvSpPr>
          <p:spPr bwMode="auto">
            <a:xfrm>
              <a:off x="3648456" y="1079199"/>
              <a:ext cx="136835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0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56" name="Rectangle 23131"/>
            <p:cNvSpPr>
              <a:spLocks noChangeArrowheads="1"/>
            </p:cNvSpPr>
            <p:nvPr/>
          </p:nvSpPr>
          <p:spPr bwMode="auto">
            <a:xfrm>
              <a:off x="3802158" y="1079199"/>
              <a:ext cx="111935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7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Shape 2841"/>
            <p:cNvSpPr/>
            <p:nvPr/>
          </p:nvSpPr>
          <p:spPr>
            <a:xfrm>
              <a:off x="2835510" y="1445244"/>
              <a:ext cx="790641" cy="353721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58928" y="0"/>
                  </a:moveTo>
                  <a:lnTo>
                    <a:pt x="732028" y="0"/>
                  </a:lnTo>
                  <a:cubicBezTo>
                    <a:pt x="764540" y="0"/>
                    <a:pt x="790956" y="26416"/>
                    <a:pt x="790956" y="58928"/>
                  </a:cubicBezTo>
                  <a:lnTo>
                    <a:pt x="790956" y="294640"/>
                  </a:lnTo>
                  <a:cubicBezTo>
                    <a:pt x="790956" y="327152"/>
                    <a:pt x="764540" y="353568"/>
                    <a:pt x="732028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87" name="Shape 2842"/>
            <p:cNvSpPr/>
            <p:nvPr/>
          </p:nvSpPr>
          <p:spPr>
            <a:xfrm>
              <a:off x="2835510" y="1445244"/>
              <a:ext cx="790641" cy="353721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732028" y="0"/>
                  </a:lnTo>
                  <a:cubicBezTo>
                    <a:pt x="764540" y="0"/>
                    <a:pt x="790956" y="26416"/>
                    <a:pt x="790956" y="58928"/>
                  </a:cubicBezTo>
                  <a:lnTo>
                    <a:pt x="790956" y="294640"/>
                  </a:lnTo>
                  <a:cubicBezTo>
                    <a:pt x="790956" y="327152"/>
                    <a:pt x="764540" y="353568"/>
                    <a:pt x="732028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59" name="Rectangle 23133"/>
            <p:cNvSpPr>
              <a:spLocks noChangeArrowheads="1"/>
            </p:cNvSpPr>
            <p:nvPr/>
          </p:nvSpPr>
          <p:spPr bwMode="auto">
            <a:xfrm>
              <a:off x="3107436" y="1547956"/>
              <a:ext cx="136836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0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60" name="Rectangle 23135"/>
            <p:cNvSpPr>
              <a:spLocks noChangeArrowheads="1"/>
            </p:cNvSpPr>
            <p:nvPr/>
          </p:nvSpPr>
          <p:spPr bwMode="auto">
            <a:xfrm>
              <a:off x="3210855" y="1547956"/>
              <a:ext cx="67825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,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61" name="Rectangle 23134"/>
            <p:cNvSpPr>
              <a:spLocks noChangeArrowheads="1"/>
            </p:cNvSpPr>
            <p:nvPr/>
          </p:nvSpPr>
          <p:spPr bwMode="auto">
            <a:xfrm>
              <a:off x="3261138" y="1547956"/>
              <a:ext cx="124029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C00000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4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Shape 2844"/>
            <p:cNvSpPr/>
            <p:nvPr/>
          </p:nvSpPr>
          <p:spPr>
            <a:xfrm>
              <a:off x="2432252" y="1958367"/>
              <a:ext cx="790641" cy="352202"/>
            </a:xfrm>
            <a:custGeom>
              <a:avLst/>
              <a:gdLst/>
              <a:ahLst/>
              <a:cxnLst/>
              <a:rect l="0" t="0" r="0" b="0"/>
              <a:pathLst>
                <a:path w="790956" h="352044">
                  <a:moveTo>
                    <a:pt x="58674" y="0"/>
                  </a:moveTo>
                  <a:lnTo>
                    <a:pt x="732282" y="0"/>
                  </a:lnTo>
                  <a:cubicBezTo>
                    <a:pt x="764667" y="0"/>
                    <a:pt x="790956" y="26289"/>
                    <a:pt x="790956" y="58674"/>
                  </a:cubicBezTo>
                  <a:lnTo>
                    <a:pt x="790956" y="293370"/>
                  </a:lnTo>
                  <a:cubicBezTo>
                    <a:pt x="790956" y="325755"/>
                    <a:pt x="764667" y="352044"/>
                    <a:pt x="732282" y="352044"/>
                  </a:cubicBezTo>
                  <a:lnTo>
                    <a:pt x="58674" y="352044"/>
                  </a:lnTo>
                  <a:cubicBezTo>
                    <a:pt x="26289" y="352044"/>
                    <a:pt x="0" y="325755"/>
                    <a:pt x="0" y="293370"/>
                  </a:cubicBezTo>
                  <a:lnTo>
                    <a:pt x="0" y="58674"/>
                  </a:lnTo>
                  <a:cubicBezTo>
                    <a:pt x="0" y="26289"/>
                    <a:pt x="26289" y="0"/>
                    <a:pt x="58674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92" name="Shape 2845"/>
            <p:cNvSpPr/>
            <p:nvPr/>
          </p:nvSpPr>
          <p:spPr>
            <a:xfrm>
              <a:off x="2432252" y="1958367"/>
              <a:ext cx="790641" cy="352202"/>
            </a:xfrm>
            <a:custGeom>
              <a:avLst/>
              <a:gdLst/>
              <a:ahLst/>
              <a:cxnLst/>
              <a:rect l="0" t="0" r="0" b="0"/>
              <a:pathLst>
                <a:path w="790956" h="352044">
                  <a:moveTo>
                    <a:pt x="0" y="58674"/>
                  </a:moveTo>
                  <a:cubicBezTo>
                    <a:pt x="0" y="26289"/>
                    <a:pt x="26289" y="0"/>
                    <a:pt x="58674" y="0"/>
                  </a:cubicBezTo>
                  <a:lnTo>
                    <a:pt x="732282" y="0"/>
                  </a:lnTo>
                  <a:cubicBezTo>
                    <a:pt x="764667" y="0"/>
                    <a:pt x="790956" y="26289"/>
                    <a:pt x="790956" y="58674"/>
                  </a:cubicBezTo>
                  <a:lnTo>
                    <a:pt x="790956" y="293370"/>
                  </a:lnTo>
                  <a:cubicBezTo>
                    <a:pt x="790956" y="325755"/>
                    <a:pt x="764667" y="352044"/>
                    <a:pt x="732282" y="352044"/>
                  </a:cubicBezTo>
                  <a:lnTo>
                    <a:pt x="58674" y="352044"/>
                  </a:lnTo>
                  <a:cubicBezTo>
                    <a:pt x="26289" y="352044"/>
                    <a:pt x="0" y="325755"/>
                    <a:pt x="0" y="29337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64" name="Rectangle 2846"/>
            <p:cNvSpPr>
              <a:spLocks noChangeArrowheads="1"/>
            </p:cNvSpPr>
            <p:nvPr/>
          </p:nvSpPr>
          <p:spPr bwMode="auto">
            <a:xfrm>
              <a:off x="2750566" y="2060655"/>
              <a:ext cx="202175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12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Shape 2847"/>
            <p:cNvSpPr/>
            <p:nvPr/>
          </p:nvSpPr>
          <p:spPr>
            <a:xfrm>
              <a:off x="2044870" y="2453272"/>
              <a:ext cx="789053" cy="353721"/>
            </a:xfrm>
            <a:custGeom>
              <a:avLst/>
              <a:gdLst/>
              <a:ahLst/>
              <a:cxnLst/>
              <a:rect l="0" t="0" r="0" b="0"/>
              <a:pathLst>
                <a:path w="789432" h="353568">
                  <a:moveTo>
                    <a:pt x="58928" y="0"/>
                  </a:moveTo>
                  <a:lnTo>
                    <a:pt x="730504" y="0"/>
                  </a:lnTo>
                  <a:cubicBezTo>
                    <a:pt x="763016" y="0"/>
                    <a:pt x="789432" y="26416"/>
                    <a:pt x="789432" y="58928"/>
                  </a:cubicBezTo>
                  <a:lnTo>
                    <a:pt x="789432" y="294640"/>
                  </a:lnTo>
                  <a:cubicBezTo>
                    <a:pt x="789432" y="327152"/>
                    <a:pt x="763016" y="353568"/>
                    <a:pt x="730504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95" name="Shape 2848"/>
            <p:cNvSpPr/>
            <p:nvPr/>
          </p:nvSpPr>
          <p:spPr>
            <a:xfrm>
              <a:off x="2044870" y="2453272"/>
              <a:ext cx="789053" cy="353721"/>
            </a:xfrm>
            <a:custGeom>
              <a:avLst/>
              <a:gdLst/>
              <a:ahLst/>
              <a:cxnLst/>
              <a:rect l="0" t="0" r="0" b="0"/>
              <a:pathLst>
                <a:path w="789432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730504" y="0"/>
                  </a:lnTo>
                  <a:cubicBezTo>
                    <a:pt x="763016" y="0"/>
                    <a:pt x="789432" y="26416"/>
                    <a:pt x="789432" y="58928"/>
                  </a:cubicBezTo>
                  <a:lnTo>
                    <a:pt x="789432" y="294640"/>
                  </a:lnTo>
                  <a:cubicBezTo>
                    <a:pt x="789432" y="327152"/>
                    <a:pt x="763016" y="353568"/>
                    <a:pt x="730504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67" name="Rectangle 23139"/>
            <p:cNvSpPr>
              <a:spLocks noChangeArrowheads="1"/>
            </p:cNvSpPr>
            <p:nvPr/>
          </p:nvSpPr>
          <p:spPr bwMode="auto">
            <a:xfrm>
              <a:off x="2413881" y="2555320"/>
              <a:ext cx="67825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,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68" name="Rectangle 23138"/>
            <p:cNvSpPr>
              <a:spLocks noChangeArrowheads="1"/>
            </p:cNvSpPr>
            <p:nvPr/>
          </p:nvSpPr>
          <p:spPr bwMode="auto">
            <a:xfrm>
              <a:off x="2464878" y="2555320"/>
              <a:ext cx="110749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5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69" name="Rectangle 23137"/>
            <p:cNvSpPr>
              <a:spLocks noChangeArrowheads="1"/>
            </p:cNvSpPr>
            <p:nvPr/>
          </p:nvSpPr>
          <p:spPr bwMode="auto">
            <a:xfrm>
              <a:off x="2327402" y="2555320"/>
              <a:ext cx="115018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2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Shape 2850"/>
            <p:cNvSpPr/>
            <p:nvPr/>
          </p:nvSpPr>
          <p:spPr>
            <a:xfrm>
              <a:off x="1454271" y="2908706"/>
              <a:ext cx="789053" cy="353721"/>
            </a:xfrm>
            <a:custGeom>
              <a:avLst/>
              <a:gdLst/>
              <a:ahLst/>
              <a:cxnLst/>
              <a:rect l="0" t="0" r="0" b="0"/>
              <a:pathLst>
                <a:path w="789432" h="353568">
                  <a:moveTo>
                    <a:pt x="58928" y="0"/>
                  </a:moveTo>
                  <a:lnTo>
                    <a:pt x="730504" y="0"/>
                  </a:lnTo>
                  <a:cubicBezTo>
                    <a:pt x="763016" y="0"/>
                    <a:pt x="789432" y="26416"/>
                    <a:pt x="789432" y="58928"/>
                  </a:cubicBezTo>
                  <a:lnTo>
                    <a:pt x="789432" y="294640"/>
                  </a:lnTo>
                  <a:cubicBezTo>
                    <a:pt x="789432" y="327152"/>
                    <a:pt x="763016" y="353568"/>
                    <a:pt x="730504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416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0" name="Shape 2851"/>
            <p:cNvSpPr/>
            <p:nvPr/>
          </p:nvSpPr>
          <p:spPr>
            <a:xfrm>
              <a:off x="1454271" y="2908706"/>
              <a:ext cx="789053" cy="353721"/>
            </a:xfrm>
            <a:custGeom>
              <a:avLst/>
              <a:gdLst/>
              <a:ahLst/>
              <a:cxnLst/>
              <a:rect l="0" t="0" r="0" b="0"/>
              <a:pathLst>
                <a:path w="789432" h="353568">
                  <a:moveTo>
                    <a:pt x="0" y="58928"/>
                  </a:moveTo>
                  <a:cubicBezTo>
                    <a:pt x="0" y="26416"/>
                    <a:pt x="26416" y="0"/>
                    <a:pt x="58928" y="0"/>
                  </a:cubicBezTo>
                  <a:lnTo>
                    <a:pt x="730504" y="0"/>
                  </a:lnTo>
                  <a:cubicBezTo>
                    <a:pt x="763016" y="0"/>
                    <a:pt x="789432" y="26416"/>
                    <a:pt x="789432" y="58928"/>
                  </a:cubicBezTo>
                  <a:lnTo>
                    <a:pt x="789432" y="294640"/>
                  </a:lnTo>
                  <a:cubicBezTo>
                    <a:pt x="789432" y="327152"/>
                    <a:pt x="763016" y="353568"/>
                    <a:pt x="730504" y="353568"/>
                  </a:cubicBezTo>
                  <a:lnTo>
                    <a:pt x="58928" y="353568"/>
                  </a:lnTo>
                  <a:cubicBezTo>
                    <a:pt x="26416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72" name="Rectangle 2852"/>
            <p:cNvSpPr>
              <a:spLocks noChangeArrowheads="1"/>
            </p:cNvSpPr>
            <p:nvPr/>
          </p:nvSpPr>
          <p:spPr bwMode="auto">
            <a:xfrm>
              <a:off x="1755902" y="3011631"/>
              <a:ext cx="244262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30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Shape 2853"/>
            <p:cNvSpPr/>
            <p:nvPr/>
          </p:nvSpPr>
          <p:spPr>
            <a:xfrm>
              <a:off x="1030374" y="3333778"/>
              <a:ext cx="792228" cy="353721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58928" y="0"/>
                  </a:moveTo>
                  <a:lnTo>
                    <a:pt x="732028" y="0"/>
                  </a:lnTo>
                  <a:cubicBezTo>
                    <a:pt x="764540" y="0"/>
                    <a:pt x="790956" y="26416"/>
                    <a:pt x="790956" y="58928"/>
                  </a:cubicBezTo>
                  <a:lnTo>
                    <a:pt x="790956" y="294640"/>
                  </a:lnTo>
                  <a:cubicBezTo>
                    <a:pt x="790956" y="327152"/>
                    <a:pt x="764540" y="353568"/>
                    <a:pt x="732028" y="353568"/>
                  </a:cubicBezTo>
                  <a:lnTo>
                    <a:pt x="58928" y="353568"/>
                  </a:lnTo>
                  <a:cubicBezTo>
                    <a:pt x="26378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378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3" name="Shape 2854"/>
            <p:cNvSpPr/>
            <p:nvPr/>
          </p:nvSpPr>
          <p:spPr>
            <a:xfrm>
              <a:off x="1030374" y="3333778"/>
              <a:ext cx="792228" cy="353721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0" y="58928"/>
                  </a:moveTo>
                  <a:cubicBezTo>
                    <a:pt x="0" y="26416"/>
                    <a:pt x="26378" y="0"/>
                    <a:pt x="58928" y="0"/>
                  </a:cubicBezTo>
                  <a:lnTo>
                    <a:pt x="732028" y="0"/>
                  </a:lnTo>
                  <a:cubicBezTo>
                    <a:pt x="764540" y="0"/>
                    <a:pt x="790956" y="26416"/>
                    <a:pt x="790956" y="58928"/>
                  </a:cubicBezTo>
                  <a:lnTo>
                    <a:pt x="790956" y="294640"/>
                  </a:lnTo>
                  <a:cubicBezTo>
                    <a:pt x="790956" y="327152"/>
                    <a:pt x="764540" y="353568"/>
                    <a:pt x="732028" y="353568"/>
                  </a:cubicBezTo>
                  <a:lnTo>
                    <a:pt x="58928" y="353568"/>
                  </a:lnTo>
                  <a:cubicBezTo>
                    <a:pt x="26378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75" name="Rectangle 2855"/>
            <p:cNvSpPr>
              <a:spLocks noChangeArrowheads="1"/>
            </p:cNvSpPr>
            <p:nvPr/>
          </p:nvSpPr>
          <p:spPr bwMode="auto">
            <a:xfrm>
              <a:off x="1378331" y="3435938"/>
              <a:ext cx="124029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4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Shape 2856"/>
            <p:cNvSpPr/>
            <p:nvPr/>
          </p:nvSpPr>
          <p:spPr>
            <a:xfrm>
              <a:off x="747775" y="3895480"/>
              <a:ext cx="789052" cy="353721"/>
            </a:xfrm>
            <a:custGeom>
              <a:avLst/>
              <a:gdLst/>
              <a:ahLst/>
              <a:cxnLst/>
              <a:rect l="0" t="0" r="0" b="0"/>
              <a:pathLst>
                <a:path w="789432" h="353568">
                  <a:moveTo>
                    <a:pt x="58928" y="0"/>
                  </a:moveTo>
                  <a:lnTo>
                    <a:pt x="730504" y="0"/>
                  </a:lnTo>
                  <a:cubicBezTo>
                    <a:pt x="763016" y="0"/>
                    <a:pt x="789432" y="26416"/>
                    <a:pt x="789432" y="58928"/>
                  </a:cubicBezTo>
                  <a:lnTo>
                    <a:pt x="789432" y="294640"/>
                  </a:lnTo>
                  <a:cubicBezTo>
                    <a:pt x="789432" y="327152"/>
                    <a:pt x="763016" y="353568"/>
                    <a:pt x="730504" y="353568"/>
                  </a:cubicBezTo>
                  <a:lnTo>
                    <a:pt x="58928" y="353568"/>
                  </a:lnTo>
                  <a:cubicBezTo>
                    <a:pt x="26378" y="353568"/>
                    <a:pt x="0" y="327152"/>
                    <a:pt x="0" y="294640"/>
                  </a:cubicBezTo>
                  <a:lnTo>
                    <a:pt x="0" y="58928"/>
                  </a:lnTo>
                  <a:cubicBezTo>
                    <a:pt x="0" y="26416"/>
                    <a:pt x="26378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06" name="Shape 2857"/>
            <p:cNvSpPr/>
            <p:nvPr/>
          </p:nvSpPr>
          <p:spPr>
            <a:xfrm>
              <a:off x="747775" y="3895480"/>
              <a:ext cx="789052" cy="353721"/>
            </a:xfrm>
            <a:custGeom>
              <a:avLst/>
              <a:gdLst/>
              <a:ahLst/>
              <a:cxnLst/>
              <a:rect l="0" t="0" r="0" b="0"/>
              <a:pathLst>
                <a:path w="789432" h="353568">
                  <a:moveTo>
                    <a:pt x="0" y="58928"/>
                  </a:moveTo>
                  <a:cubicBezTo>
                    <a:pt x="0" y="26416"/>
                    <a:pt x="26378" y="0"/>
                    <a:pt x="58928" y="0"/>
                  </a:cubicBezTo>
                  <a:lnTo>
                    <a:pt x="730504" y="0"/>
                  </a:lnTo>
                  <a:cubicBezTo>
                    <a:pt x="763016" y="0"/>
                    <a:pt x="789432" y="26416"/>
                    <a:pt x="789432" y="58928"/>
                  </a:cubicBezTo>
                  <a:lnTo>
                    <a:pt x="789432" y="294640"/>
                  </a:lnTo>
                  <a:cubicBezTo>
                    <a:pt x="789432" y="327152"/>
                    <a:pt x="763016" y="353568"/>
                    <a:pt x="730504" y="353568"/>
                  </a:cubicBezTo>
                  <a:lnTo>
                    <a:pt x="58928" y="353568"/>
                  </a:lnTo>
                  <a:cubicBezTo>
                    <a:pt x="26378" y="353568"/>
                    <a:pt x="0" y="327152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78" name="Rectangle 23140"/>
            <p:cNvSpPr>
              <a:spLocks noChangeArrowheads="1"/>
            </p:cNvSpPr>
            <p:nvPr/>
          </p:nvSpPr>
          <p:spPr bwMode="auto">
            <a:xfrm>
              <a:off x="990600" y="3999183"/>
              <a:ext cx="223395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27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79" name="Rectangle 23142"/>
            <p:cNvSpPr>
              <a:spLocks noChangeArrowheads="1"/>
            </p:cNvSpPr>
            <p:nvPr/>
          </p:nvSpPr>
          <p:spPr bwMode="auto">
            <a:xfrm>
              <a:off x="1158566" y="3999183"/>
              <a:ext cx="67825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,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80" name="Rectangle 23141"/>
            <p:cNvSpPr>
              <a:spLocks noChangeArrowheads="1"/>
            </p:cNvSpPr>
            <p:nvPr/>
          </p:nvSpPr>
          <p:spPr bwMode="auto">
            <a:xfrm>
              <a:off x="1208492" y="3999183"/>
              <a:ext cx="110749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5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Shape 2859"/>
            <p:cNvSpPr/>
            <p:nvPr/>
          </p:nvSpPr>
          <p:spPr>
            <a:xfrm>
              <a:off x="458826" y="4373686"/>
              <a:ext cx="792228" cy="381046"/>
            </a:xfrm>
            <a:custGeom>
              <a:avLst/>
              <a:gdLst/>
              <a:ahLst/>
              <a:cxnLst/>
              <a:rect l="0" t="0" r="0" b="0"/>
              <a:pathLst>
                <a:path w="790956" h="381000">
                  <a:moveTo>
                    <a:pt x="63500" y="0"/>
                  </a:moveTo>
                  <a:lnTo>
                    <a:pt x="727456" y="0"/>
                  </a:lnTo>
                  <a:cubicBezTo>
                    <a:pt x="762508" y="0"/>
                    <a:pt x="790956" y="28435"/>
                    <a:pt x="790956" y="63500"/>
                  </a:cubicBezTo>
                  <a:lnTo>
                    <a:pt x="790956" y="317500"/>
                  </a:lnTo>
                  <a:cubicBezTo>
                    <a:pt x="790956" y="352565"/>
                    <a:pt x="762508" y="381000"/>
                    <a:pt x="727456" y="381000"/>
                  </a:cubicBezTo>
                  <a:lnTo>
                    <a:pt x="63500" y="381000"/>
                  </a:lnTo>
                  <a:cubicBezTo>
                    <a:pt x="28435" y="381000"/>
                    <a:pt x="0" y="352565"/>
                    <a:pt x="0" y="317500"/>
                  </a:cubicBezTo>
                  <a:lnTo>
                    <a:pt x="0" y="63500"/>
                  </a:lnTo>
                  <a:cubicBezTo>
                    <a:pt x="0" y="28435"/>
                    <a:pt x="28435" y="0"/>
                    <a:pt x="6350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11" name="Shape 2860"/>
            <p:cNvSpPr/>
            <p:nvPr/>
          </p:nvSpPr>
          <p:spPr>
            <a:xfrm>
              <a:off x="458826" y="4373686"/>
              <a:ext cx="792228" cy="381046"/>
            </a:xfrm>
            <a:custGeom>
              <a:avLst/>
              <a:gdLst/>
              <a:ahLst/>
              <a:cxnLst/>
              <a:rect l="0" t="0" r="0" b="0"/>
              <a:pathLst>
                <a:path w="790956" h="381000">
                  <a:moveTo>
                    <a:pt x="0" y="63500"/>
                  </a:moveTo>
                  <a:cubicBezTo>
                    <a:pt x="0" y="28435"/>
                    <a:pt x="28435" y="0"/>
                    <a:pt x="63500" y="0"/>
                  </a:cubicBezTo>
                  <a:lnTo>
                    <a:pt x="727456" y="0"/>
                  </a:lnTo>
                  <a:cubicBezTo>
                    <a:pt x="762508" y="0"/>
                    <a:pt x="790956" y="28435"/>
                    <a:pt x="790956" y="63500"/>
                  </a:cubicBezTo>
                  <a:lnTo>
                    <a:pt x="790956" y="317500"/>
                  </a:lnTo>
                  <a:cubicBezTo>
                    <a:pt x="790956" y="352565"/>
                    <a:pt x="762508" y="381000"/>
                    <a:pt x="727456" y="381000"/>
                  </a:cubicBezTo>
                  <a:lnTo>
                    <a:pt x="63500" y="381000"/>
                  </a:lnTo>
                  <a:cubicBezTo>
                    <a:pt x="28435" y="381000"/>
                    <a:pt x="0" y="352565"/>
                    <a:pt x="0" y="31750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83" name="Rectangle 23143"/>
            <p:cNvSpPr>
              <a:spLocks noChangeArrowheads="1"/>
            </p:cNvSpPr>
            <p:nvPr/>
          </p:nvSpPr>
          <p:spPr bwMode="auto">
            <a:xfrm>
              <a:off x="717194" y="4489606"/>
              <a:ext cx="173119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11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84" name="Rectangle 23145"/>
            <p:cNvSpPr>
              <a:spLocks noChangeArrowheads="1"/>
            </p:cNvSpPr>
            <p:nvPr/>
          </p:nvSpPr>
          <p:spPr bwMode="auto">
            <a:xfrm>
              <a:off x="848072" y="4489606"/>
              <a:ext cx="67825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,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85" name="Rectangle 23144"/>
            <p:cNvSpPr>
              <a:spLocks noChangeArrowheads="1"/>
            </p:cNvSpPr>
            <p:nvPr/>
          </p:nvSpPr>
          <p:spPr bwMode="auto">
            <a:xfrm>
              <a:off x="898355" y="4489606"/>
              <a:ext cx="124029" cy="24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4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Shape 2862"/>
            <p:cNvSpPr/>
            <p:nvPr/>
          </p:nvSpPr>
          <p:spPr>
            <a:xfrm>
              <a:off x="100021" y="4832157"/>
              <a:ext cx="790641" cy="353720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58928" y="0"/>
                  </a:moveTo>
                  <a:lnTo>
                    <a:pt x="732028" y="0"/>
                  </a:lnTo>
                  <a:cubicBezTo>
                    <a:pt x="764578" y="0"/>
                    <a:pt x="790956" y="26378"/>
                    <a:pt x="790956" y="58928"/>
                  </a:cubicBezTo>
                  <a:lnTo>
                    <a:pt x="790956" y="294640"/>
                  </a:lnTo>
                  <a:cubicBezTo>
                    <a:pt x="790956" y="327190"/>
                    <a:pt x="764578" y="353568"/>
                    <a:pt x="732028" y="353568"/>
                  </a:cubicBezTo>
                  <a:lnTo>
                    <a:pt x="58928" y="353568"/>
                  </a:lnTo>
                  <a:cubicBezTo>
                    <a:pt x="26378" y="353568"/>
                    <a:pt x="0" y="327190"/>
                    <a:pt x="0" y="294640"/>
                  </a:cubicBezTo>
                  <a:lnTo>
                    <a:pt x="0" y="58928"/>
                  </a:lnTo>
                  <a:cubicBezTo>
                    <a:pt x="0" y="26378"/>
                    <a:pt x="26378" y="0"/>
                    <a:pt x="58928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16" name="Shape 2863"/>
            <p:cNvSpPr/>
            <p:nvPr/>
          </p:nvSpPr>
          <p:spPr>
            <a:xfrm>
              <a:off x="100021" y="4832157"/>
              <a:ext cx="790641" cy="353720"/>
            </a:xfrm>
            <a:custGeom>
              <a:avLst/>
              <a:gdLst/>
              <a:ahLst/>
              <a:cxnLst/>
              <a:rect l="0" t="0" r="0" b="0"/>
              <a:pathLst>
                <a:path w="790956" h="353568">
                  <a:moveTo>
                    <a:pt x="0" y="58928"/>
                  </a:moveTo>
                  <a:cubicBezTo>
                    <a:pt x="0" y="26378"/>
                    <a:pt x="26378" y="0"/>
                    <a:pt x="58928" y="0"/>
                  </a:cubicBezTo>
                  <a:lnTo>
                    <a:pt x="732028" y="0"/>
                  </a:lnTo>
                  <a:cubicBezTo>
                    <a:pt x="764578" y="0"/>
                    <a:pt x="790956" y="26378"/>
                    <a:pt x="790956" y="58928"/>
                  </a:cubicBezTo>
                  <a:lnTo>
                    <a:pt x="790956" y="294640"/>
                  </a:lnTo>
                  <a:cubicBezTo>
                    <a:pt x="790956" y="327190"/>
                    <a:pt x="764578" y="353568"/>
                    <a:pt x="732028" y="353568"/>
                  </a:cubicBezTo>
                  <a:lnTo>
                    <a:pt x="58928" y="353568"/>
                  </a:lnTo>
                  <a:cubicBezTo>
                    <a:pt x="26378" y="353568"/>
                    <a:pt x="0" y="327190"/>
                    <a:pt x="0" y="294640"/>
                  </a:cubicBez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17416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79988" name="Rectangle 23149"/>
            <p:cNvSpPr>
              <a:spLocks noChangeArrowheads="1"/>
            </p:cNvSpPr>
            <p:nvPr/>
          </p:nvSpPr>
          <p:spPr bwMode="auto">
            <a:xfrm>
              <a:off x="373685" y="4935528"/>
              <a:ext cx="129484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9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89" name="Rectangle 23153"/>
            <p:cNvSpPr>
              <a:spLocks noChangeArrowheads="1"/>
            </p:cNvSpPr>
            <p:nvPr/>
          </p:nvSpPr>
          <p:spPr bwMode="auto">
            <a:xfrm>
              <a:off x="471041" y="4935528"/>
              <a:ext cx="67825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,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90" name="Rectangle 23151"/>
            <p:cNvSpPr>
              <a:spLocks noChangeArrowheads="1"/>
            </p:cNvSpPr>
            <p:nvPr/>
          </p:nvSpPr>
          <p:spPr bwMode="auto">
            <a:xfrm>
              <a:off x="522037" y="4935528"/>
              <a:ext cx="124029" cy="24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400" b="1">
                  <a:solidFill>
                    <a:srgbClr val="245B98"/>
                  </a:solidFill>
                  <a:latin typeface="Constantia" pitchFamily="18" charset="0"/>
                  <a:ea typeface="Constantia" pitchFamily="18" charset="0"/>
                  <a:cs typeface="Constantia" pitchFamily="18" charset="0"/>
                </a:rPr>
                <a:t>4</a:t>
              </a:r>
              <a:endParaRPr lang="ru-RU" altLang="ru-RU" sz="1100">
                <a:solidFill>
                  <a:srgbClr val="000000"/>
                </a:solidFill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9991" name="Rectangle 2867"/>
            <p:cNvSpPr>
              <a:spLocks noChangeArrowheads="1"/>
            </p:cNvSpPr>
            <p:nvPr/>
          </p:nvSpPr>
          <p:spPr bwMode="auto">
            <a:xfrm>
              <a:off x="1965325" y="89581"/>
              <a:ext cx="2332783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404040"/>
                  </a:solidFill>
                  <a:latin typeface="Arial" charset="0"/>
                  <a:ea typeface="Arial" charset="0"/>
                  <a:cs typeface="Calibri" pitchFamily="34" charset="0"/>
                </a:rPr>
                <a:t>Бюджет на 2014 г, млрд. 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79992" name="Rectangle 2868"/>
            <p:cNvSpPr>
              <a:spLocks noChangeArrowheads="1"/>
            </p:cNvSpPr>
            <p:nvPr/>
          </p:nvSpPr>
          <p:spPr bwMode="auto">
            <a:xfrm>
              <a:off x="3721354" y="89581"/>
              <a:ext cx="328969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404040"/>
                  </a:solidFill>
                  <a:latin typeface="Arial" charset="0"/>
                  <a:ea typeface="Arial" charset="0"/>
                  <a:cs typeface="Calibri" pitchFamily="34" charset="0"/>
                </a:rPr>
                <a:t>руб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  <p:sp>
          <p:nvSpPr>
            <p:cNvPr id="79993" name="Rectangle 2869"/>
            <p:cNvSpPr>
              <a:spLocks noChangeArrowheads="1"/>
            </p:cNvSpPr>
            <p:nvPr/>
          </p:nvSpPr>
          <p:spPr bwMode="auto">
            <a:xfrm>
              <a:off x="4943602" y="5387031"/>
              <a:ext cx="4188630" cy="19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ru-RU" altLang="ru-RU" sz="1200">
                  <a:solidFill>
                    <a:srgbClr val="404040"/>
                  </a:solidFill>
                  <a:latin typeface="Arial" charset="0"/>
                  <a:ea typeface="Arial" charset="0"/>
                  <a:cs typeface="Calibri" pitchFamily="34" charset="0"/>
                </a:rPr>
                <a:t>Источник: РФТР, Аналитический центр, 2014</a:t>
              </a:r>
              <a:endParaRPr lang="ru-RU" altLang="ru-RU" sz="1100">
                <a:solidFill>
                  <a:srgbClr val="000000"/>
                </a:solidFill>
                <a:ea typeface="Arial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9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57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prstClr val="black"/>
                </a:solidFill>
              </a:rPr>
              <a:t>2.3. Целевыми расходами признаются обоснованные и документально подтвержденные затраты, понесенные в процессе реализации проекта при наличии следующих условий:</a:t>
            </a:r>
          </a:p>
          <a:p>
            <a:r>
              <a:rPr lang="ru-RU" sz="2100" b="1" dirty="0">
                <a:solidFill>
                  <a:prstClr val="black"/>
                </a:solidFill>
              </a:rPr>
              <a:t>— расходы должны быть произведены в тот </a:t>
            </a:r>
            <a:r>
              <a:rPr lang="ru-RU" sz="2100" b="1" dirty="0">
                <a:solidFill>
                  <a:srgbClr val="0070C0"/>
                </a:solidFill>
              </a:rPr>
              <a:t>отчетный период</a:t>
            </a:r>
            <a:r>
              <a:rPr lang="ru-RU" sz="2100" b="1" dirty="0">
                <a:solidFill>
                  <a:prstClr val="black"/>
                </a:solidFill>
              </a:rPr>
              <a:t>, на который был выделен грант;</a:t>
            </a:r>
          </a:p>
          <a:p>
            <a:r>
              <a:rPr lang="ru-RU" sz="2100" b="1" dirty="0">
                <a:solidFill>
                  <a:prstClr val="black"/>
                </a:solidFill>
              </a:rPr>
              <a:t>— расходы должны быть </a:t>
            </a:r>
            <a:r>
              <a:rPr lang="ru-RU" sz="2100" b="1" dirty="0">
                <a:solidFill>
                  <a:srgbClr val="0070C0"/>
                </a:solidFill>
              </a:rPr>
              <a:t>экономически обоснованы </a:t>
            </a:r>
            <a:r>
              <a:rPr lang="ru-RU" sz="2100" b="1" dirty="0">
                <a:solidFill>
                  <a:prstClr val="black"/>
                </a:solidFill>
              </a:rPr>
              <a:t>и непосредственно направлены на </a:t>
            </a:r>
            <a:r>
              <a:rPr lang="ru-RU" sz="2100" b="1" dirty="0">
                <a:solidFill>
                  <a:srgbClr val="0070C0"/>
                </a:solidFill>
              </a:rPr>
              <a:t>реализацию проекта</a:t>
            </a:r>
            <a:r>
              <a:rPr lang="ru-RU" sz="2100" b="1" dirty="0">
                <a:solidFill>
                  <a:prstClr val="black"/>
                </a:solidFill>
              </a:rPr>
              <a:t>, на который были выделены средства;</a:t>
            </a:r>
          </a:p>
          <a:p>
            <a:r>
              <a:rPr lang="ru-RU" sz="2100" b="1" dirty="0">
                <a:solidFill>
                  <a:prstClr val="black"/>
                </a:solidFill>
              </a:rPr>
              <a:t>— расходы должны производиться в </a:t>
            </a:r>
            <a:r>
              <a:rPr lang="ru-RU" sz="2100" b="1" dirty="0">
                <a:solidFill>
                  <a:srgbClr val="0070C0"/>
                </a:solidFill>
              </a:rPr>
              <a:t>соответствии с бюджетом </a:t>
            </a:r>
            <a:r>
              <a:rPr lang="ru-RU" sz="2100" b="1" dirty="0">
                <a:solidFill>
                  <a:prstClr val="black"/>
                </a:solidFill>
              </a:rPr>
              <a:t>проекта;</a:t>
            </a:r>
          </a:p>
          <a:p>
            <a:r>
              <a:rPr lang="ru-RU" sz="2100" b="1" dirty="0">
                <a:solidFill>
                  <a:prstClr val="black"/>
                </a:solidFill>
              </a:rPr>
              <a:t>— расходы на финансовое </a:t>
            </a:r>
            <a:r>
              <a:rPr lang="ru-RU" sz="2100" b="1" dirty="0">
                <a:solidFill>
                  <a:srgbClr val="0070C0"/>
                </a:solidFill>
              </a:rPr>
              <a:t>обеспечение поездок </a:t>
            </a:r>
            <a:r>
              <a:rPr lang="ru-RU" sz="2100" b="1" dirty="0">
                <a:solidFill>
                  <a:prstClr val="black"/>
                </a:solidFill>
              </a:rPr>
              <a:t>членов научного коллектива регламентируются:</a:t>
            </a:r>
          </a:p>
          <a:p>
            <a:r>
              <a:rPr lang="ru-RU" sz="2100" b="1" dirty="0">
                <a:solidFill>
                  <a:prstClr val="black"/>
                </a:solidFill>
              </a:rPr>
              <a:t>постановлением Правительства от 13.10.2008 г. № 749 РФ «Об особенностях направления работников в служебные командировки»; </a:t>
            </a:r>
            <a:endParaRPr lang="en-US" sz="2100" b="1" dirty="0" smtClean="0">
              <a:solidFill>
                <a:prstClr val="black"/>
              </a:solidFill>
            </a:endParaRPr>
          </a:p>
          <a:p>
            <a:endParaRPr lang="ru-RU" sz="2100" b="1" dirty="0" smtClean="0">
              <a:solidFill>
                <a:prstClr val="black"/>
              </a:solidFill>
            </a:endParaRPr>
          </a:p>
          <a:p>
            <a:r>
              <a:rPr lang="ru-RU" sz="2100" b="1" dirty="0">
                <a:solidFill>
                  <a:prstClr val="black"/>
                </a:solidFill>
              </a:rPr>
              <a:t>3.5. Информация о смене </a:t>
            </a:r>
            <a:r>
              <a:rPr lang="ru-RU" sz="2100" b="1" dirty="0" smtClean="0">
                <a:solidFill>
                  <a:prstClr val="black"/>
                </a:solidFill>
              </a:rPr>
              <a:t>Руководителя </a:t>
            </a:r>
            <a:r>
              <a:rPr lang="ru-RU" sz="2100" b="1" dirty="0">
                <a:solidFill>
                  <a:prstClr val="black"/>
                </a:solidFill>
              </a:rPr>
              <a:t>или основных исполнителей проекта должна незамедлительно сообщаться в Фонд</a:t>
            </a:r>
            <a:r>
              <a:rPr lang="ru-RU" sz="2100" b="1" dirty="0" smtClean="0">
                <a:solidFill>
                  <a:prstClr val="black"/>
                </a:solidFill>
              </a:rPr>
              <a:t>.</a:t>
            </a:r>
            <a:endParaRPr lang="en-US" sz="2100" b="1" dirty="0" smtClean="0">
              <a:solidFill>
                <a:prstClr val="black"/>
              </a:solidFill>
            </a:endParaRPr>
          </a:p>
          <a:p>
            <a:endParaRPr lang="ru-RU" sz="2100" b="1" dirty="0">
              <a:solidFill>
                <a:prstClr val="black"/>
              </a:solidFill>
            </a:endParaRPr>
          </a:p>
          <a:p>
            <a:r>
              <a:rPr lang="ru-RU" sz="2100" b="1" dirty="0">
                <a:solidFill>
                  <a:srgbClr val="FF0000"/>
                </a:solidFill>
              </a:rPr>
              <a:t>3.6. Смена Организации — адресата финансирования проекта осуществляется решением бюро совета </a:t>
            </a:r>
            <a:r>
              <a:rPr lang="ru-RU" sz="2100" b="1" dirty="0" smtClean="0">
                <a:solidFill>
                  <a:srgbClr val="FF0000"/>
                </a:solidFill>
              </a:rPr>
              <a:t>Фонда.</a:t>
            </a:r>
            <a:endParaRPr lang="ru-RU" sz="2100" b="1" dirty="0">
              <a:solidFill>
                <a:srgbClr val="FF0000"/>
              </a:solidFill>
            </a:endParaRPr>
          </a:p>
          <a:p>
            <a:endParaRPr lang="ru-RU" sz="2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57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44624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4. Условия досрочного </a:t>
            </a:r>
            <a:r>
              <a:rPr lang="ru-RU" sz="2000" b="1" dirty="0">
                <a:solidFill>
                  <a:srgbClr val="C00000"/>
                </a:solidFill>
              </a:rPr>
              <a:t>прекращения финансирования </a:t>
            </a:r>
            <a:r>
              <a:rPr lang="ru-RU" sz="2000" b="1" dirty="0">
                <a:solidFill>
                  <a:prstClr val="black"/>
                </a:solidFill>
              </a:rPr>
              <a:t>проекта Фондом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—экспертный совет Фонда установил </a:t>
            </a:r>
            <a:r>
              <a:rPr lang="ru-RU" sz="2000" b="1" dirty="0">
                <a:solidFill>
                  <a:srgbClr val="C00000"/>
                </a:solidFill>
              </a:rPr>
              <a:t>нецелесообразность</a:t>
            </a:r>
            <a:r>
              <a:rPr lang="ru-RU" sz="2000" b="1" dirty="0">
                <a:solidFill>
                  <a:prstClr val="black"/>
                </a:solidFill>
              </a:rPr>
              <a:t> дальнейшего </a:t>
            </a:r>
            <a:r>
              <a:rPr lang="ru-RU" sz="2000" b="1" dirty="0">
                <a:solidFill>
                  <a:srgbClr val="C00000"/>
                </a:solidFill>
              </a:rPr>
              <a:t>продолжения </a:t>
            </a:r>
            <a:r>
              <a:rPr lang="ru-RU" sz="2000" b="1" dirty="0">
                <a:solidFill>
                  <a:prstClr val="black"/>
                </a:solidFill>
              </a:rPr>
              <a:t>реализации проекта</a:t>
            </a:r>
            <a:r>
              <a:rPr lang="ru-RU" sz="2000" b="1" dirty="0" smtClean="0">
                <a:solidFill>
                  <a:prstClr val="black"/>
                </a:solidFill>
              </a:rPr>
              <a:t>;</a:t>
            </a:r>
            <a:endParaRPr lang="en-US" sz="2000" b="1" dirty="0" smtClean="0">
              <a:solidFill>
                <a:prstClr val="black"/>
              </a:solidFill>
            </a:endParaRP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5. </a:t>
            </a:r>
            <a:r>
              <a:rPr lang="ru-RU" sz="2000" b="1" dirty="0">
                <a:solidFill>
                  <a:srgbClr val="0070C0"/>
                </a:solidFill>
              </a:rPr>
              <a:t>Особенности финансирования </a:t>
            </a:r>
            <a:r>
              <a:rPr lang="ru-RU" sz="2000" b="1" dirty="0">
                <a:solidFill>
                  <a:prstClr val="black"/>
                </a:solidFill>
              </a:rPr>
              <a:t>проектов проведения научных </a:t>
            </a:r>
            <a:r>
              <a:rPr lang="ru-RU" sz="2000" b="1" dirty="0" smtClean="0">
                <a:solidFill>
                  <a:prstClr val="black"/>
                </a:solidFill>
              </a:rPr>
              <a:t>исследований ( </a:t>
            </a:r>
            <a:r>
              <a:rPr lang="ru-RU" sz="2000" b="1" dirty="0">
                <a:solidFill>
                  <a:prstClr val="black"/>
                </a:solidFill>
              </a:rPr>
              <a:t>«а», «а1», «а2», «а(м)», «а2(м)», «а(р)», «а(п)», «в»)</a:t>
            </a:r>
            <a:endParaRPr lang="en-US" sz="2000" b="1" dirty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в </a:t>
            </a:r>
            <a:r>
              <a:rPr lang="ru-RU" sz="2000" b="1" dirty="0" smtClean="0">
                <a:solidFill>
                  <a:prstClr val="black"/>
                </a:solidFill>
              </a:rPr>
              <a:t>области (РГНФ)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и проектов создания информационного </a:t>
            </a:r>
            <a:r>
              <a:rPr lang="ru-RU" sz="2000" b="1" dirty="0" smtClean="0">
                <a:solidFill>
                  <a:prstClr val="black"/>
                </a:solidFill>
              </a:rPr>
              <a:t>обеспечения:</a:t>
            </a: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5.3. В случае, если </a:t>
            </a:r>
            <a:r>
              <a:rPr lang="ru-RU" sz="2000" b="1" dirty="0">
                <a:solidFill>
                  <a:srgbClr val="C00000"/>
                </a:solidFill>
              </a:rPr>
              <a:t>проект выполняется коллективом ученых, состоящим из трех и более человек,</a:t>
            </a:r>
            <a:r>
              <a:rPr lang="ru-RU" sz="2000" b="1" dirty="0">
                <a:solidFill>
                  <a:prstClr val="black"/>
                </a:solidFill>
              </a:rPr>
              <a:t> общий </a:t>
            </a:r>
            <a:r>
              <a:rPr lang="ru-RU" sz="2000" b="1" dirty="0">
                <a:solidFill>
                  <a:srgbClr val="C00000"/>
                </a:solidFill>
              </a:rPr>
              <a:t>размер</a:t>
            </a:r>
            <a:r>
              <a:rPr lang="ru-RU" sz="2000" b="1" dirty="0">
                <a:solidFill>
                  <a:prstClr val="black"/>
                </a:solidFill>
              </a:rPr>
              <a:t> ежегодного </a:t>
            </a:r>
            <a:r>
              <a:rPr lang="ru-RU" sz="2000" b="1" dirty="0">
                <a:solidFill>
                  <a:srgbClr val="C00000"/>
                </a:solidFill>
              </a:rPr>
              <a:t>вознаграждения руководителя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проекта </a:t>
            </a:r>
            <a:r>
              <a:rPr lang="ru-RU" sz="2000" b="1" dirty="0">
                <a:solidFill>
                  <a:srgbClr val="C00000"/>
                </a:solidFill>
              </a:rPr>
              <a:t>не должен превышать 50 % </a:t>
            </a:r>
            <a:r>
              <a:rPr lang="ru-RU" sz="2000" b="1" dirty="0">
                <a:solidFill>
                  <a:prstClr val="black"/>
                </a:solidFill>
              </a:rPr>
              <a:t>от суммы ежегодного вознаграждения всех исполнителей проекта, указанных в форме «Т» </a:t>
            </a:r>
            <a:r>
              <a:rPr lang="ru-RU" sz="2000" b="1" dirty="0" smtClean="0">
                <a:solidFill>
                  <a:prstClr val="black"/>
                </a:solidFill>
              </a:rPr>
              <a:t>заявки. </a:t>
            </a:r>
            <a:r>
              <a:rPr lang="ru-RU" sz="2000" b="1" dirty="0">
                <a:solidFill>
                  <a:prstClr val="black"/>
                </a:solidFill>
              </a:rPr>
              <a:t>Вознаграждение за выполнение работ по реализации проекта должен получить каждый исполнитель проекта, указанный в заявке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en-US" sz="2000" b="1" dirty="0" smtClean="0">
              <a:solidFill>
                <a:prstClr val="black"/>
              </a:solidFill>
            </a:endParaRP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5.4. Расходы на оплату </a:t>
            </a:r>
            <a:r>
              <a:rPr lang="ru-RU" sz="2000" b="1" dirty="0">
                <a:solidFill>
                  <a:srgbClr val="C00000"/>
                </a:solidFill>
              </a:rPr>
              <a:t>услуг сторонних организаций не должны превышать 30%</a:t>
            </a:r>
            <a:r>
              <a:rPr lang="ru-RU" sz="2000" b="1" dirty="0">
                <a:solidFill>
                  <a:prstClr val="black"/>
                </a:solidFill>
              </a:rPr>
              <a:t> от объема финансирования проекта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en-US" sz="2000" b="1" dirty="0" smtClean="0">
              <a:solidFill>
                <a:prstClr val="black"/>
              </a:solidFill>
            </a:endParaRP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5.5. Расходы на </a:t>
            </a:r>
            <a:r>
              <a:rPr lang="ru-RU" sz="2000" b="1" dirty="0">
                <a:solidFill>
                  <a:srgbClr val="C00000"/>
                </a:solidFill>
              </a:rPr>
              <a:t>приобретение материальных запасов не должны превышать 20% </a:t>
            </a:r>
            <a:r>
              <a:rPr lang="ru-RU" sz="2000" b="1" dirty="0">
                <a:solidFill>
                  <a:prstClr val="black"/>
                </a:solidFill>
              </a:rPr>
              <a:t>от объема финансирования проекта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57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7"/>
            <a:ext cx="8568952" cy="622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6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>
                <a:solidFill>
                  <a:srgbClr val="0070C0"/>
                </a:solidFill>
              </a:rPr>
              <a:t>Особенности финансирования </a:t>
            </a:r>
            <a:r>
              <a:rPr lang="ru-RU" b="1" dirty="0">
                <a:solidFill>
                  <a:prstClr val="black"/>
                </a:solidFill>
              </a:rPr>
              <a:t>проектов </a:t>
            </a:r>
            <a:r>
              <a:rPr lang="ru-RU" b="1" dirty="0">
                <a:solidFill>
                  <a:srgbClr val="0070C0"/>
                </a:solidFill>
              </a:rPr>
              <a:t>организации мероприятий</a:t>
            </a:r>
            <a:r>
              <a:rPr lang="ru-RU" b="1" dirty="0">
                <a:solidFill>
                  <a:prstClr val="black"/>
                </a:solidFill>
              </a:rPr>
              <a:t>, в том числе конференций и семинаров («г», «г1», «г(р)», «г(м)», «г(ц)», «</a:t>
            </a:r>
            <a:r>
              <a:rPr lang="ru-RU" b="1" dirty="0" err="1">
                <a:solidFill>
                  <a:prstClr val="black"/>
                </a:solidFill>
              </a:rPr>
              <a:t>г</a:t>
            </a:r>
            <a:r>
              <a:rPr lang="ru-RU" b="1" dirty="0">
                <a:solidFill>
                  <a:prstClr val="black"/>
                </a:solidFill>
              </a:rPr>
              <a:t>(</a:t>
            </a:r>
            <a:r>
              <a:rPr lang="ru-RU" b="1" dirty="0" err="1">
                <a:solidFill>
                  <a:prstClr val="black"/>
                </a:solidFill>
              </a:rPr>
              <a:t>п</a:t>
            </a:r>
            <a:r>
              <a:rPr lang="ru-RU" b="1" dirty="0" smtClean="0">
                <a:solidFill>
                  <a:prstClr val="black"/>
                </a:solidFill>
              </a:rPr>
              <a:t>)»)</a:t>
            </a:r>
            <a:endParaRPr lang="en-US" b="1" dirty="0" smtClean="0">
              <a:solidFill>
                <a:prstClr val="black"/>
              </a:solidFill>
            </a:endParaRP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6.2. </a:t>
            </a:r>
            <a:r>
              <a:rPr lang="ru-RU" b="1" dirty="0">
                <a:solidFill>
                  <a:srgbClr val="C00000"/>
                </a:solidFill>
              </a:rPr>
              <a:t>Средства, </a:t>
            </a:r>
            <a:r>
              <a:rPr lang="ru-RU" b="1" dirty="0">
                <a:solidFill>
                  <a:prstClr val="black"/>
                </a:solidFill>
              </a:rPr>
              <a:t>выделяемые Фондом для </a:t>
            </a:r>
            <a:r>
              <a:rPr lang="ru-RU" b="1" dirty="0">
                <a:solidFill>
                  <a:srgbClr val="0070C0"/>
                </a:solidFill>
              </a:rPr>
              <a:t>организации и проведения мероприятий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>
                <a:solidFill>
                  <a:srgbClr val="C00000"/>
                </a:solidFill>
              </a:rPr>
              <a:t>могут использоваться </a:t>
            </a:r>
            <a:r>
              <a:rPr lang="ru-RU" b="1" dirty="0">
                <a:solidFill>
                  <a:prstClr val="black"/>
                </a:solidFill>
              </a:rPr>
              <a:t>только для осуществления следующих расходов: выплаты </a:t>
            </a:r>
            <a:r>
              <a:rPr lang="ru-RU" b="1" dirty="0">
                <a:solidFill>
                  <a:srgbClr val="0070C0"/>
                </a:solidFill>
              </a:rPr>
              <a:t>вознаграждения переводчикам и персоналу</a:t>
            </a:r>
            <a:r>
              <a:rPr lang="ru-RU" b="1" dirty="0">
                <a:solidFill>
                  <a:prstClr val="black"/>
                </a:solidFill>
              </a:rPr>
              <a:t>, обслуживающему презентационное оборудование (компьютеры, проекторы, микрофоны, оборудование для синхронного перевода), </a:t>
            </a:r>
            <a:r>
              <a:rPr lang="ru-RU" b="1" dirty="0">
                <a:solidFill>
                  <a:srgbClr val="0070C0"/>
                </a:solidFill>
              </a:rPr>
              <a:t>начисления на оплату труда</a:t>
            </a:r>
            <a:r>
              <a:rPr lang="ru-RU" b="1" dirty="0">
                <a:solidFill>
                  <a:prstClr val="black"/>
                </a:solidFill>
              </a:rPr>
              <a:t>; </a:t>
            </a:r>
            <a:r>
              <a:rPr lang="ru-RU" b="1" dirty="0">
                <a:solidFill>
                  <a:srgbClr val="0070C0"/>
                </a:solidFill>
              </a:rPr>
              <a:t>расходы на поездки</a:t>
            </a:r>
            <a:r>
              <a:rPr lang="ru-RU" b="1" dirty="0">
                <a:solidFill>
                  <a:prstClr val="black"/>
                </a:solidFill>
              </a:rPr>
              <a:t>, связанные с организацией мероприятия, для основных исполнителей проекта; </a:t>
            </a:r>
            <a:r>
              <a:rPr lang="ru-RU" b="1" dirty="0">
                <a:solidFill>
                  <a:srgbClr val="0070C0"/>
                </a:solidFill>
              </a:rPr>
              <a:t>приобретение канцелярских товаров и расходных материалов</a:t>
            </a:r>
            <a:r>
              <a:rPr lang="ru-RU" b="1" dirty="0">
                <a:solidFill>
                  <a:prstClr val="black"/>
                </a:solidFill>
              </a:rPr>
              <a:t>; </a:t>
            </a:r>
            <a:r>
              <a:rPr lang="ru-RU" b="1" dirty="0">
                <a:solidFill>
                  <a:srgbClr val="0070C0"/>
                </a:solidFill>
              </a:rPr>
              <a:t>оплата аренды автотранспорта </a:t>
            </a:r>
            <a:r>
              <a:rPr lang="ru-RU" b="1" dirty="0">
                <a:solidFill>
                  <a:prstClr val="black"/>
                </a:solidFill>
              </a:rPr>
              <a:t>для нужд оргкомитета во время подготовки научного мероприятия и в дни </a:t>
            </a:r>
            <a:r>
              <a:rPr lang="ru-RU" b="1" dirty="0" smtClean="0">
                <a:solidFill>
                  <a:prstClr val="black"/>
                </a:solidFill>
              </a:rPr>
              <a:t>приезда-отъезда.</a:t>
            </a:r>
            <a:endParaRPr lang="en-US" b="1" dirty="0" smtClean="0">
              <a:solidFill>
                <a:prstClr val="black"/>
              </a:solidFill>
            </a:endParaRPr>
          </a:p>
          <a:p>
            <a:endParaRPr lang="ru-RU" sz="1000" b="1" dirty="0" smtClean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6.3. Из средств гранта Фонда также 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не подлежат оплате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:</a:t>
            </a:r>
          </a:p>
          <a:p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— расходы на 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организационно-финансовое и техническое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 сопровождение проектов по организации мероприятия;</a:t>
            </a:r>
          </a:p>
          <a:p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— расходы на 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вознаграждение основных исполнителей 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проекта, включая Руководителя проекта;</a:t>
            </a:r>
          </a:p>
          <a:p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— 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представительские расходы 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(оплата питания участников, культурных программ, сувениров и т.д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.).</a:t>
            </a:r>
            <a:endParaRPr lang="en-US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endParaRPr lang="ru-RU" sz="1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6.4. Не допускается полная 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передача полномочий 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по организации научного мероприятия </a:t>
            </a:r>
            <a:r>
              <a:rPr lang="ru-RU" b="1" dirty="0">
                <a:solidFill>
                  <a:srgbClr val="FF0000"/>
                </a:solidFill>
                <a:ea typeface="Calibri"/>
                <a:cs typeface="Times New Roman"/>
              </a:rPr>
              <a:t>сторонней организации 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путем заключения договора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Участие в конкурсе «а» РФФИ 2014 г. по РФ(количество)</a:t>
            </a:r>
            <a:endParaRPr lang="ru-RU" sz="2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664" y="908720"/>
          <a:ext cx="7296471" cy="3418528"/>
        </p:xfrm>
        <a:graphic>
          <a:graphicData uri="http://schemas.openxmlformats.org/drawingml/2006/table">
            <a:tbl>
              <a:tblPr/>
              <a:tblGrid>
                <a:gridCol w="3057181"/>
                <a:gridCol w="844893"/>
                <a:gridCol w="1570534"/>
                <a:gridCol w="1823863"/>
              </a:tblGrid>
              <a:tr h="35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Подано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Поддержано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поддержаных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заявок 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8 924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2 751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30,8%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Субъектов РФ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83,3%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Занято в исполнении (чел.)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17 112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среднем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ок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        6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исп.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заявку</a:t>
                      </a:r>
                    </a:p>
                  </a:txBody>
                  <a:tcPr marL="9293" marR="9293" marT="92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Организаций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922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524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56,8%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59586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 них ВУЗы,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университеты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5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Региональные конкурсы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1 786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562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31,5%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Конкурс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Мой первый грант»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5 975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1947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32,6%</a:t>
                      </a:r>
                    </a:p>
                  </a:txBody>
                  <a:tcPr marL="9293" marR="9293" marT="92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19672" y="450912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В 2014 г. продолжилась наметившаяся в прошлые годы тенденция, проявившаяся в поддержке региональными правительствами из собственных средств проектов, 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не вошедших в число победителей региональных конкурсов.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Поддержка регионами таких проектов означает их высокую значимость для региона.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Изменение бюджета РФФИ с 1993 по 2013 гг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1"/>
            <a:ext cx="6840760" cy="58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72809" cy="64807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dirty="0" smtClean="0"/>
              <a:t>Данные о финансировании РФФИ из бюджета с 1993 года.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56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72966" y="148551"/>
            <a:ext cx="8278546" cy="760169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 smtClean="0"/>
              <a:t>Распределение бюджетных средств по видам деятельности </a:t>
            </a:r>
            <a:br>
              <a:rPr lang="ru-RU" sz="2000" b="1" dirty="0" smtClean="0"/>
            </a:br>
            <a:r>
              <a:rPr lang="ru-RU" sz="2000" b="1" dirty="0" smtClean="0"/>
              <a:t>РФФИ в 2014 г.</a:t>
            </a:r>
            <a:endParaRPr lang="ru-RU" sz="2000" b="1" dirty="0"/>
          </a:p>
        </p:txBody>
      </p:sp>
      <p:pic>
        <p:nvPicPr>
          <p:cNvPr id="6" name="Рисунок 5" descr="Плановое распределение финансирования по видам деятельности на 2013 г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291264" cy="5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8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57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http://www.rfbr.ru/rffi/getimage/?objectId=19298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40852" cy="51679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72966" y="148551"/>
            <a:ext cx="8447506" cy="1192217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b="1" dirty="0" smtClean="0"/>
              <a:t>Между областями знания финансовые средства распределяются с учетом количества поступающих заявок на конкурс инициативных проектов. На графике представлено распределение бюджетных средств между областями знания в 2014г.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727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57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72966" y="148551"/>
            <a:ext cx="8447506" cy="1192217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 smtClean="0"/>
              <a:t>Динамика финансовых показателей конкурсов РГНФ </a:t>
            </a:r>
            <a:br>
              <a:rPr lang="ru-RU" sz="2400" b="1" dirty="0" smtClean="0"/>
            </a:br>
            <a:r>
              <a:rPr lang="ru-RU" sz="2400" b="1" dirty="0" smtClean="0"/>
              <a:t>за 2006-2015 г.г.</a:t>
            </a:r>
            <a:endParaRPr lang="ru-RU" sz="2400" b="1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83568" y="1556792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25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5720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72966" y="148551"/>
            <a:ext cx="8447506" cy="1192217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 smtClean="0"/>
              <a:t>Участие в конкурсах РГНФ 2014 г. (кол-во)</a:t>
            </a:r>
            <a:endParaRPr lang="ru-RU" sz="24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07272"/>
              </p:ext>
            </p:extLst>
          </p:nvPr>
        </p:nvGraphicFramePr>
        <p:xfrm>
          <a:off x="539552" y="1124744"/>
          <a:ext cx="8208913" cy="5497538"/>
        </p:xfrm>
        <a:graphic>
          <a:graphicData uri="http://schemas.openxmlformats.org/drawingml/2006/table">
            <a:tbl>
              <a:tblPr/>
              <a:tblGrid>
                <a:gridCol w="3149930"/>
                <a:gridCol w="870528"/>
                <a:gridCol w="1092111"/>
                <a:gridCol w="1152128"/>
                <a:gridCol w="416975"/>
                <a:gridCol w="1527241"/>
              </a:tblGrid>
              <a:tr h="687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Подано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Поддержано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Анализ  (%, доля)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Примечание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заявок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7 758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поддержано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Из  субъектов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Организаций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6748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 них ВУЗы, университеты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поддержанных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6257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Занято в исполнении (чел.)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14 604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среднем более  4 чел на заявку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23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 них молодые ученые (чел.)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 общ. ч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исла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исполнителей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27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Конкурс поддержки молодых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ученых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поддержанных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5031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них занято исполнителей-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молодых ученых (чел.)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более 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среднем около 3,5 чел на заявку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5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Региональные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конкурсы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поддержанных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3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55576" y="6403103"/>
            <a:ext cx="8251825" cy="3317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Мурманский государственный технический университет (Отдел ОНИД и ПУ НИОКР)</a:t>
            </a:r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0"/>
            <a:ext cx="8154537" cy="116684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Контакты: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206" y="1166843"/>
            <a:ext cx="8270543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решили принять участие в конкурсе на соискание гранта, просьба обязательно сообщить об этом в отдел обеспечения научно-исследовательской деятельности и ПУ НИОКР, где вам</a:t>
            </a:r>
          </a:p>
          <a:p>
            <a:pPr algn="ctr"/>
            <a:endParaRPr lang="ru-RU" sz="20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Окажут содействие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Димова Виктория Витальевна: тел. 40-33-70 ,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Москвина Елена Ивановна: тел. 40-33-99,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Быков Андрей Николаевич: тел. 40-33-99.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dimovavv@gmail.com</a:t>
            </a:r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можете переслать названия предполагаемых проектов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осуществление которых  вы хотели бы получить финансирование (грант) фонда, и при наличие Конкурса мы обязательно подготовим для вас необходимую информацию. 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1" descr="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489" y="6029325"/>
            <a:ext cx="1504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20119" y="5513696"/>
            <a:ext cx="629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26675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НАУЧНЫЕ ФОНДЫ РФ и др. </a:t>
            </a:r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грантодатели</a:t>
            </a:r>
            <a:endPara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07703" y="1628800"/>
            <a:ext cx="6696745" cy="489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1.	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Российский фонд фундаментальных исследований (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РФФИ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  <a:p>
            <a:pPr marL="342900" lvl="0" indent="-342900" algn="just"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 algn="just"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2. Российский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гуманитарный научный фонд (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РГНФ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  <a:p>
            <a:pPr marL="342900" lvl="0" indent="-342900" algn="just"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lvl="0" indent="-342900" algn="just"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3.	Российский научный фонд (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РНФ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  <a:p>
            <a:pPr marL="342900" lvl="0" indent="-342900" algn="just"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693181" y="2361654"/>
            <a:ext cx="4996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260648"/>
            <a:ext cx="7488831" cy="6264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defRPr/>
            </a:pP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marL="457200" lvl="0" indent="-457200" algn="just">
              <a:buAutoNum type="arabicPeriod" startAt="4"/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Федеральная целевая программа (Заказчик: Министерство образования и науки Российской Федерации) (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ФЦП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)</a:t>
            </a:r>
          </a:p>
          <a:p>
            <a:pPr lvl="0" algn="just"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2009-2013гг..</a:t>
            </a:r>
            <a:r>
              <a:rPr lang="ru-RU" sz="2400" dirty="0"/>
              <a:t>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и научно-педагогические кадры инновационной России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90,454 млрд. рублей</a:t>
            </a:r>
          </a:p>
          <a:p>
            <a:pPr lvl="0" algn="just"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2014-2020гг.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"Исследования и разработки по приоритетным направлениям развития научно-технологического комплекса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202,23 млрд. рублей 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 startAt="5"/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Федеральное государственное бюджетное учреждение «Фонд содействия развитию малых форм предприятий в научно-технической сфере»</a:t>
            </a:r>
          </a:p>
          <a:p>
            <a:pPr lvl="0" algn="just"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Конкурсы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У.М.Н.И.К, У.М.Н.И.К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на СТАРТ, СТАРТ, РАЗВИТИЕ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403647" y="260648"/>
            <a:ext cx="7705427" cy="1224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целевая программа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"Исследования и разработки по приоритетным направлениям развития научно-технологического комплекса России"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2014 - 2020 годы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35696" y="1844824"/>
            <a:ext cx="7045523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1340768"/>
            <a:ext cx="7045523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412776"/>
            <a:ext cx="733355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/>
              <a:t>ПРАВИТЕЛЬСТВО   РОССИЙСКОЙ   ФЕДЕРАЦИИ </a:t>
            </a:r>
            <a:endParaRPr lang="ru-RU" sz="1200" dirty="0"/>
          </a:p>
          <a:p>
            <a:pPr algn="r"/>
            <a:r>
              <a:rPr lang="ru-RU" sz="1200" b="1" dirty="0"/>
              <a:t> </a:t>
            </a:r>
            <a:r>
              <a:rPr lang="ru-RU" sz="1200" dirty="0" smtClean="0"/>
              <a:t>Р </a:t>
            </a:r>
            <a:r>
              <a:rPr lang="ru-RU" sz="1200" dirty="0"/>
              <a:t>А С П О Р Я Ж Е Н И Е </a:t>
            </a:r>
          </a:p>
          <a:p>
            <a:pPr algn="r"/>
            <a:r>
              <a:rPr lang="ru-RU" sz="1200" dirty="0"/>
              <a:t> </a:t>
            </a:r>
            <a:r>
              <a:rPr lang="ru-RU" sz="1200" dirty="0" smtClean="0"/>
              <a:t>от </a:t>
            </a:r>
            <a:r>
              <a:rPr lang="ru-RU" sz="1200" dirty="0"/>
              <a:t>2 мая 2013 г.  № </a:t>
            </a:r>
            <a:r>
              <a:rPr lang="ru-RU" sz="1200" dirty="0" smtClean="0"/>
              <a:t>736-р, МОСКВА </a:t>
            </a:r>
          </a:p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прилагаемую Концепцию федеральной целевой программы "Исследования и разработки по приоритетным направлениям развития научно-технологического комплекса России" на 2014 - 2020 годы.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заказчиком федеральной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программы "Исследования и разработки по приоритетным направлениям развития научно-технологического комплекса России" на 2014 - 2020 годы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Установить, что предельный (прогнозный) объем финансирования федеральной целевой программы "Исследования и разработки по приоритетным направлениям развития научно-технологического комплекса России"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2014 - 2020 годы за счет средств федерального бюджета составляет 202,23 млрд. рублей (в ценах соответствующих лет). </a:t>
            </a:r>
          </a:p>
        </p:txBody>
      </p:sp>
    </p:spTree>
    <p:extLst>
      <p:ext uri="{BB962C8B-B14F-4D97-AF65-F5344CB8AC3E}">
        <p14:creationId xmlns:p14="http://schemas.microsoft.com/office/powerpoint/2010/main" val="29752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A9697C-BB12-4973-9A7C-D3C6C9602DB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500042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6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ИСТОЧНИКИ </a:t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ФИНАНСИРОВАНИЯ НИР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1268760"/>
            <a:ext cx="7344815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defRPr/>
            </a:pPr>
            <a:endParaRPr lang="ru-RU" sz="22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lvl="0" algn="just"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  <a:t>До </a:t>
            </a:r>
            <a: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  <a:t>2014 года</a:t>
            </a:r>
          </a:p>
          <a:p>
            <a:pPr lvl="0" algn="just"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Федеральное агентство по рыболовству (ФАР) Программа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«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закрыта.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ФАР финансирует НИР, включённые в тематический план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Росрыболовства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lvl="0" algn="just">
              <a:defRPr/>
            </a:pPr>
            <a:endParaRPr lang="ru-RU" sz="2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lvl="0" algn="just"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  <a:t>Региональные проекты РФФИ и РГНФ</a:t>
            </a:r>
          </a:p>
          <a:p>
            <a:pPr lvl="0" algn="just"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Министерство образования Мурманской области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3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2237</TotalTime>
  <Words>3879</Words>
  <Application>Microsoft Office PowerPoint</Application>
  <PresentationFormat>Экран (4:3)</PresentationFormat>
  <Paragraphs>668</Paragraphs>
  <Slides>50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1_Тема Office</vt:lpstr>
      <vt:lpstr>Федеральное агентство по рыболовству Федеральное государственное бюджетное образовательное учреждение высшего профессионального образования  «Мурманский государственный технический университет»</vt:lpstr>
      <vt:lpstr>Презентация PowerPoint</vt:lpstr>
      <vt:lpstr>Презентация PowerPoint</vt:lpstr>
      <vt:lpstr>МОДЕЛЬ РАСПРЕДЕЛЕНИЯ ГОСПОДДЕРЖКИ ЧЕРЕЗ ИНСТИТУТЫ РАЗВИТИЯ </vt:lpstr>
      <vt:lpstr>НАУЧНЫЕ ФОНДЫ РФ и др. грантодатели</vt:lpstr>
      <vt:lpstr>Презентация PowerPoint</vt:lpstr>
      <vt:lpstr>Федеральная целевая программа  "Исследования и разработки по приоритетным направлениям развития научно-технологического комплекса России"  на 2014 - 2020 годы </vt:lpstr>
      <vt:lpstr>Презентация PowerPoint</vt:lpstr>
      <vt:lpstr>ИСТОЧНИКИ  ФИНАНСИРОВАНИЯ НИР</vt:lpstr>
      <vt:lpstr> Российские грантодатели  </vt:lpstr>
      <vt:lpstr>Требования к конкурсантам</vt:lpstr>
      <vt:lpstr>Требования к конкурсантам (продолжение)</vt:lpstr>
      <vt:lpstr>Направления исследований РФФИ</vt:lpstr>
      <vt:lpstr>Виды конкурсов и типы проектов РФФИ</vt:lpstr>
      <vt:lpstr>Виды конкурсов и типы проектов РФФИ (продолжение)</vt:lpstr>
      <vt:lpstr>Направления исследований РГНФ</vt:lpstr>
      <vt:lpstr>РОССИЙСКИЙ ГОСУДАРСТВЕННЫЙ НАУЧНЫЙ ФОНД (РГНФ) ВИДЫ КОНКУРСОВ</vt:lpstr>
      <vt:lpstr>Презентация PowerPoint</vt:lpstr>
      <vt:lpstr>Таблица 1</vt:lpstr>
      <vt:lpstr>Семь региональных конкурсов РГНФ</vt:lpstr>
      <vt:lpstr>Российский научный фонд (РНФ)</vt:lpstr>
      <vt:lpstr>Российский научный фонд (РНФ) </vt:lpstr>
      <vt:lpstr> Активные конкурсы в российских научных фондах РФФИ и РГНФ на 26.05.2015 г. </vt:lpstr>
      <vt:lpstr>Активные конкурсы в Российских научных фондах  на 26.05.2015 г. (ч.2) </vt:lpstr>
      <vt:lpstr>Активные конкурсы в Российских научных фондах  на 26.05.2015 г. (ч.3) </vt:lpstr>
      <vt:lpstr>Ожидаемое начало приема заявок на основной и региональный конкурсы инициативных научных исследований в РФФИ и РГНФ на 2016 год (информация по телефону от сотрудников фондов)</vt:lpstr>
      <vt:lpstr>ЗАДАЧА, которая должны быть поставлена каждой кафедрой после семинара:</vt:lpstr>
      <vt:lpstr>Для решения поставленной задачи необходимо:</vt:lpstr>
      <vt:lpstr>Выполнение НИР по гранту потребует: </vt:lpstr>
      <vt:lpstr>Структура заявки на основной конкурс  РФФИ</vt:lpstr>
      <vt:lpstr>Структура заявки на основной конкурс  РФФИ (продолжение)</vt:lpstr>
      <vt:lpstr>Структура заявки на основной конкурс  РФФИ (продолжение)</vt:lpstr>
      <vt:lpstr>Отличие заявки РГНФ от заявки РФФИ</vt:lpstr>
      <vt:lpstr>Это важно:</vt:lpstr>
      <vt:lpstr>Это важно:</vt:lpstr>
      <vt:lpstr>Это важно: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конкурсе «а» РФФИ 2014 г. по РФ(количество)</vt:lpstr>
      <vt:lpstr>Данные о финансировании РФФИ из бюджета с 1993 года.</vt:lpstr>
      <vt:lpstr>Распределение бюджетных средств по видам деятельности  РФФИ в 2014 г.</vt:lpstr>
      <vt:lpstr>Между областями знания финансовые средства распределяются с учетом количества поступающих заявок на конкурс инициативных проектов. На графике представлено распределение бюджетных средств между областями знания в 2014г.</vt:lpstr>
      <vt:lpstr>Динамика финансовых показателей конкурсов РГНФ  за 2006-2015 г.г.</vt:lpstr>
      <vt:lpstr>Участие в конкурсах РГНФ 2014 г. (кол-во)</vt:lpstr>
      <vt:lpstr>Контакты: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по рыболовству Федеральное государственное бюджетное образовательное учреждение высшего профессионального образования  «Мурманский государственный технический университет»</dc:title>
  <dc:creator>Виктория Димова</dc:creator>
  <cp:lastModifiedBy>Admin</cp:lastModifiedBy>
  <cp:revision>143</cp:revision>
  <dcterms:modified xsi:type="dcterms:W3CDTF">2015-06-02T10:49:35Z</dcterms:modified>
</cp:coreProperties>
</file>