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85" r:id="rId2"/>
    <p:sldId id="370" r:id="rId3"/>
    <p:sldId id="371" r:id="rId4"/>
    <p:sldId id="361" r:id="rId5"/>
    <p:sldId id="374" r:id="rId6"/>
    <p:sldId id="373" r:id="rId7"/>
    <p:sldId id="375" r:id="rId8"/>
    <p:sldId id="378" r:id="rId9"/>
    <p:sldId id="377" r:id="rId10"/>
    <p:sldId id="380" r:id="rId11"/>
    <p:sldId id="270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E6E6E6"/>
    <a:srgbClr val="11FF7D"/>
    <a:srgbClr val="267FEA"/>
    <a:srgbClr val="D7E61A"/>
    <a:srgbClr val="FF66FF"/>
    <a:srgbClr val="FF33CC"/>
    <a:srgbClr val="EAEAE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7" autoAdjust="0"/>
    <p:restoredTop sz="94182" autoAdjust="0"/>
  </p:normalViewPr>
  <p:slideViewPr>
    <p:cSldViewPr>
      <p:cViewPr varScale="1">
        <p:scale>
          <a:sx n="109" d="100"/>
          <a:sy n="109" d="100"/>
        </p:scale>
        <p:origin x="14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00" d="100"/>
          <a:sy n="100" d="100"/>
        </p:scale>
        <p:origin x="-257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1.3879674745134137E-2"/>
          <c:y val="0.23313012502156971"/>
          <c:w val="0.82822781595695716"/>
          <c:h val="0.658046269090668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59-45A1-BA52-3468472F17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259-45A1-BA52-3468472F17DF}"/>
              </c:ext>
            </c:extLst>
          </c:dPt>
          <c:cat>
            <c:strRef>
              <c:f>Лист1!$A$2:$A$3</c:f>
              <c:strCache>
                <c:ptCount val="2"/>
                <c:pt idx="0">
                  <c:v>Выпускники ВО</c:v>
                </c:pt>
                <c:pt idx="1">
                  <c:v>Выпускники ПОО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59-45A1-BA52-3468472F1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46945577475524"/>
          <c:y val="0.72217685032632306"/>
          <c:w val="0.31386119134910934"/>
          <c:h val="0.200511671542668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500" b="1" i="0" u="none" strike="noStrike" baseline="0" dirty="0" smtClean="0">
                <a:effectLst/>
              </a:rPr>
              <a:t>В </a:t>
            </a:r>
            <a:r>
              <a:rPr lang="ru-RU" sz="1500" b="1" i="0" u="none" strike="noStrike" baseline="0" dirty="0" smtClean="0">
                <a:solidFill>
                  <a:srgbClr val="FF0000"/>
                </a:solidFill>
                <a:effectLst/>
              </a:rPr>
              <a:t>2019 </a:t>
            </a:r>
            <a:r>
              <a:rPr lang="ru-RU" sz="1500" b="1" i="0" u="none" strike="noStrike" baseline="0" dirty="0" smtClean="0">
                <a:effectLst/>
              </a:rPr>
              <a:t>году </a:t>
            </a:r>
            <a:r>
              <a:rPr lang="ru-RU" sz="1500" dirty="0" smtClean="0"/>
              <a:t>в службу занятости Мурманской области за содействием в поиске подходящей работы </a:t>
            </a:r>
            <a:r>
              <a:rPr lang="ru-RU" sz="1500" b="1" i="0" u="none" strike="noStrike" kern="1200" baseline="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+mn-lt"/>
                <a:ea typeface="+mn-ea"/>
                <a:cs typeface="+mn-cs"/>
              </a:rPr>
              <a:t>обратилось </a:t>
            </a:r>
            <a:r>
              <a:rPr lang="ru-RU" sz="1500" b="1" i="0" u="none" strike="noStrike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8 </a:t>
            </a:r>
            <a:r>
              <a:rPr lang="ru-RU" sz="1500" b="1" i="0" u="none" strike="noStrike" kern="1200" baseline="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+mn-lt"/>
                <a:ea typeface="+mn-ea"/>
                <a:cs typeface="+mn-cs"/>
              </a:rPr>
              <a:t>инвалидов-выпускников, в том числе: из </a:t>
            </a:r>
            <a:r>
              <a:rPr lang="ru-RU" sz="1500" dirty="0" smtClean="0"/>
              <a:t>профессиональных образовательных организаций среднего профессионального </a:t>
            </a:r>
            <a:r>
              <a:rPr lang="ru-RU" sz="1500" b="1" i="0" u="none" strike="noStrike" kern="1200" baseline="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+mn-lt"/>
                <a:ea typeface="+mn-ea"/>
                <a:cs typeface="+mn-cs"/>
              </a:rPr>
              <a:t>образования (СПО) – </a:t>
            </a:r>
            <a:r>
              <a:rPr lang="ru-RU" sz="1500" b="1" i="0" u="none" strike="noStrike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ru-RU" sz="1500" b="1" i="0" u="none" strike="noStrike" kern="1200" baseline="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+mn-lt"/>
                <a:ea typeface="+mn-ea"/>
                <a:cs typeface="+mn-cs"/>
              </a:rPr>
              <a:t> чел., из </a:t>
            </a:r>
            <a:r>
              <a:rPr lang="ru-RU" sz="1500" b="1" i="0" u="none" strike="noStrike" kern="1200" baseline="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+mn-lt"/>
                <a:ea typeface="+mn-ea"/>
                <a:cs typeface="+mn-cs"/>
              </a:rPr>
              <a:t>образова</a:t>
            </a:r>
            <a:endParaRPr lang="ru-RU" sz="1500" b="1" i="0" u="none" strike="noStrike" kern="1200" baseline="0" dirty="0">
              <a:solidFill>
                <a:prstClr val="black">
                  <a:lumMod val="75000"/>
                  <a:lumOff val="2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1667599630242084"/>
          <c:y val="2.78478044923113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749331655842041"/>
          <c:y val="0.21984710032218643"/>
          <c:w val="0.45695514029794271"/>
          <c:h val="0.68625744800285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Обратилось 8 чел.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explosion val="9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Выпускники ВО</c:v>
                </c:pt>
                <c:pt idx="1">
                  <c:v>Выпускники СПО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0.13</c:v>
                </c:pt>
                <c:pt idx="1">
                  <c:v>0.88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EB-4823-A89D-04B10318F1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Выпускники ВО</c:v>
                </c:pt>
                <c:pt idx="1">
                  <c:v>Выпускники СПО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0.13</c:v>
                </c:pt>
                <c:pt idx="1">
                  <c:v>0.88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371378155179947"/>
          <c:y val="0.86011710504388406"/>
          <c:w val="0.38752626084589198"/>
          <c:h val="0.127289676147094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56778865683349"/>
          <c:y val="6.11919856127097E-2"/>
          <c:w val="0.73329430901807557"/>
          <c:h val="0.612949912472187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Обратилось в службу занятости, чел.</c:v>
                </c:pt>
                <c:pt idx="1">
                  <c:v>Трудоустроено, чел.</c:v>
                </c:pt>
                <c:pt idx="2">
                  <c:v>Состояло на учёте на конец года, чел.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11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EC-43C5-BC92-B89172EE383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Обратилось в службу занятости, чел.</c:v>
                </c:pt>
                <c:pt idx="1">
                  <c:v>Трудоустроено, чел.</c:v>
                </c:pt>
                <c:pt idx="2">
                  <c:v>Состояло на учёте на конец года, чел.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EC-43C5-BC92-B89172EE38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cylinder"/>
        <c:axId val="159779280"/>
        <c:axId val="159778104"/>
        <c:axId val="0"/>
      </c:bar3DChart>
      <c:catAx>
        <c:axId val="159779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778104"/>
        <c:crosses val="autoZero"/>
        <c:auto val="1"/>
        <c:lblAlgn val="ctr"/>
        <c:lblOffset val="100"/>
        <c:noMultiLvlLbl val="0"/>
      </c:catAx>
      <c:valAx>
        <c:axId val="15977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77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/>
              <a:t>Выпускники-инвалиды</a:t>
            </a:r>
            <a:r>
              <a:rPr lang="ru-RU" sz="1200" baseline="0" dirty="0" smtClean="0"/>
              <a:t> в</a:t>
            </a:r>
            <a:r>
              <a:rPr lang="ru-RU" sz="1200" dirty="0" smtClean="0"/>
              <a:t> </a:t>
            </a:r>
            <a:r>
              <a:rPr lang="ru-RU" sz="1200" dirty="0"/>
              <a:t>разрезе образовательных организаций</a:t>
            </a:r>
          </a:p>
        </c:rich>
      </c:tx>
      <c:layout>
        <c:manualLayout>
          <c:xMode val="edge"/>
          <c:yMode val="edge"/>
          <c:x val="0.13512099284565865"/>
          <c:y val="1.319394295695540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8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203421148408427E-2"/>
          <c:y val="0.25517839122917796"/>
          <c:w val="0.7310387885090196"/>
          <c:h val="0.475363252050729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Государственные образовательныве организации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8EE-451B-AF10-3A79AF3EA5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Негосударственные образовательныве организации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Иногородние образовательныве организации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7"/>
        <c:gapDepth val="162"/>
        <c:shape val="cone"/>
        <c:axId val="159781632"/>
        <c:axId val="159776536"/>
        <c:axId val="0"/>
      </c:bar3DChart>
      <c:valAx>
        <c:axId val="159776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781632"/>
        <c:crosses val="autoZero"/>
        <c:crossBetween val="between"/>
      </c:valAx>
      <c:catAx>
        <c:axId val="15978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776536"/>
        <c:crosses val="autoZero"/>
        <c:auto val="1"/>
        <c:lblAlgn val="ctr"/>
        <c:lblOffset val="100"/>
        <c:noMultiLvlLbl val="0"/>
      </c:catAx>
      <c:spPr>
        <a:scene3d>
          <a:camera prst="orthographicFront"/>
          <a:lightRig rig="threePt" dir="t"/>
        </a:scene3d>
        <a:sp3d>
          <a:bevelT/>
        </a:sp3d>
      </c:spPr>
    </c:plotArea>
    <c:legend>
      <c:legendPos val="b"/>
      <c:layout>
        <c:manualLayout>
          <c:xMode val="edge"/>
          <c:yMode val="edge"/>
          <c:x val="0.10399287785990682"/>
          <c:y val="0.77406086953845543"/>
          <c:w val="0.83329186827941104"/>
          <c:h val="0.209187982612220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https://murman-zan.ru/" TargetMode="External"/><Relationship Id="rId2" Type="http://schemas.openxmlformats.org/officeDocument/2006/relationships/hyperlink" Target="http://www.gosuslugi.ru/" TargetMode="External"/><Relationship Id="rId1" Type="http://schemas.openxmlformats.org/officeDocument/2006/relationships/hyperlink" Target="https://trudvsem.ru/information/pages/unemployment_benefit" TargetMode="External"/><Relationship Id="rId4" Type="http://schemas.openxmlformats.org/officeDocument/2006/relationships/hyperlink" Target="https://trudvsem.ru/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https://murman-zan.ru/" TargetMode="External"/><Relationship Id="rId2" Type="http://schemas.openxmlformats.org/officeDocument/2006/relationships/hyperlink" Target="http://www.gosuslugi.ru/" TargetMode="External"/><Relationship Id="rId1" Type="http://schemas.openxmlformats.org/officeDocument/2006/relationships/hyperlink" Target="https://trudvsem.ru/information/pages/unemployment_benefit" TargetMode="External"/><Relationship Id="rId4" Type="http://schemas.openxmlformats.org/officeDocument/2006/relationships/hyperlink" Target="https://trudvsem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Мероприятия Государственной программы Мурманской области «Управление развитием регионального рынка труда», направленные на содействие занятости молодежи, в том числе с инвалидностью:</a:t>
          </a:r>
          <a:endParaRPr lang="ru-RU" sz="1600" dirty="0">
            <a:solidFill>
              <a:schemeClr val="tx1"/>
            </a:solidFill>
          </a:endParaRP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/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/>
        </a:p>
      </dgm:t>
    </dgm:pt>
    <dgm:pt modelId="{70CF7607-F784-4594-9456-35989193DD37}">
      <dgm:prSet phldrT="[Текст]" custT="1"/>
      <dgm:spPr>
        <a:solidFill>
          <a:srgbClr val="11FF7D">
            <a:alpha val="90000"/>
          </a:srgbClr>
        </a:solidFill>
      </dgm:spPr>
      <dgm:t>
        <a:bodyPr/>
        <a:lstStyle/>
        <a:p>
          <a:r>
            <a:rPr lang="ru-RU" sz="1600" dirty="0" smtClean="0"/>
            <a:t>Программа «Первое рабочее место»</a:t>
          </a:r>
          <a:endParaRPr lang="ru-RU" sz="1600" dirty="0"/>
        </a:p>
      </dgm:t>
    </dgm:pt>
    <dgm:pt modelId="{2C54D25F-40D4-419E-AFB9-E6F03BEDA4EE}" type="parTrans" cxnId="{13AEF958-F00A-4755-9DC8-EBEA709FECD9}">
      <dgm:prSet/>
      <dgm:spPr/>
      <dgm:t>
        <a:bodyPr/>
        <a:lstStyle/>
        <a:p>
          <a:endParaRPr lang="ru-RU"/>
        </a:p>
      </dgm:t>
    </dgm:pt>
    <dgm:pt modelId="{5A8279FD-25EA-46B0-897B-50A77A49B715}" type="sibTrans" cxnId="{13AEF958-F00A-4755-9DC8-EBEA709FECD9}">
      <dgm:prSet/>
      <dgm:spPr/>
      <dgm:t>
        <a:bodyPr/>
        <a:lstStyle/>
        <a:p>
          <a:endParaRPr lang="ru-RU"/>
        </a:p>
      </dgm:t>
    </dgm:pt>
    <dgm:pt modelId="{8A048935-CD52-4C11-8E5A-D7208A5B3D61}">
      <dgm:prSet phldrT="[Текст]" custT="1"/>
      <dgm:spPr>
        <a:solidFill>
          <a:srgbClr val="11FF7D">
            <a:alpha val="90000"/>
          </a:srgbClr>
        </a:solidFill>
      </dgm:spPr>
      <dgm:t>
        <a:bodyPr/>
        <a:lstStyle/>
        <a:p>
          <a:r>
            <a:rPr lang="ru-RU" sz="1600" dirty="0" smtClean="0"/>
            <a:t>Временная занятость в оплачиваемых общественных работах</a:t>
          </a:r>
          <a:endParaRPr lang="ru-RU" sz="1600" dirty="0"/>
        </a:p>
      </dgm:t>
    </dgm:pt>
    <dgm:pt modelId="{7E2CC717-AD8E-45DA-BC28-A499DA948DD0}" type="parTrans" cxnId="{E3F5ACC2-6C71-43D3-A58C-FF3AC952E812}">
      <dgm:prSet/>
      <dgm:spPr/>
      <dgm:t>
        <a:bodyPr/>
        <a:lstStyle/>
        <a:p>
          <a:endParaRPr lang="ru-RU"/>
        </a:p>
      </dgm:t>
    </dgm:pt>
    <dgm:pt modelId="{407D72C0-911C-45F5-A547-E9E30A76C559}" type="sibTrans" cxnId="{E3F5ACC2-6C71-43D3-A58C-FF3AC952E812}">
      <dgm:prSet/>
      <dgm:spPr/>
      <dgm:t>
        <a:bodyPr/>
        <a:lstStyle/>
        <a:p>
          <a:endParaRPr lang="ru-RU"/>
        </a:p>
      </dgm:t>
    </dgm:pt>
    <dgm:pt modelId="{4EA2D4E9-518F-4B17-A4CD-AA2E3E464B28}">
      <dgm:prSet custT="1"/>
      <dgm:spPr>
        <a:solidFill>
          <a:srgbClr val="11FF7D">
            <a:alpha val="90000"/>
          </a:srgbClr>
        </a:solidFill>
      </dgm:spPr>
      <dgm:t>
        <a:bodyPr/>
        <a:lstStyle/>
        <a:p>
          <a:r>
            <a:rPr lang="ru-RU" sz="1600" dirty="0" smtClean="0"/>
            <a:t>Содействие самозанятости безработных граждан с выплатой единовременной финансовой помощи</a:t>
          </a:r>
          <a:endParaRPr lang="ru-RU" sz="1600" dirty="0"/>
        </a:p>
      </dgm:t>
    </dgm:pt>
    <dgm:pt modelId="{B5A76710-EC02-4E3B-87E9-9F05C69839AC}" type="parTrans" cxnId="{7DF75C89-DF8B-467A-B421-BD6BC3A28CAD}">
      <dgm:prSet/>
      <dgm:spPr/>
      <dgm:t>
        <a:bodyPr/>
        <a:lstStyle/>
        <a:p>
          <a:endParaRPr lang="ru-RU"/>
        </a:p>
      </dgm:t>
    </dgm:pt>
    <dgm:pt modelId="{DCEA7198-6493-48B8-891A-6623A1A4672F}" type="sibTrans" cxnId="{7DF75C89-DF8B-467A-B421-BD6BC3A28CAD}">
      <dgm:prSet/>
      <dgm:spPr/>
      <dgm:t>
        <a:bodyPr/>
        <a:lstStyle/>
        <a:p>
          <a:endParaRPr lang="ru-RU"/>
        </a:p>
      </dgm:t>
    </dgm:pt>
    <dgm:pt modelId="{A6E12D61-A0DC-4BE6-A6DD-21508609157F}">
      <dgm:prSet custT="1"/>
      <dgm:spPr>
        <a:solidFill>
          <a:srgbClr val="11FF7D">
            <a:alpha val="90000"/>
          </a:srgbClr>
        </a:solidFill>
      </dgm:spPr>
      <dgm:t>
        <a:bodyPr/>
        <a:lstStyle/>
        <a:p>
          <a:r>
            <a:rPr lang="ru-RU" sz="1600" dirty="0" smtClean="0"/>
            <a:t>Профессиональное обучение и дополнительное профессиональное образование по профессиям, востребованным на рынке труда</a:t>
          </a:r>
          <a:endParaRPr lang="ru-RU" sz="1600" dirty="0"/>
        </a:p>
      </dgm:t>
    </dgm:pt>
    <dgm:pt modelId="{1F933A8E-C4E4-40E6-83CE-2198AFBD32D3}" type="parTrans" cxnId="{15F077EC-30AB-4DC5-9885-487F403FDC2F}">
      <dgm:prSet/>
      <dgm:spPr/>
      <dgm:t>
        <a:bodyPr/>
        <a:lstStyle/>
        <a:p>
          <a:endParaRPr lang="ru-RU"/>
        </a:p>
      </dgm:t>
    </dgm:pt>
    <dgm:pt modelId="{3789CC19-8861-4D44-A415-AE6BEA1C483B}" type="sibTrans" cxnId="{15F077EC-30AB-4DC5-9885-487F403FDC2F}">
      <dgm:prSet/>
      <dgm:spPr/>
      <dgm:t>
        <a:bodyPr/>
        <a:lstStyle/>
        <a:p>
          <a:endParaRPr lang="ru-RU"/>
        </a:p>
      </dgm:t>
    </dgm:pt>
    <dgm:pt modelId="{953A159A-8077-46F9-B45B-CBDF4A33FE83}">
      <dgm:prSet custT="1"/>
      <dgm:spPr>
        <a:solidFill>
          <a:srgbClr val="11FF7D">
            <a:alpha val="90000"/>
          </a:srgbClr>
        </a:solidFill>
      </dgm:spPr>
      <dgm:t>
        <a:bodyPr/>
        <a:lstStyle/>
        <a:p>
          <a:r>
            <a:rPr lang="ru-RU" sz="1600" dirty="0" smtClean="0"/>
            <a:t>Услуги по профессиональной ориентации, социальной адаптации на рынке труда и психологической поддержке</a:t>
          </a:r>
          <a:endParaRPr lang="ru-RU" sz="1600" dirty="0"/>
        </a:p>
      </dgm:t>
    </dgm:pt>
    <dgm:pt modelId="{25B98486-0324-4D62-9D9A-CDD964A605F7}" type="parTrans" cxnId="{52F6460E-FE2F-45DD-B3FE-D8669AB0BDFA}">
      <dgm:prSet/>
      <dgm:spPr/>
      <dgm:t>
        <a:bodyPr/>
        <a:lstStyle/>
        <a:p>
          <a:endParaRPr lang="ru-RU"/>
        </a:p>
      </dgm:t>
    </dgm:pt>
    <dgm:pt modelId="{033D66DA-E30C-4997-9156-029BA5A3D226}" type="sibTrans" cxnId="{52F6460E-FE2F-45DD-B3FE-D8669AB0BDFA}">
      <dgm:prSet/>
      <dgm:spPr/>
      <dgm:t>
        <a:bodyPr/>
        <a:lstStyle/>
        <a:p>
          <a:endParaRPr lang="ru-RU"/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</dgm:pt>
    <dgm:pt modelId="{A6AB2106-4514-42DA-BBC8-FCFDF2782515}" type="pres">
      <dgm:prSet presAssocID="{082054A5-8010-497C-9A41-64839AE199CA}" presName="rootComposite" presStyleCnt="0"/>
      <dgm:spPr/>
    </dgm:pt>
    <dgm:pt modelId="{B3B9586C-D7AA-4D51-94E2-D68B45598F4D}" type="pres">
      <dgm:prSet presAssocID="{082054A5-8010-497C-9A41-64839AE199CA}" presName="rootText" presStyleLbl="node1" presStyleIdx="0" presStyleCnt="1" custScaleX="777230" custScaleY="226965" custLinFactNeighborX="-365" custLinFactNeighborY="-6386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</dgm:pt>
    <dgm:pt modelId="{30B1E00F-3ADF-4E71-B040-36D5432B6A84}" type="pres">
      <dgm:prSet presAssocID="{2C54D25F-40D4-419E-AFB9-E6F03BEDA4EE}" presName="Name13" presStyleLbl="parChTrans1D2" presStyleIdx="0" presStyleCnt="5"/>
      <dgm:spPr/>
      <dgm:t>
        <a:bodyPr/>
        <a:lstStyle/>
        <a:p>
          <a:endParaRPr lang="ru-RU"/>
        </a:p>
      </dgm:t>
    </dgm:pt>
    <dgm:pt modelId="{0B9B5DF2-90B6-4085-AA25-445147189C89}" type="pres">
      <dgm:prSet presAssocID="{70CF7607-F784-4594-9456-35989193DD37}" presName="childText" presStyleLbl="bgAcc1" presStyleIdx="0" presStyleCnt="5" custScaleX="773370" custScaleY="74692" custLinFactY="68017" custLinFactNeighborX="-49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424B2-37E3-42C2-9771-603D9F129505}" type="pres">
      <dgm:prSet presAssocID="{7E2CC717-AD8E-45DA-BC28-A499DA948DD0}" presName="Name13" presStyleLbl="parChTrans1D2" presStyleIdx="1" presStyleCnt="5"/>
      <dgm:spPr/>
      <dgm:t>
        <a:bodyPr/>
        <a:lstStyle/>
        <a:p>
          <a:endParaRPr lang="ru-RU"/>
        </a:p>
      </dgm:t>
    </dgm:pt>
    <dgm:pt modelId="{31E70839-C7AB-467A-A371-2213CB1A5E0C}" type="pres">
      <dgm:prSet presAssocID="{8A048935-CD52-4C11-8E5A-D7208A5B3D61}" presName="childText" presStyleLbl="bgAcc1" presStyleIdx="1" presStyleCnt="5" custScaleX="773156" custScaleY="116370" custLinFactY="79012" custLinFactNeighborX="-49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13D6F-1B15-4EF4-AA0B-E343F0035B45}" type="pres">
      <dgm:prSet presAssocID="{B5A76710-EC02-4E3B-87E9-9F05C69839AC}" presName="Name13" presStyleLbl="parChTrans1D2" presStyleIdx="2" presStyleCnt="5"/>
      <dgm:spPr/>
      <dgm:t>
        <a:bodyPr/>
        <a:lstStyle/>
        <a:p>
          <a:endParaRPr lang="ru-RU"/>
        </a:p>
      </dgm:t>
    </dgm:pt>
    <dgm:pt modelId="{9DD52CE5-43FD-4612-BB17-976A2D80648C}" type="pres">
      <dgm:prSet presAssocID="{4EA2D4E9-518F-4B17-A4CD-AA2E3E464B28}" presName="childText" presStyleLbl="bgAcc1" presStyleIdx="2" presStyleCnt="5" custScaleX="773370" custScaleY="151523" custLinFactY="75999" custLinFactNeighborX="-49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F5FB2-1E6C-4C55-B27A-7AAF132F2148}" type="pres">
      <dgm:prSet presAssocID="{1F933A8E-C4E4-40E6-83CE-2198AFBD32D3}" presName="Name13" presStyleLbl="parChTrans1D2" presStyleIdx="3" presStyleCnt="5"/>
      <dgm:spPr/>
      <dgm:t>
        <a:bodyPr/>
        <a:lstStyle/>
        <a:p>
          <a:endParaRPr lang="ru-RU"/>
        </a:p>
      </dgm:t>
    </dgm:pt>
    <dgm:pt modelId="{4A0D8235-8071-4486-8E00-2499EB29D9C1}" type="pres">
      <dgm:prSet presAssocID="{A6E12D61-A0DC-4BE6-A6DD-21508609157F}" presName="childText" presStyleLbl="bgAcc1" presStyleIdx="3" presStyleCnt="5" custScaleX="777230" custScaleY="139566" custLinFactY="79342" custLinFactNeighborX="-49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3F9B9-4366-43DC-8BBF-58712E05D847}" type="pres">
      <dgm:prSet presAssocID="{25B98486-0324-4D62-9D9A-CDD964A605F7}" presName="Name13" presStyleLbl="parChTrans1D2" presStyleIdx="4" presStyleCnt="5"/>
      <dgm:spPr/>
      <dgm:t>
        <a:bodyPr/>
        <a:lstStyle/>
        <a:p>
          <a:endParaRPr lang="ru-RU"/>
        </a:p>
      </dgm:t>
    </dgm:pt>
    <dgm:pt modelId="{FCF2DACC-E6C1-432D-9FBD-74285812C31A}" type="pres">
      <dgm:prSet presAssocID="{953A159A-8077-46F9-B45B-CBDF4A33FE83}" presName="childText" presStyleLbl="bgAcc1" presStyleIdx="4" presStyleCnt="5" custScaleX="775242" custScaleY="153548" custLinFactY="-300000" custLinFactNeighborX="-4989" custLinFactNeighborY="-307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F7938B-1032-426B-8F1E-8F84CACD872A}" type="presOf" srcId="{AD741E53-0CC0-4DA9-82DD-A0BBEFA7DE8A}" destId="{B5172567-069A-446E-B872-F515A7738AC4}" srcOrd="0" destOrd="0" presId="urn:microsoft.com/office/officeart/2005/8/layout/hierarchy3"/>
    <dgm:cxn modelId="{E3F5ACC2-6C71-43D3-A58C-FF3AC952E812}" srcId="{082054A5-8010-497C-9A41-64839AE199CA}" destId="{8A048935-CD52-4C11-8E5A-D7208A5B3D61}" srcOrd="1" destOrd="0" parTransId="{7E2CC717-AD8E-45DA-BC28-A499DA948DD0}" sibTransId="{407D72C0-911C-45F5-A547-E9E30A76C559}"/>
    <dgm:cxn modelId="{13AEF958-F00A-4755-9DC8-EBEA709FECD9}" srcId="{082054A5-8010-497C-9A41-64839AE199CA}" destId="{70CF7607-F784-4594-9456-35989193DD37}" srcOrd="0" destOrd="0" parTransId="{2C54D25F-40D4-419E-AFB9-E6F03BEDA4EE}" sibTransId="{5A8279FD-25EA-46B0-897B-50A77A49B715}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AD922C52-190C-4EF1-A96E-0FE412F2DB89}" type="presOf" srcId="{7E2CC717-AD8E-45DA-BC28-A499DA948DD0}" destId="{073424B2-37E3-42C2-9771-603D9F129505}" srcOrd="0" destOrd="0" presId="urn:microsoft.com/office/officeart/2005/8/layout/hierarchy3"/>
    <dgm:cxn modelId="{15F077EC-30AB-4DC5-9885-487F403FDC2F}" srcId="{082054A5-8010-497C-9A41-64839AE199CA}" destId="{A6E12D61-A0DC-4BE6-A6DD-21508609157F}" srcOrd="3" destOrd="0" parTransId="{1F933A8E-C4E4-40E6-83CE-2198AFBD32D3}" sibTransId="{3789CC19-8861-4D44-A415-AE6BEA1C483B}"/>
    <dgm:cxn modelId="{DB80BAA6-7831-4981-8653-A6904D4F1133}" type="presOf" srcId="{70CF7607-F784-4594-9456-35989193DD37}" destId="{0B9B5DF2-90B6-4085-AA25-445147189C89}" srcOrd="0" destOrd="0" presId="urn:microsoft.com/office/officeart/2005/8/layout/hierarchy3"/>
    <dgm:cxn modelId="{149CA38B-00E2-410A-BB8B-618579EEE794}" type="presOf" srcId="{A6E12D61-A0DC-4BE6-A6DD-21508609157F}" destId="{4A0D8235-8071-4486-8E00-2499EB29D9C1}" srcOrd="0" destOrd="0" presId="urn:microsoft.com/office/officeart/2005/8/layout/hierarchy3"/>
    <dgm:cxn modelId="{B335AD52-6584-48D2-A767-BC850BEEF80C}" type="presOf" srcId="{953A159A-8077-46F9-B45B-CBDF4A33FE83}" destId="{FCF2DACC-E6C1-432D-9FBD-74285812C31A}" srcOrd="0" destOrd="0" presId="urn:microsoft.com/office/officeart/2005/8/layout/hierarchy3"/>
    <dgm:cxn modelId="{FEFCAEE8-912B-4B76-BC93-8B8D60D1576B}" type="presOf" srcId="{25B98486-0324-4D62-9D9A-CDD964A605F7}" destId="{C0C3F9B9-4366-43DC-8BBF-58712E05D847}" srcOrd="0" destOrd="0" presId="urn:microsoft.com/office/officeart/2005/8/layout/hierarchy3"/>
    <dgm:cxn modelId="{E4BDEBB8-D2AA-4955-B9EF-DFCF86B29809}" type="presOf" srcId="{2C54D25F-40D4-419E-AFB9-E6F03BEDA4EE}" destId="{30B1E00F-3ADF-4E71-B040-36D5432B6A84}" srcOrd="0" destOrd="0" presId="urn:microsoft.com/office/officeart/2005/8/layout/hierarchy3"/>
    <dgm:cxn modelId="{A9F9A36A-756B-4D9D-B153-A3E9AC03D3D8}" type="presOf" srcId="{8A048935-CD52-4C11-8E5A-D7208A5B3D61}" destId="{31E70839-C7AB-467A-A371-2213CB1A5E0C}" srcOrd="0" destOrd="0" presId="urn:microsoft.com/office/officeart/2005/8/layout/hierarchy3"/>
    <dgm:cxn modelId="{7DF75C89-DF8B-467A-B421-BD6BC3A28CAD}" srcId="{082054A5-8010-497C-9A41-64839AE199CA}" destId="{4EA2D4E9-518F-4B17-A4CD-AA2E3E464B28}" srcOrd="2" destOrd="0" parTransId="{B5A76710-EC02-4E3B-87E9-9F05C69839AC}" sibTransId="{DCEA7198-6493-48B8-891A-6623A1A4672F}"/>
    <dgm:cxn modelId="{52F6460E-FE2F-45DD-B3FE-D8669AB0BDFA}" srcId="{082054A5-8010-497C-9A41-64839AE199CA}" destId="{953A159A-8077-46F9-B45B-CBDF4A33FE83}" srcOrd="4" destOrd="0" parTransId="{25B98486-0324-4D62-9D9A-CDD964A605F7}" sibTransId="{033D66DA-E30C-4997-9156-029BA5A3D226}"/>
    <dgm:cxn modelId="{4919391D-62A9-49BE-BE78-9F439B25BCE0}" type="presOf" srcId="{082054A5-8010-497C-9A41-64839AE199CA}" destId="{B3B9586C-D7AA-4D51-94E2-D68B45598F4D}" srcOrd="0" destOrd="0" presId="urn:microsoft.com/office/officeart/2005/8/layout/hierarchy3"/>
    <dgm:cxn modelId="{5D620A6C-C8E1-43C6-9A66-6FD7BC41F0AB}" type="presOf" srcId="{082054A5-8010-497C-9A41-64839AE199CA}" destId="{28768420-92CE-44F9-9DE4-233630719E38}" srcOrd="1" destOrd="0" presId="urn:microsoft.com/office/officeart/2005/8/layout/hierarchy3"/>
    <dgm:cxn modelId="{9E3B8B38-0173-4C78-8147-B07F41D39710}" type="presOf" srcId="{1F933A8E-C4E4-40E6-83CE-2198AFBD32D3}" destId="{E25F5FB2-1E6C-4C55-B27A-7AAF132F2148}" srcOrd="0" destOrd="0" presId="urn:microsoft.com/office/officeart/2005/8/layout/hierarchy3"/>
    <dgm:cxn modelId="{80D0B147-EE08-4DD4-8CE5-5254BA8CD1EF}" type="presOf" srcId="{4EA2D4E9-518F-4B17-A4CD-AA2E3E464B28}" destId="{9DD52CE5-43FD-4612-BB17-976A2D80648C}" srcOrd="0" destOrd="0" presId="urn:microsoft.com/office/officeart/2005/8/layout/hierarchy3"/>
    <dgm:cxn modelId="{480F0E70-DB96-4140-A7F0-3A4140F1AC7C}" type="presOf" srcId="{B5A76710-EC02-4E3B-87E9-9F05C69839AC}" destId="{39613D6F-1B15-4EF4-AA0B-E343F0035B45}" srcOrd="0" destOrd="0" presId="urn:microsoft.com/office/officeart/2005/8/layout/hierarchy3"/>
    <dgm:cxn modelId="{C9189EBB-4831-44AF-B2BF-FB225846C89B}" type="presParOf" srcId="{B5172567-069A-446E-B872-F515A7738AC4}" destId="{50B44EBA-5EF2-413C-B611-C4CD702C9A0B}" srcOrd="0" destOrd="0" presId="urn:microsoft.com/office/officeart/2005/8/layout/hierarchy3"/>
    <dgm:cxn modelId="{1A26FCEE-74B1-4212-BE30-ABC6221D1539}" type="presParOf" srcId="{50B44EBA-5EF2-413C-B611-C4CD702C9A0B}" destId="{A6AB2106-4514-42DA-BBC8-FCFDF2782515}" srcOrd="0" destOrd="0" presId="urn:microsoft.com/office/officeart/2005/8/layout/hierarchy3"/>
    <dgm:cxn modelId="{23D067CE-647D-4CEF-917C-93611A2FCF69}" type="presParOf" srcId="{A6AB2106-4514-42DA-BBC8-FCFDF2782515}" destId="{B3B9586C-D7AA-4D51-94E2-D68B45598F4D}" srcOrd="0" destOrd="0" presId="urn:microsoft.com/office/officeart/2005/8/layout/hierarchy3"/>
    <dgm:cxn modelId="{E887AE43-EB54-4F4F-8EAC-229376361CDD}" type="presParOf" srcId="{A6AB2106-4514-42DA-BBC8-FCFDF2782515}" destId="{28768420-92CE-44F9-9DE4-233630719E38}" srcOrd="1" destOrd="0" presId="urn:microsoft.com/office/officeart/2005/8/layout/hierarchy3"/>
    <dgm:cxn modelId="{481EA8AF-7DE1-4CBE-AD29-154B39E365B9}" type="presParOf" srcId="{50B44EBA-5EF2-413C-B611-C4CD702C9A0B}" destId="{E1297B37-EF40-4082-A841-1AD157EDA591}" srcOrd="1" destOrd="0" presId="urn:microsoft.com/office/officeart/2005/8/layout/hierarchy3"/>
    <dgm:cxn modelId="{66CE4739-1986-434D-9713-A710C8EFA730}" type="presParOf" srcId="{E1297B37-EF40-4082-A841-1AD157EDA591}" destId="{30B1E00F-3ADF-4E71-B040-36D5432B6A84}" srcOrd="0" destOrd="0" presId="urn:microsoft.com/office/officeart/2005/8/layout/hierarchy3"/>
    <dgm:cxn modelId="{D5BF43D8-8854-4496-BAC3-2C64012D30AB}" type="presParOf" srcId="{E1297B37-EF40-4082-A841-1AD157EDA591}" destId="{0B9B5DF2-90B6-4085-AA25-445147189C89}" srcOrd="1" destOrd="0" presId="urn:microsoft.com/office/officeart/2005/8/layout/hierarchy3"/>
    <dgm:cxn modelId="{6BA18660-2FCC-4819-B761-7D565F85B901}" type="presParOf" srcId="{E1297B37-EF40-4082-A841-1AD157EDA591}" destId="{073424B2-37E3-42C2-9771-603D9F129505}" srcOrd="2" destOrd="0" presId="urn:microsoft.com/office/officeart/2005/8/layout/hierarchy3"/>
    <dgm:cxn modelId="{94D3277C-FF3C-4CF9-B271-F3718A3C8EA4}" type="presParOf" srcId="{E1297B37-EF40-4082-A841-1AD157EDA591}" destId="{31E70839-C7AB-467A-A371-2213CB1A5E0C}" srcOrd="3" destOrd="0" presId="urn:microsoft.com/office/officeart/2005/8/layout/hierarchy3"/>
    <dgm:cxn modelId="{F5E8BEFD-D612-44B6-AC54-99579C61AA18}" type="presParOf" srcId="{E1297B37-EF40-4082-A841-1AD157EDA591}" destId="{39613D6F-1B15-4EF4-AA0B-E343F0035B45}" srcOrd="4" destOrd="0" presId="urn:microsoft.com/office/officeart/2005/8/layout/hierarchy3"/>
    <dgm:cxn modelId="{72BEDE0D-B98E-4D03-B3A1-6B49E9C0DB66}" type="presParOf" srcId="{E1297B37-EF40-4082-A841-1AD157EDA591}" destId="{9DD52CE5-43FD-4612-BB17-976A2D80648C}" srcOrd="5" destOrd="0" presId="urn:microsoft.com/office/officeart/2005/8/layout/hierarchy3"/>
    <dgm:cxn modelId="{95455317-E942-43FE-BE6D-70E44E18CCE7}" type="presParOf" srcId="{E1297B37-EF40-4082-A841-1AD157EDA591}" destId="{E25F5FB2-1E6C-4C55-B27A-7AAF132F2148}" srcOrd="6" destOrd="0" presId="urn:microsoft.com/office/officeart/2005/8/layout/hierarchy3"/>
    <dgm:cxn modelId="{A7BB7FD7-4049-42E9-AD41-1372CB6EB8EC}" type="presParOf" srcId="{E1297B37-EF40-4082-A841-1AD157EDA591}" destId="{4A0D8235-8071-4486-8E00-2499EB29D9C1}" srcOrd="7" destOrd="0" presId="urn:microsoft.com/office/officeart/2005/8/layout/hierarchy3"/>
    <dgm:cxn modelId="{D97B6EFD-B60B-414D-866E-01F7BD8719C6}" type="presParOf" srcId="{E1297B37-EF40-4082-A841-1AD157EDA591}" destId="{C0C3F9B9-4366-43DC-8BBF-58712E05D847}" srcOrd="8" destOrd="0" presId="urn:microsoft.com/office/officeart/2005/8/layout/hierarchy3"/>
    <dgm:cxn modelId="{5096AE5B-2953-48EE-A2A6-C56FD131B2C7}" type="presParOf" srcId="{E1297B37-EF40-4082-A841-1AD157EDA591}" destId="{FCF2DACC-E6C1-432D-9FBD-74285812C31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Получили</a:t>
          </a:r>
          <a:r>
            <a:rPr lang="ru-RU" sz="2800" b="1" baseline="0" dirty="0" smtClean="0">
              <a:solidFill>
                <a:schemeClr val="tx1"/>
              </a:solidFill>
            </a:rPr>
            <a:t> государственные услуги</a:t>
          </a:r>
          <a:endParaRPr lang="ru-RU" sz="2800" b="1" dirty="0">
            <a:solidFill>
              <a:schemeClr val="tx1"/>
            </a:solidFill>
          </a:endParaRP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/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/>
        </a:p>
      </dgm:t>
    </dgm:pt>
    <dgm:pt modelId="{8A048935-CD52-4C11-8E5A-D7208A5B3D61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dirty="0" smtClean="0"/>
            <a:t>Психологическая поддержка безработных граждан - </a:t>
          </a:r>
          <a:r>
            <a:rPr lang="ru-RU" sz="1600" dirty="0" smtClean="0">
              <a:solidFill>
                <a:srgbClr val="FF0000"/>
              </a:solidFill>
            </a:rPr>
            <a:t>3 </a:t>
          </a:r>
          <a:r>
            <a:rPr lang="ru-RU" sz="1600" dirty="0" smtClean="0"/>
            <a:t>чел.</a:t>
          </a:r>
          <a:endParaRPr lang="ru-RU" sz="1600" dirty="0"/>
        </a:p>
      </dgm:t>
    </dgm:pt>
    <dgm:pt modelId="{7E2CC717-AD8E-45DA-BC28-A499DA948DD0}" type="parTrans" cxnId="{E3F5ACC2-6C71-43D3-A58C-FF3AC952E812}">
      <dgm:prSet/>
      <dgm:spPr/>
      <dgm:t>
        <a:bodyPr/>
        <a:lstStyle/>
        <a:p>
          <a:endParaRPr lang="ru-RU"/>
        </a:p>
      </dgm:t>
    </dgm:pt>
    <dgm:pt modelId="{407D72C0-911C-45F5-A547-E9E30A76C559}" type="sibTrans" cxnId="{E3F5ACC2-6C71-43D3-A58C-FF3AC952E812}">
      <dgm:prSet/>
      <dgm:spPr/>
      <dgm:t>
        <a:bodyPr/>
        <a:lstStyle/>
        <a:p>
          <a:endParaRPr lang="ru-RU"/>
        </a:p>
      </dgm:t>
    </dgm:pt>
    <dgm:pt modelId="{4EA2D4E9-518F-4B17-A4CD-AA2E3E464B28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b="0" dirty="0" smtClean="0"/>
            <a:t>Социальная адаптация безработных граждан  - </a:t>
          </a:r>
          <a:r>
            <a:rPr lang="ru-RU" sz="1600" b="0" dirty="0" smtClean="0">
              <a:solidFill>
                <a:srgbClr val="FF0000"/>
              </a:solidFill>
            </a:rPr>
            <a:t>5 </a:t>
          </a:r>
          <a:r>
            <a:rPr lang="ru-RU" sz="1600" b="0" dirty="0" smtClean="0"/>
            <a:t>чел.</a:t>
          </a:r>
          <a:endParaRPr lang="ru-RU" sz="1600" b="0" dirty="0"/>
        </a:p>
      </dgm:t>
    </dgm:pt>
    <dgm:pt modelId="{B5A76710-EC02-4E3B-87E9-9F05C69839AC}" type="parTrans" cxnId="{7DF75C89-DF8B-467A-B421-BD6BC3A28CAD}">
      <dgm:prSet/>
      <dgm:spPr/>
      <dgm:t>
        <a:bodyPr/>
        <a:lstStyle/>
        <a:p>
          <a:endParaRPr lang="ru-RU"/>
        </a:p>
      </dgm:t>
    </dgm:pt>
    <dgm:pt modelId="{DCEA7198-6493-48B8-891A-6623A1A4672F}" type="sibTrans" cxnId="{7DF75C89-DF8B-467A-B421-BD6BC3A28CAD}">
      <dgm:prSet/>
      <dgm:spPr/>
      <dgm:t>
        <a:bodyPr/>
        <a:lstStyle/>
        <a:p>
          <a:endParaRPr lang="ru-RU"/>
        </a:p>
      </dgm:t>
    </dgm:pt>
    <dgm:pt modelId="{70CF7607-F784-4594-9456-35989193DD37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dirty="0" smtClean="0"/>
            <a:t>Профессиональная ориентация граждан – </a:t>
          </a:r>
          <a:r>
            <a:rPr lang="ru-RU" sz="1600" dirty="0" smtClean="0">
              <a:solidFill>
                <a:srgbClr val="FF0000"/>
              </a:solidFill>
            </a:rPr>
            <a:t>12 </a:t>
          </a:r>
          <a:r>
            <a:rPr lang="ru-RU" sz="1600" dirty="0" smtClean="0"/>
            <a:t>чел.</a:t>
          </a:r>
          <a:endParaRPr lang="ru-RU" sz="1600" dirty="0"/>
        </a:p>
      </dgm:t>
    </dgm:pt>
    <dgm:pt modelId="{5A8279FD-25EA-46B0-897B-50A77A49B715}" type="sibTrans" cxnId="{13AEF958-F00A-4755-9DC8-EBEA709FECD9}">
      <dgm:prSet/>
      <dgm:spPr/>
      <dgm:t>
        <a:bodyPr/>
        <a:lstStyle/>
        <a:p>
          <a:endParaRPr lang="ru-RU"/>
        </a:p>
      </dgm:t>
    </dgm:pt>
    <dgm:pt modelId="{2C54D25F-40D4-419E-AFB9-E6F03BEDA4EE}" type="parTrans" cxnId="{13AEF958-F00A-4755-9DC8-EBEA709FECD9}">
      <dgm:prSet/>
      <dgm:spPr/>
      <dgm:t>
        <a:bodyPr/>
        <a:lstStyle/>
        <a:p>
          <a:endParaRPr lang="ru-RU"/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  <dgm:t>
        <a:bodyPr/>
        <a:lstStyle/>
        <a:p>
          <a:endParaRPr lang="ru-RU"/>
        </a:p>
      </dgm:t>
    </dgm:pt>
    <dgm:pt modelId="{A6AB2106-4514-42DA-BBC8-FCFDF2782515}" type="pres">
      <dgm:prSet presAssocID="{082054A5-8010-497C-9A41-64839AE199CA}" presName="rootComposite" presStyleCnt="0"/>
      <dgm:spPr/>
      <dgm:t>
        <a:bodyPr/>
        <a:lstStyle/>
        <a:p>
          <a:endParaRPr lang="ru-RU"/>
        </a:p>
      </dgm:t>
    </dgm:pt>
    <dgm:pt modelId="{B3B9586C-D7AA-4D51-94E2-D68B45598F4D}" type="pres">
      <dgm:prSet presAssocID="{082054A5-8010-497C-9A41-64839AE199CA}" presName="rootText" presStyleLbl="node1" presStyleIdx="0" presStyleCnt="1" custScaleX="777230" custScaleY="134106" custLinFactY="-100000" custLinFactNeighborX="739" custLinFactNeighborY="-179736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  <dgm:t>
        <a:bodyPr/>
        <a:lstStyle/>
        <a:p>
          <a:endParaRPr lang="ru-RU"/>
        </a:p>
      </dgm:t>
    </dgm:pt>
    <dgm:pt modelId="{30B1E00F-3ADF-4E71-B040-36D5432B6A84}" type="pres">
      <dgm:prSet presAssocID="{2C54D25F-40D4-419E-AFB9-E6F03BEDA4EE}" presName="Name13" presStyleLbl="parChTrans1D2" presStyleIdx="0" presStyleCnt="3"/>
      <dgm:spPr/>
      <dgm:t>
        <a:bodyPr/>
        <a:lstStyle/>
        <a:p>
          <a:endParaRPr lang="ru-RU"/>
        </a:p>
      </dgm:t>
    </dgm:pt>
    <dgm:pt modelId="{0B9B5DF2-90B6-4085-AA25-445147189C89}" type="pres">
      <dgm:prSet presAssocID="{70CF7607-F784-4594-9456-35989193DD37}" presName="childText" presStyleLbl="bgAcc1" presStyleIdx="0" presStyleCnt="3" custScaleX="662615" custScaleY="74692" custLinFactY="-100000" custLinFactNeighborX="-14362" custLinFactNeighborY="-162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424B2-37E3-42C2-9771-603D9F129505}" type="pres">
      <dgm:prSet presAssocID="{7E2CC717-AD8E-45DA-BC28-A499DA948DD0}" presName="Name13" presStyleLbl="parChTrans1D2" presStyleIdx="1" presStyleCnt="3"/>
      <dgm:spPr/>
      <dgm:t>
        <a:bodyPr/>
        <a:lstStyle/>
        <a:p>
          <a:endParaRPr lang="ru-RU"/>
        </a:p>
      </dgm:t>
    </dgm:pt>
    <dgm:pt modelId="{31E70839-C7AB-467A-A371-2213CB1A5E0C}" type="pres">
      <dgm:prSet presAssocID="{8A048935-CD52-4C11-8E5A-D7208A5B3D61}" presName="childText" presStyleLbl="bgAcc1" presStyleIdx="1" presStyleCnt="3" custScaleX="649979" custScaleY="73534" custLinFactY="-100000" custLinFactNeighborX="-15731" custLinFactNeighborY="-150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13D6F-1B15-4EF4-AA0B-E343F0035B45}" type="pres">
      <dgm:prSet presAssocID="{B5A76710-EC02-4E3B-87E9-9F05C69839A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9DD52CE5-43FD-4612-BB17-976A2D80648C}" type="pres">
      <dgm:prSet presAssocID="{4EA2D4E9-518F-4B17-A4CD-AA2E3E464B28}" presName="childText" presStyleLbl="bgAcc1" presStyleIdx="2" presStyleCnt="3" custScaleX="663805" custScaleY="76469" custLinFactY="-100000" custLinFactNeighborX="-14362" custLinFactNeighborY="-137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E6A032-6047-442D-BA5E-8C1E7BC1CE82}" type="presOf" srcId="{70CF7607-F784-4594-9456-35989193DD37}" destId="{0B9B5DF2-90B6-4085-AA25-445147189C89}" srcOrd="0" destOrd="0" presId="urn:microsoft.com/office/officeart/2005/8/layout/hierarchy3"/>
    <dgm:cxn modelId="{E3F5ACC2-6C71-43D3-A58C-FF3AC952E812}" srcId="{082054A5-8010-497C-9A41-64839AE199CA}" destId="{8A048935-CD52-4C11-8E5A-D7208A5B3D61}" srcOrd="1" destOrd="0" parTransId="{7E2CC717-AD8E-45DA-BC28-A499DA948DD0}" sibTransId="{407D72C0-911C-45F5-A547-E9E30A76C559}"/>
    <dgm:cxn modelId="{13AEF958-F00A-4755-9DC8-EBEA709FECD9}" srcId="{082054A5-8010-497C-9A41-64839AE199CA}" destId="{70CF7607-F784-4594-9456-35989193DD37}" srcOrd="0" destOrd="0" parTransId="{2C54D25F-40D4-419E-AFB9-E6F03BEDA4EE}" sibTransId="{5A8279FD-25EA-46B0-897B-50A77A49B715}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131114B0-AE5B-4A24-A410-AAF6F9CC162D}" type="presOf" srcId="{082054A5-8010-497C-9A41-64839AE199CA}" destId="{28768420-92CE-44F9-9DE4-233630719E38}" srcOrd="1" destOrd="0" presId="urn:microsoft.com/office/officeart/2005/8/layout/hierarchy3"/>
    <dgm:cxn modelId="{CD0D3241-3C95-4D23-82EB-A98EC4CD78D0}" type="presOf" srcId="{2C54D25F-40D4-419E-AFB9-E6F03BEDA4EE}" destId="{30B1E00F-3ADF-4E71-B040-36D5432B6A84}" srcOrd="0" destOrd="0" presId="urn:microsoft.com/office/officeart/2005/8/layout/hierarchy3"/>
    <dgm:cxn modelId="{0164C7C3-911A-4772-930E-3E4F5812CAA5}" type="presOf" srcId="{4EA2D4E9-518F-4B17-A4CD-AA2E3E464B28}" destId="{9DD52CE5-43FD-4612-BB17-976A2D80648C}" srcOrd="0" destOrd="0" presId="urn:microsoft.com/office/officeart/2005/8/layout/hierarchy3"/>
    <dgm:cxn modelId="{73F3C0B6-D499-4DF7-9598-66DE17CED8EB}" type="presOf" srcId="{7E2CC717-AD8E-45DA-BC28-A499DA948DD0}" destId="{073424B2-37E3-42C2-9771-603D9F129505}" srcOrd="0" destOrd="0" presId="urn:microsoft.com/office/officeart/2005/8/layout/hierarchy3"/>
    <dgm:cxn modelId="{D1A5D75C-0541-44E8-BE2A-BAC40290250D}" type="presOf" srcId="{B5A76710-EC02-4E3B-87E9-9F05C69839AC}" destId="{39613D6F-1B15-4EF4-AA0B-E343F0035B45}" srcOrd="0" destOrd="0" presId="urn:microsoft.com/office/officeart/2005/8/layout/hierarchy3"/>
    <dgm:cxn modelId="{7DF75C89-DF8B-467A-B421-BD6BC3A28CAD}" srcId="{082054A5-8010-497C-9A41-64839AE199CA}" destId="{4EA2D4E9-518F-4B17-A4CD-AA2E3E464B28}" srcOrd="2" destOrd="0" parTransId="{B5A76710-EC02-4E3B-87E9-9F05C69839AC}" sibTransId="{DCEA7198-6493-48B8-891A-6623A1A4672F}"/>
    <dgm:cxn modelId="{8C27CB1D-6394-4B45-B162-B081B297F257}" type="presOf" srcId="{AD741E53-0CC0-4DA9-82DD-A0BBEFA7DE8A}" destId="{B5172567-069A-446E-B872-F515A7738AC4}" srcOrd="0" destOrd="0" presId="urn:microsoft.com/office/officeart/2005/8/layout/hierarchy3"/>
    <dgm:cxn modelId="{8E81FC55-53B3-4271-9329-A7320C460ED9}" type="presOf" srcId="{8A048935-CD52-4C11-8E5A-D7208A5B3D61}" destId="{31E70839-C7AB-467A-A371-2213CB1A5E0C}" srcOrd="0" destOrd="0" presId="urn:microsoft.com/office/officeart/2005/8/layout/hierarchy3"/>
    <dgm:cxn modelId="{83850C6A-CD92-4B29-ABBA-EA472A47C76F}" type="presOf" srcId="{082054A5-8010-497C-9A41-64839AE199CA}" destId="{B3B9586C-D7AA-4D51-94E2-D68B45598F4D}" srcOrd="0" destOrd="0" presId="urn:microsoft.com/office/officeart/2005/8/layout/hierarchy3"/>
    <dgm:cxn modelId="{B469EF7D-B46A-4D8B-B035-B455C55B6E15}" type="presParOf" srcId="{B5172567-069A-446E-B872-F515A7738AC4}" destId="{50B44EBA-5EF2-413C-B611-C4CD702C9A0B}" srcOrd="0" destOrd="0" presId="urn:microsoft.com/office/officeart/2005/8/layout/hierarchy3"/>
    <dgm:cxn modelId="{77391ED6-D72C-4D20-8A75-33E41DF3586C}" type="presParOf" srcId="{50B44EBA-5EF2-413C-B611-C4CD702C9A0B}" destId="{A6AB2106-4514-42DA-BBC8-FCFDF2782515}" srcOrd="0" destOrd="0" presId="urn:microsoft.com/office/officeart/2005/8/layout/hierarchy3"/>
    <dgm:cxn modelId="{29C3CD33-9E30-48F4-A2EE-345446CEF61B}" type="presParOf" srcId="{A6AB2106-4514-42DA-BBC8-FCFDF2782515}" destId="{B3B9586C-D7AA-4D51-94E2-D68B45598F4D}" srcOrd="0" destOrd="0" presId="urn:microsoft.com/office/officeart/2005/8/layout/hierarchy3"/>
    <dgm:cxn modelId="{CC04B04C-3D8F-429E-B679-D1E6B4361F31}" type="presParOf" srcId="{A6AB2106-4514-42DA-BBC8-FCFDF2782515}" destId="{28768420-92CE-44F9-9DE4-233630719E38}" srcOrd="1" destOrd="0" presId="urn:microsoft.com/office/officeart/2005/8/layout/hierarchy3"/>
    <dgm:cxn modelId="{6A3F0662-5DD4-4C78-9CBA-FDADE566213E}" type="presParOf" srcId="{50B44EBA-5EF2-413C-B611-C4CD702C9A0B}" destId="{E1297B37-EF40-4082-A841-1AD157EDA591}" srcOrd="1" destOrd="0" presId="urn:microsoft.com/office/officeart/2005/8/layout/hierarchy3"/>
    <dgm:cxn modelId="{DE5D3057-20C6-4757-B404-A93447D36840}" type="presParOf" srcId="{E1297B37-EF40-4082-A841-1AD157EDA591}" destId="{30B1E00F-3ADF-4E71-B040-36D5432B6A84}" srcOrd="0" destOrd="0" presId="urn:microsoft.com/office/officeart/2005/8/layout/hierarchy3"/>
    <dgm:cxn modelId="{0F5C5B11-EB3C-4D9E-8088-DD77582EA8A2}" type="presParOf" srcId="{E1297B37-EF40-4082-A841-1AD157EDA591}" destId="{0B9B5DF2-90B6-4085-AA25-445147189C89}" srcOrd="1" destOrd="0" presId="urn:microsoft.com/office/officeart/2005/8/layout/hierarchy3"/>
    <dgm:cxn modelId="{EA353A02-9760-4834-866A-3295D34F58A9}" type="presParOf" srcId="{E1297B37-EF40-4082-A841-1AD157EDA591}" destId="{073424B2-37E3-42C2-9771-603D9F129505}" srcOrd="2" destOrd="0" presId="urn:microsoft.com/office/officeart/2005/8/layout/hierarchy3"/>
    <dgm:cxn modelId="{647C288F-1033-4080-84D3-5C40C201FD80}" type="presParOf" srcId="{E1297B37-EF40-4082-A841-1AD157EDA591}" destId="{31E70839-C7AB-467A-A371-2213CB1A5E0C}" srcOrd="3" destOrd="0" presId="urn:microsoft.com/office/officeart/2005/8/layout/hierarchy3"/>
    <dgm:cxn modelId="{33565DCA-A2FE-417A-B618-30F720512ED0}" type="presParOf" srcId="{E1297B37-EF40-4082-A841-1AD157EDA591}" destId="{39613D6F-1B15-4EF4-AA0B-E343F0035B45}" srcOrd="4" destOrd="0" presId="urn:microsoft.com/office/officeart/2005/8/layout/hierarchy3"/>
    <dgm:cxn modelId="{1F74834D-3734-44B8-8388-9BD9977D0102}" type="presParOf" srcId="{E1297B37-EF40-4082-A841-1AD157EDA591}" destId="{9DD52CE5-43FD-4612-BB17-976A2D80648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Программа «Первое рабочее место»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- это временное трудоустройство </a:t>
          </a:r>
          <a:r>
            <a:rPr lang="ru-RU" sz="1600" b="1" dirty="0" smtClean="0">
              <a:solidFill>
                <a:schemeClr val="tx1"/>
              </a:solidFill>
            </a:rPr>
            <a:t>выпускников в возрасте от 18 до 20 лет, имеющих среднее профессиональное образование и ищущих работу впервые, в соответствии со специальностью (профессией), указанной в дипломе о среднем профессиональном образовании или близкой по профилю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r>
            <a:rPr lang="ru-RU" sz="1600" b="1" dirty="0" smtClean="0">
              <a:solidFill>
                <a:srgbClr val="FF0000"/>
              </a:solidFill>
            </a:rPr>
            <a:t>Период участия в программе </a:t>
          </a:r>
          <a:r>
            <a:rPr lang="ru-RU" sz="1600" b="1" dirty="0" smtClean="0">
              <a:solidFill>
                <a:schemeClr val="tx1"/>
              </a:solidFill>
            </a:rPr>
            <a:t>- до 2 месяцев.</a:t>
          </a:r>
          <a:endParaRPr lang="ru-RU" sz="1600" dirty="0" smtClean="0">
            <a:solidFill>
              <a:schemeClr val="tx1"/>
            </a:solidFill>
          </a:endParaRPr>
        </a:p>
        <a:p>
          <a:r>
            <a:rPr lang="ru-RU" sz="1600" b="1" dirty="0" smtClean="0">
              <a:solidFill>
                <a:schemeClr val="tx1"/>
              </a:solidFill>
            </a:rPr>
            <a:t>Финансирование мероприятия осуществляется </a:t>
          </a:r>
          <a:r>
            <a:rPr lang="ru-RU" sz="1600" b="1" dirty="0" smtClean="0">
              <a:solidFill>
                <a:srgbClr val="FF0000"/>
              </a:solidFill>
            </a:rPr>
            <a:t>за счёт средств работодателей и средств областного бюджета</a:t>
          </a:r>
          <a:r>
            <a:rPr lang="ru-RU" sz="1600" b="1" dirty="0" smtClean="0">
              <a:solidFill>
                <a:schemeClr val="tx1"/>
              </a:solidFill>
            </a:rPr>
            <a:t>.</a:t>
          </a:r>
          <a:endParaRPr lang="ru-RU" sz="1600" dirty="0" smtClean="0">
            <a:solidFill>
              <a:schemeClr val="tx1"/>
            </a:solidFill>
          </a:endParaRPr>
        </a:p>
        <a:p>
          <a:r>
            <a:rPr lang="ru-RU" sz="1600" b="1" dirty="0" smtClean="0">
              <a:solidFill>
                <a:srgbClr val="FF0000"/>
              </a:solidFill>
            </a:rPr>
            <a:t>Работодатель выплачивает участнику программы заработную плату </a:t>
          </a:r>
          <a:r>
            <a:rPr lang="ru-RU" sz="1600" dirty="0" smtClean="0">
              <a:solidFill>
                <a:schemeClr val="tx1"/>
              </a:solidFill>
            </a:rPr>
            <a:t>пропорционально отработанному времени, но не ниже МРОТ в соответствии с трудовым законодательством. </a:t>
          </a:r>
        </a:p>
        <a:p>
          <a:r>
            <a:rPr lang="ru-RU" sz="1600" b="1" dirty="0" smtClean="0">
              <a:solidFill>
                <a:srgbClr val="FF0000"/>
              </a:solidFill>
            </a:rPr>
            <a:t>Служба занятости оказывает выпускникам материальную поддержку за счёт средств областного бюджета</a:t>
          </a:r>
          <a:r>
            <a:rPr lang="ru-RU" sz="1600" dirty="0" smtClean="0">
              <a:solidFill>
                <a:schemeClr val="tx1"/>
              </a:solidFill>
            </a:rPr>
            <a:t> в размере </a:t>
          </a:r>
          <a:r>
            <a:rPr lang="ru-RU" sz="1600" b="1" dirty="0" smtClean="0">
              <a:solidFill>
                <a:schemeClr val="tx1"/>
              </a:solidFill>
            </a:rPr>
            <a:t>не выше двукратной минимальной величины пособия по безработице</a:t>
          </a:r>
          <a:r>
            <a:rPr lang="ru-RU" sz="1600" dirty="0" smtClean="0">
              <a:solidFill>
                <a:schemeClr val="tx1"/>
              </a:solidFill>
            </a:rPr>
            <a:t>, увеличенной на размер районного коэффициента (2100 рублей в месяц).</a:t>
          </a: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</dgm:pt>
    <dgm:pt modelId="{A6AB2106-4514-42DA-BBC8-FCFDF2782515}" type="pres">
      <dgm:prSet presAssocID="{082054A5-8010-497C-9A41-64839AE199CA}" presName="rootComposite" presStyleCnt="0"/>
      <dgm:spPr/>
    </dgm:pt>
    <dgm:pt modelId="{B3B9586C-D7AA-4D51-94E2-D68B45598F4D}" type="pres">
      <dgm:prSet presAssocID="{082054A5-8010-497C-9A41-64839AE199CA}" presName="rootText" presStyleLbl="node1" presStyleIdx="0" presStyleCnt="1" custScaleX="777230" custScaleY="991902" custLinFactNeighborX="-365" custLinFactNeighborY="-6386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</dgm:pt>
  </dgm:ptLst>
  <dgm:cxnLst>
    <dgm:cxn modelId="{3C7161EC-8B2E-4417-A3F0-A02DFBF9051B}" type="presOf" srcId="{082054A5-8010-497C-9A41-64839AE199CA}" destId="{28768420-92CE-44F9-9DE4-233630719E38}" srcOrd="1" destOrd="0" presId="urn:microsoft.com/office/officeart/2005/8/layout/hierarchy3"/>
    <dgm:cxn modelId="{44B60926-637B-4CE3-8C33-4D303E09EEAE}" type="presOf" srcId="{082054A5-8010-497C-9A41-64839AE199CA}" destId="{B3B9586C-D7AA-4D51-94E2-D68B45598F4D}" srcOrd="0" destOrd="0" presId="urn:microsoft.com/office/officeart/2005/8/layout/hierarchy3"/>
    <dgm:cxn modelId="{3F07327E-1FD8-4046-B132-4286282EE2E9}" type="presOf" srcId="{AD741E53-0CC0-4DA9-82DD-A0BBEFA7DE8A}" destId="{B5172567-069A-446E-B872-F515A7738AC4}" srcOrd="0" destOrd="0" presId="urn:microsoft.com/office/officeart/2005/8/layout/hierarchy3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A862F16A-B95C-4D87-BE40-7DFDEE327AFE}" type="presParOf" srcId="{B5172567-069A-446E-B872-F515A7738AC4}" destId="{50B44EBA-5EF2-413C-B611-C4CD702C9A0B}" srcOrd="0" destOrd="0" presId="urn:microsoft.com/office/officeart/2005/8/layout/hierarchy3"/>
    <dgm:cxn modelId="{06046D59-13DC-402C-B644-F9E8967EE82C}" type="presParOf" srcId="{50B44EBA-5EF2-413C-B611-C4CD702C9A0B}" destId="{A6AB2106-4514-42DA-BBC8-FCFDF2782515}" srcOrd="0" destOrd="0" presId="urn:microsoft.com/office/officeart/2005/8/layout/hierarchy3"/>
    <dgm:cxn modelId="{417D03A5-542A-478B-AE32-8B94B3C960DB}" type="presParOf" srcId="{A6AB2106-4514-42DA-BBC8-FCFDF2782515}" destId="{B3B9586C-D7AA-4D51-94E2-D68B45598F4D}" srcOrd="0" destOrd="0" presId="urn:microsoft.com/office/officeart/2005/8/layout/hierarchy3"/>
    <dgm:cxn modelId="{B889D9D7-2968-40EC-AD00-A79DCD1D5744}" type="presParOf" srcId="{A6AB2106-4514-42DA-BBC8-FCFDF2782515}" destId="{28768420-92CE-44F9-9DE4-233630719E38}" srcOrd="1" destOrd="0" presId="urn:microsoft.com/office/officeart/2005/8/layout/hierarchy3"/>
    <dgm:cxn modelId="{2DFDC400-9471-485B-8971-759B09103094}" type="presParOf" srcId="{50B44EBA-5EF2-413C-B611-C4CD702C9A0B}" destId="{E1297B37-EF40-4082-A841-1AD157EDA5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Под общественными работами понимается </a:t>
          </a:r>
          <a:r>
            <a:rPr lang="ru-RU" sz="1600" dirty="0" smtClean="0">
              <a:solidFill>
                <a:srgbClr val="000000"/>
              </a:solidFill>
            </a:rPr>
            <a:t>трудовая деятельность, имеющая социально полезную направленность и организуемая в качестве дополнительной социальной поддержки граждан, ищущих работу.</a:t>
          </a:r>
        </a:p>
        <a:p>
          <a:r>
            <a:rPr lang="ru-RU" sz="1600" b="1" dirty="0" smtClean="0">
              <a:solidFill>
                <a:srgbClr val="FF0000"/>
              </a:solidFill>
            </a:rPr>
            <a:t>Право на участие в общественных работах </a:t>
          </a:r>
          <a:r>
            <a:rPr lang="ru-RU" sz="1600" dirty="0" smtClean="0">
              <a:solidFill>
                <a:srgbClr val="000000"/>
              </a:solidFill>
            </a:rPr>
            <a:t>имеют граждане, зарегистрированные в органах службы занятости в целях поиска подходящей работы, безработные граждане. </a:t>
          </a:r>
          <a:r>
            <a:rPr lang="ru-RU" sz="1600" b="1" dirty="0" smtClean="0">
              <a:solidFill>
                <a:srgbClr val="FF0000"/>
              </a:solidFill>
            </a:rPr>
            <a:t>Преимущественным правом на участие в общественных работах </a:t>
          </a:r>
          <a:r>
            <a:rPr lang="ru-RU" sz="1600" dirty="0" smtClean="0">
              <a:solidFill>
                <a:srgbClr val="000000"/>
              </a:solidFill>
            </a:rPr>
            <a:t>пользуются безработные граждане, не получающие пособия по безработице, безработные граждане, состоящие на учете в органах службы занятости свыше шести </a:t>
          </a:r>
          <a:r>
            <a:rPr lang="ru-RU" sz="1600" dirty="0" smtClean="0">
              <a:solidFill>
                <a:schemeClr val="tx1"/>
              </a:solidFill>
            </a:rPr>
            <a:t>месяцев.</a:t>
          </a:r>
        </a:p>
        <a:p>
          <a:r>
            <a:rPr lang="ru-RU" sz="1600" dirty="0" smtClean="0">
              <a:solidFill>
                <a:schemeClr val="tx1"/>
              </a:solidFill>
            </a:rPr>
            <a:t>В период участия в общественных работах, временного трудоустройства безработным гражданам, несовершеннолетним гражданам в возрасте от 14 до 18 лет </a:t>
          </a:r>
          <a:r>
            <a:rPr lang="ru-RU" sz="1600" b="1" dirty="0" smtClean="0">
              <a:solidFill>
                <a:srgbClr val="FF0000"/>
              </a:solidFill>
            </a:rPr>
            <a:t>может оказываться материальная поддержка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r>
            <a:rPr lang="ru-RU" sz="1600" b="1" u="sng" dirty="0" smtClean="0">
              <a:solidFill>
                <a:srgbClr val="000000"/>
              </a:solidFill>
            </a:rPr>
            <a:t>Результаты работы в 2019 году:</a:t>
          </a:r>
        </a:p>
        <a:p>
          <a:r>
            <a:rPr lang="ru-RU" sz="1600" dirty="0" smtClean="0">
              <a:solidFill>
                <a:srgbClr val="FF0000"/>
              </a:solidFill>
            </a:rPr>
            <a:t>- 10 </a:t>
          </a:r>
          <a:r>
            <a:rPr lang="ru-RU" sz="1600" dirty="0" smtClean="0">
              <a:solidFill>
                <a:schemeClr val="tx1"/>
              </a:solidFill>
            </a:rPr>
            <a:t>молодых инвалидов трудоустроены на общественные работы,</a:t>
          </a:r>
        </a:p>
        <a:p>
          <a:r>
            <a:rPr lang="ru-RU" sz="1600" dirty="0" smtClean="0">
              <a:solidFill>
                <a:srgbClr val="FF0000"/>
              </a:solidFill>
            </a:rPr>
            <a:t>- 12</a:t>
          </a:r>
          <a:r>
            <a:rPr lang="ru-RU" sz="1600" dirty="0" smtClean="0">
              <a:solidFill>
                <a:schemeClr val="tx1"/>
              </a:solidFill>
            </a:rPr>
            <a:t> инвалидов трудоустроены в рамках организации временного трудоустройства несовершеннолетних граждан в возрасте от 14 до 18 лет в свободное от учебы время,</a:t>
          </a:r>
        </a:p>
        <a:p>
          <a:r>
            <a:rPr lang="ru-RU" sz="1600" dirty="0" smtClean="0">
              <a:solidFill>
                <a:schemeClr val="tx1"/>
              </a:solidFill>
            </a:rPr>
            <a:t>- </a:t>
          </a:r>
          <a:r>
            <a:rPr lang="ru-RU" sz="1600" dirty="0" smtClean="0">
              <a:solidFill>
                <a:srgbClr val="FF0000"/>
              </a:solidFill>
            </a:rPr>
            <a:t>86</a:t>
          </a:r>
          <a:r>
            <a:rPr lang="ru-RU" sz="1600" dirty="0" smtClean="0">
              <a:solidFill>
                <a:schemeClr val="tx1"/>
              </a:solidFill>
            </a:rPr>
            <a:t> молодых инвалидов трудоустроены в рамках организации временного трудоустройства безработных граждан, испытывающих трудности в поиске работы.</a:t>
          </a: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</dgm:pt>
    <dgm:pt modelId="{A6AB2106-4514-42DA-BBC8-FCFDF2782515}" type="pres">
      <dgm:prSet presAssocID="{082054A5-8010-497C-9A41-64839AE199CA}" presName="rootComposite" presStyleCnt="0"/>
      <dgm:spPr/>
    </dgm:pt>
    <dgm:pt modelId="{B3B9586C-D7AA-4D51-94E2-D68B45598F4D}" type="pres">
      <dgm:prSet presAssocID="{082054A5-8010-497C-9A41-64839AE199CA}" presName="rootText" presStyleLbl="node1" presStyleIdx="0" presStyleCnt="1" custScaleX="777230" custScaleY="991902" custLinFactNeighborX="-365" custLinFactNeighborY="-6386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</dgm:pt>
  </dgm:ptLst>
  <dgm:cxnLst>
    <dgm:cxn modelId="{52F25204-7A02-438A-88F4-7CEA20D0ED52}" type="presOf" srcId="{082054A5-8010-497C-9A41-64839AE199CA}" destId="{B3B9586C-D7AA-4D51-94E2-D68B45598F4D}" srcOrd="0" destOrd="0" presId="urn:microsoft.com/office/officeart/2005/8/layout/hierarchy3"/>
    <dgm:cxn modelId="{CFA608CA-B9E3-4DDA-AEF7-A0EFD2144F34}" type="presOf" srcId="{AD741E53-0CC0-4DA9-82DD-A0BBEFA7DE8A}" destId="{B5172567-069A-446E-B872-F515A7738AC4}" srcOrd="0" destOrd="0" presId="urn:microsoft.com/office/officeart/2005/8/layout/hierarchy3"/>
    <dgm:cxn modelId="{04B7830E-E75D-4C3E-8BF2-E786FBFED670}" type="presOf" srcId="{082054A5-8010-497C-9A41-64839AE199CA}" destId="{28768420-92CE-44F9-9DE4-233630719E38}" srcOrd="1" destOrd="0" presId="urn:microsoft.com/office/officeart/2005/8/layout/hierarchy3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0F63AAA5-9302-4AC8-B855-5B462D19FE3C}" type="presParOf" srcId="{B5172567-069A-446E-B872-F515A7738AC4}" destId="{50B44EBA-5EF2-413C-B611-C4CD702C9A0B}" srcOrd="0" destOrd="0" presId="urn:microsoft.com/office/officeart/2005/8/layout/hierarchy3"/>
    <dgm:cxn modelId="{65A8FF20-4AA0-46E9-9403-A1AA9195BBE3}" type="presParOf" srcId="{50B44EBA-5EF2-413C-B611-C4CD702C9A0B}" destId="{A6AB2106-4514-42DA-BBC8-FCFDF2782515}" srcOrd="0" destOrd="0" presId="urn:microsoft.com/office/officeart/2005/8/layout/hierarchy3"/>
    <dgm:cxn modelId="{ECBBC8E7-C562-40FE-A720-165056AFD0E3}" type="presParOf" srcId="{A6AB2106-4514-42DA-BBC8-FCFDF2782515}" destId="{B3B9586C-D7AA-4D51-94E2-D68B45598F4D}" srcOrd="0" destOrd="0" presId="urn:microsoft.com/office/officeart/2005/8/layout/hierarchy3"/>
    <dgm:cxn modelId="{A2AD59F2-5EBD-432B-A1D5-2BB14DBBB468}" type="presParOf" srcId="{A6AB2106-4514-42DA-BBC8-FCFDF2782515}" destId="{28768420-92CE-44F9-9DE4-233630719E38}" srcOrd="1" destOrd="0" presId="urn:microsoft.com/office/officeart/2005/8/layout/hierarchy3"/>
    <dgm:cxn modelId="{3898F81A-5FB5-4A89-BC08-8D77C2DC20D7}" type="presParOf" srcId="{50B44EBA-5EF2-413C-B611-C4CD702C9A0B}" destId="{E1297B37-EF40-4082-A841-1AD157EDA5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В рамках предоставления государственной услуги безработный гражданин:</a:t>
          </a:r>
        </a:p>
        <a:p>
          <a:r>
            <a:rPr lang="ru-RU" sz="1600" dirty="0" smtClean="0">
              <a:solidFill>
                <a:schemeClr val="tx1"/>
              </a:solidFill>
            </a:rPr>
            <a:t>- проходит тестирование (анкетирование), после чего проводится обработка его результатов, оценка степени готовности заявителя к осуществлению предпринимательской деятельности, созданию крестьянского (фермерского) хозяйства, реализации самозанятости;</a:t>
          </a:r>
        </a:p>
        <a:p>
          <a:r>
            <a:rPr lang="ru-RU" sz="1600" dirty="0" smtClean="0">
              <a:solidFill>
                <a:schemeClr val="tx1"/>
              </a:solidFill>
            </a:rPr>
            <a:t>- осуществляет подготовку технико-экономического обоснования проекта (бизнес-плана), получает навыки, необходимые для осуществления предпринимательской деятельности, ведения крестьянского (фермерского) хозяйства;</a:t>
          </a:r>
        </a:p>
        <a:p>
          <a:r>
            <a:rPr lang="ru-RU" sz="1600" dirty="0" smtClean="0">
              <a:solidFill>
                <a:schemeClr val="tx1"/>
              </a:solidFill>
            </a:rPr>
            <a:t>- проходит при необходимости профессиональное обучение или получает дополнительное профессиональное образование по направлению службы занятости;</a:t>
          </a:r>
        </a:p>
        <a:p>
          <a:r>
            <a:rPr lang="ru-RU" sz="1600" dirty="0" smtClean="0">
              <a:solidFill>
                <a:schemeClr val="tx1"/>
              </a:solidFill>
            </a:rPr>
            <a:t>- обращается в организации и учреждения, входящие в инфраструктуру поддержки субъектов малого и среднего предпринимательства, получения знаний и навыков, необходимых для осуществления предпринимательской деятельности;</a:t>
          </a:r>
        </a:p>
        <a:p>
          <a:r>
            <a:rPr lang="ru-RU" sz="1600" dirty="0" smtClean="0">
              <a:solidFill>
                <a:schemeClr val="tx1"/>
              </a:solidFill>
            </a:rPr>
            <a:t>- получает единовременную финансовую помощь </a:t>
          </a:r>
          <a:r>
            <a:rPr lang="ru-RU" sz="1600" b="1" dirty="0" smtClean="0">
              <a:solidFill>
                <a:schemeClr val="tx1"/>
              </a:solidFill>
            </a:rPr>
            <a:t>(83 755 рублей) </a:t>
          </a:r>
          <a:r>
            <a:rPr lang="ru-RU" sz="1600" dirty="0" smtClean="0">
              <a:solidFill>
                <a:schemeClr val="tx1"/>
              </a:solidFill>
            </a:rPr>
            <a:t>в случае регистрации в качестве индивидуального предпринимателя.</a:t>
          </a:r>
        </a:p>
        <a:p>
          <a:r>
            <a:rPr lang="ru-RU" sz="1600" dirty="0" smtClean="0">
              <a:solidFill>
                <a:schemeClr val="tx1"/>
              </a:solidFill>
            </a:rPr>
            <a:t>В </a:t>
          </a:r>
          <a:r>
            <a:rPr lang="ru-RU" sz="1600" dirty="0" smtClean="0">
              <a:solidFill>
                <a:srgbClr val="FF0000"/>
              </a:solidFill>
            </a:rPr>
            <a:t>2019</a:t>
          </a:r>
          <a:r>
            <a:rPr lang="ru-RU" sz="1600" dirty="0" smtClean="0">
              <a:solidFill>
                <a:schemeClr val="tx1"/>
              </a:solidFill>
            </a:rPr>
            <a:t> году </a:t>
          </a:r>
          <a:r>
            <a:rPr lang="ru-RU" sz="1600" dirty="0" smtClean="0">
              <a:solidFill>
                <a:srgbClr val="FF0000"/>
              </a:solidFill>
            </a:rPr>
            <a:t>12</a:t>
          </a:r>
          <a:r>
            <a:rPr lang="ru-RU" sz="1600" dirty="0" smtClean="0">
              <a:solidFill>
                <a:schemeClr val="tx1"/>
              </a:solidFill>
            </a:rPr>
            <a:t> молодых инвалидов получили услугу содействия самозанятости, в том числе </a:t>
          </a:r>
          <a:r>
            <a:rPr lang="ru-RU" sz="1600" dirty="0" smtClean="0">
              <a:solidFill>
                <a:srgbClr val="FF0000"/>
              </a:solidFill>
            </a:rPr>
            <a:t>3</a:t>
          </a:r>
          <a:r>
            <a:rPr lang="ru-RU" sz="1600" dirty="0" smtClean="0">
              <a:solidFill>
                <a:schemeClr val="tx1"/>
              </a:solidFill>
            </a:rPr>
            <a:t>  – с получением финансовой помощи.</a:t>
          </a: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</dgm:pt>
    <dgm:pt modelId="{A6AB2106-4514-42DA-BBC8-FCFDF2782515}" type="pres">
      <dgm:prSet presAssocID="{082054A5-8010-497C-9A41-64839AE199CA}" presName="rootComposite" presStyleCnt="0"/>
      <dgm:spPr/>
    </dgm:pt>
    <dgm:pt modelId="{B3B9586C-D7AA-4D51-94E2-D68B45598F4D}" type="pres">
      <dgm:prSet presAssocID="{082054A5-8010-497C-9A41-64839AE199CA}" presName="rootText" presStyleLbl="node1" presStyleIdx="0" presStyleCnt="1" custScaleX="777230" custScaleY="991902" custLinFactNeighborX="-365" custLinFactNeighborY="-6386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</dgm:pt>
  </dgm:ptLst>
  <dgm:cxnLst>
    <dgm:cxn modelId="{34C1CCD3-3009-455E-80FA-9B7BD451C914}" type="presOf" srcId="{082054A5-8010-497C-9A41-64839AE199CA}" destId="{B3B9586C-D7AA-4D51-94E2-D68B45598F4D}" srcOrd="0" destOrd="0" presId="urn:microsoft.com/office/officeart/2005/8/layout/hierarchy3"/>
    <dgm:cxn modelId="{C57DF065-2C3F-4A5B-A760-0BEAAB1FA504}" type="presOf" srcId="{082054A5-8010-497C-9A41-64839AE199CA}" destId="{28768420-92CE-44F9-9DE4-233630719E38}" srcOrd="1" destOrd="0" presId="urn:microsoft.com/office/officeart/2005/8/layout/hierarchy3"/>
    <dgm:cxn modelId="{2E3F789E-C31F-41B2-93D8-9DB9172EC8B3}" type="presOf" srcId="{AD741E53-0CC0-4DA9-82DD-A0BBEFA7DE8A}" destId="{B5172567-069A-446E-B872-F515A7738AC4}" srcOrd="0" destOrd="0" presId="urn:microsoft.com/office/officeart/2005/8/layout/hierarchy3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7792D08D-91E8-4BB6-AA70-CAA5B5FAE0B4}" type="presParOf" srcId="{B5172567-069A-446E-B872-F515A7738AC4}" destId="{50B44EBA-5EF2-413C-B611-C4CD702C9A0B}" srcOrd="0" destOrd="0" presId="urn:microsoft.com/office/officeart/2005/8/layout/hierarchy3"/>
    <dgm:cxn modelId="{15275535-0461-442B-A9A2-2F39B43405D4}" type="presParOf" srcId="{50B44EBA-5EF2-413C-B611-C4CD702C9A0B}" destId="{A6AB2106-4514-42DA-BBC8-FCFDF2782515}" srcOrd="0" destOrd="0" presId="urn:microsoft.com/office/officeart/2005/8/layout/hierarchy3"/>
    <dgm:cxn modelId="{69A7C65A-F521-4B13-98B2-7324B0F0588C}" type="presParOf" srcId="{A6AB2106-4514-42DA-BBC8-FCFDF2782515}" destId="{B3B9586C-D7AA-4D51-94E2-D68B45598F4D}" srcOrd="0" destOrd="0" presId="urn:microsoft.com/office/officeart/2005/8/layout/hierarchy3"/>
    <dgm:cxn modelId="{61D4426F-197B-4C2D-BA00-95F1EC6E1B8F}" type="presParOf" srcId="{A6AB2106-4514-42DA-BBC8-FCFDF2782515}" destId="{28768420-92CE-44F9-9DE4-233630719E38}" srcOrd="1" destOrd="0" presId="urn:microsoft.com/office/officeart/2005/8/layout/hierarchy3"/>
    <dgm:cxn modelId="{3BB4B0C8-BB0A-461C-9724-A6A8747F4BA6}" type="presParOf" srcId="{50B44EBA-5EF2-413C-B611-C4CD702C9A0B}" destId="{E1297B37-EF40-4082-A841-1AD157EDA5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algn="just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dirty="0" smtClean="0">
              <a:solidFill>
                <a:schemeClr val="tx1"/>
              </a:solidFill>
            </a:rPr>
            <a:t>	</a:t>
          </a:r>
        </a:p>
        <a:p>
          <a:pPr algn="just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chemeClr val="tx1"/>
              </a:solidFill>
            </a:rPr>
            <a:t>В </a:t>
          </a:r>
          <a:r>
            <a:rPr lang="ru-RU" sz="1800" b="1" dirty="0" smtClean="0">
              <a:solidFill>
                <a:srgbClr val="FF0000"/>
              </a:solidFill>
            </a:rPr>
            <a:t>2019</a:t>
          </a:r>
          <a:r>
            <a:rPr lang="ru-RU" sz="1800" b="1" dirty="0" smtClean="0">
              <a:solidFill>
                <a:schemeClr val="tx1"/>
              </a:solidFill>
            </a:rPr>
            <a:t> г. прошли обучение по программам профессиональной подготовки, переподготовки и повышения квалификации </a:t>
          </a:r>
          <a:r>
            <a:rPr lang="ru-RU" sz="1800" b="1" dirty="0" smtClean="0">
              <a:solidFill>
                <a:srgbClr val="FF0000"/>
              </a:solidFill>
            </a:rPr>
            <a:t>58</a:t>
          </a:r>
          <a:r>
            <a:rPr lang="ru-RU" sz="1800" b="1" dirty="0" smtClean="0">
              <a:solidFill>
                <a:schemeClr val="tx1"/>
              </a:solidFill>
            </a:rPr>
            <a:t> безработных инвалидов молодого возраста по профессиям, востребованным на рынке труда:</a:t>
          </a:r>
        </a:p>
        <a:p>
          <a:pPr marL="0" marR="0" indent="0" algn="ctr" defTabSz="91440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70C0"/>
              </a:solidFill>
            </a:rPr>
            <a:t>- электромонтер по ремонту и обслуживанию электрооборудования;</a:t>
          </a:r>
        </a:p>
        <a:p>
          <a:pPr marL="0" marR="0" indent="0" algn="ctr" defTabSz="91440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70C0"/>
              </a:solidFill>
            </a:rPr>
            <a:t>- секретарь руководителя;</a:t>
          </a:r>
        </a:p>
        <a:p>
          <a:pPr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70C0"/>
              </a:solidFill>
            </a:rPr>
            <a:t>- делопроизводитель;</a:t>
          </a:r>
        </a:p>
        <a:p>
          <a:pPr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70C0"/>
              </a:solidFill>
            </a:rPr>
            <a:t>- оператор ЭВМ;</a:t>
          </a:r>
        </a:p>
        <a:p>
          <a:pPr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70C0"/>
              </a:solidFill>
            </a:rPr>
            <a:t>- парикмахер;</a:t>
          </a:r>
        </a:p>
        <a:p>
          <a:pPr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70C0"/>
              </a:solidFill>
            </a:rPr>
            <a:t>- кладовщик</a:t>
          </a:r>
        </a:p>
        <a:p>
          <a:pPr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70C0"/>
              </a:solidFill>
            </a:rPr>
            <a:t> и другие.</a:t>
          </a:r>
          <a:endParaRPr lang="ru-RU" sz="1800" b="0" i="0" dirty="0" smtClean="0">
            <a:solidFill>
              <a:srgbClr val="0070C0"/>
            </a:solidFill>
          </a:endParaRPr>
        </a:p>
        <a:p>
          <a:pPr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dirty="0" smtClean="0">
            <a:solidFill>
              <a:schemeClr val="tx1"/>
            </a:solidFill>
          </a:endParaRPr>
        </a:p>
        <a:p>
          <a:pPr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dirty="0" smtClean="0">
            <a:solidFill>
              <a:schemeClr val="tx1"/>
            </a:solidFill>
          </a:endParaRP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  <dgm:t>
        <a:bodyPr/>
        <a:lstStyle/>
        <a:p>
          <a:endParaRPr lang="ru-RU"/>
        </a:p>
      </dgm:t>
    </dgm:pt>
    <dgm:pt modelId="{A6AB2106-4514-42DA-BBC8-FCFDF2782515}" type="pres">
      <dgm:prSet presAssocID="{082054A5-8010-497C-9A41-64839AE199CA}" presName="rootComposite" presStyleCnt="0"/>
      <dgm:spPr/>
      <dgm:t>
        <a:bodyPr/>
        <a:lstStyle/>
        <a:p>
          <a:endParaRPr lang="ru-RU"/>
        </a:p>
      </dgm:t>
    </dgm:pt>
    <dgm:pt modelId="{B3B9586C-D7AA-4D51-94E2-D68B45598F4D}" type="pres">
      <dgm:prSet presAssocID="{082054A5-8010-497C-9A41-64839AE199CA}" presName="rootText" presStyleLbl="node1" presStyleIdx="0" presStyleCnt="1" custScaleX="777230" custScaleY="991902" custLinFactNeighborX="10211" custLinFactNeighborY="-94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  <dgm:t>
        <a:bodyPr/>
        <a:lstStyle/>
        <a:p>
          <a:endParaRPr lang="ru-RU"/>
        </a:p>
      </dgm:t>
    </dgm:pt>
  </dgm:ptLst>
  <dgm:cxnLst>
    <dgm:cxn modelId="{4E4E9C03-1153-4FB9-86A6-F43EC2A836C5}" type="presOf" srcId="{AD741E53-0CC0-4DA9-82DD-A0BBEFA7DE8A}" destId="{B5172567-069A-446E-B872-F515A7738AC4}" srcOrd="0" destOrd="0" presId="urn:microsoft.com/office/officeart/2005/8/layout/hierarchy3"/>
    <dgm:cxn modelId="{9A5494B6-CC7A-4BF1-8DB4-225C213FA623}" type="presOf" srcId="{082054A5-8010-497C-9A41-64839AE199CA}" destId="{28768420-92CE-44F9-9DE4-233630719E38}" srcOrd="1" destOrd="0" presId="urn:microsoft.com/office/officeart/2005/8/layout/hierarchy3"/>
    <dgm:cxn modelId="{0ACE9A96-7BC8-4385-BCB6-92B95C100C69}" type="presOf" srcId="{082054A5-8010-497C-9A41-64839AE199CA}" destId="{B3B9586C-D7AA-4D51-94E2-D68B45598F4D}" srcOrd="0" destOrd="0" presId="urn:microsoft.com/office/officeart/2005/8/layout/hierarchy3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A8A4D1EA-1517-425D-9CB3-357498E3A37A}" type="presParOf" srcId="{B5172567-069A-446E-B872-F515A7738AC4}" destId="{50B44EBA-5EF2-413C-B611-C4CD702C9A0B}" srcOrd="0" destOrd="0" presId="urn:microsoft.com/office/officeart/2005/8/layout/hierarchy3"/>
    <dgm:cxn modelId="{810673EE-8173-4604-A9DC-E9D3237214A1}" type="presParOf" srcId="{50B44EBA-5EF2-413C-B611-C4CD702C9A0B}" destId="{A6AB2106-4514-42DA-BBC8-FCFDF2782515}" srcOrd="0" destOrd="0" presId="urn:microsoft.com/office/officeart/2005/8/layout/hierarchy3"/>
    <dgm:cxn modelId="{78599BF7-2ABE-49B8-A92D-47E7C01E200A}" type="presParOf" srcId="{A6AB2106-4514-42DA-BBC8-FCFDF2782515}" destId="{B3B9586C-D7AA-4D51-94E2-D68B45598F4D}" srcOrd="0" destOrd="0" presId="urn:microsoft.com/office/officeart/2005/8/layout/hierarchy3"/>
    <dgm:cxn modelId="{12FAE229-65CF-492C-BF0F-50FDC2D1480A}" type="presParOf" srcId="{A6AB2106-4514-42DA-BBC8-FCFDF2782515}" destId="{28768420-92CE-44F9-9DE4-233630719E38}" srcOrd="1" destOrd="0" presId="urn:microsoft.com/office/officeart/2005/8/layout/hierarchy3"/>
    <dgm:cxn modelId="{4DA82531-BE94-4CBC-A659-6B0004C82135}" type="presParOf" srcId="{50B44EBA-5EF2-413C-B611-C4CD702C9A0B}" destId="{E1297B37-EF40-4082-A841-1AD157EDA5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741E53-0CC0-4DA9-82DD-A0BBEFA7DE8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054A5-8010-497C-9A41-64839AE199CA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800" b="0" dirty="0" smtClean="0">
              <a:solidFill>
                <a:schemeClr val="tx1"/>
              </a:solidFill>
            </a:rPr>
            <a:t>Указом Президента РФ от 02.04.2020 № 239 в целях предупреждения распространения коронавирусной инфекции регистрация граждан в центрах занятости населения Мурманской области </a:t>
          </a:r>
          <a:r>
            <a:rPr lang="ru-RU" sz="1800" b="1" dirty="0" smtClean="0">
              <a:solidFill>
                <a:srgbClr val="FF0000"/>
              </a:solidFill>
            </a:rPr>
            <a:t>осуществляется в дистанционном режиме</a:t>
          </a:r>
          <a:r>
            <a:rPr lang="ru-RU" sz="1800" b="1" dirty="0" smtClean="0">
              <a:solidFill>
                <a:schemeClr val="tx1"/>
              </a:solidFill>
            </a:rPr>
            <a:t> </a:t>
          </a:r>
          <a:r>
            <a:rPr lang="ru-RU" sz="1800" b="0" dirty="0" smtClean="0">
              <a:solidFill>
                <a:schemeClr val="tx1"/>
              </a:solidFill>
            </a:rPr>
            <a:t>через портал «Работа в России» по адресу: </a:t>
          </a:r>
          <a:r>
            <a:rPr lang="ru-RU" sz="1800" b="1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https://trudvsem.ru/information/pages/unemployment_benefit</a:t>
          </a:r>
          <a:endParaRPr lang="ru-RU" sz="1800" b="1" dirty="0" smtClean="0">
            <a:solidFill>
              <a:schemeClr val="tx1"/>
            </a:solidFill>
          </a:endParaRPr>
        </a:p>
        <a:p>
          <a:r>
            <a:rPr lang="ru-RU" sz="1800" b="0" dirty="0" smtClean="0">
              <a:solidFill>
                <a:schemeClr val="tx1"/>
              </a:solidFill>
            </a:rPr>
            <a:t>либо в личном кабинете федеральной государственной информационной системы «Единый портал государственных и муниципальных услуг (функций)»</a:t>
          </a:r>
          <a:r>
            <a:rPr lang="ru-RU" sz="1800" b="1" dirty="0" smtClean="0">
              <a:solidFill>
                <a:schemeClr val="tx1"/>
              </a:solidFill>
            </a:rPr>
            <a:t> </a:t>
          </a:r>
          <a:r>
            <a:rPr lang="ru-RU" sz="1800" b="1" u="sng" dirty="0" smtClean="0">
              <a:solidFill>
                <a:srgbClr val="0000CC"/>
              </a:solidFill>
              <a:hlinkClick xmlns:r="http://schemas.openxmlformats.org/officeDocument/2006/relationships" r:id="rId2"/>
            </a:rPr>
            <a:t>www.gosuslugi.ru</a:t>
          </a:r>
          <a:endParaRPr lang="ru-RU" sz="1800" b="1" u="sng" dirty="0" smtClean="0">
            <a:solidFill>
              <a:srgbClr val="0000CC"/>
            </a:solidFill>
          </a:endParaRPr>
        </a:p>
        <a:p>
          <a:endParaRPr lang="ru-RU" sz="1800" b="1" u="sng" dirty="0" smtClean="0">
            <a:solidFill>
              <a:srgbClr val="0000CC"/>
            </a:solidFill>
          </a:endParaRPr>
        </a:p>
        <a:p>
          <a:r>
            <a:rPr lang="ru-RU" sz="1800" b="0" dirty="0" smtClean="0">
              <a:solidFill>
                <a:schemeClr val="tx1"/>
              </a:solidFill>
            </a:rPr>
            <a:t>Подбирать варианты работы можно на интерактивном портале службы занятости населения Мурманской области </a:t>
          </a:r>
          <a:r>
            <a:rPr lang="ru-RU" sz="1800" b="1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https://murman-zan.ru</a:t>
          </a:r>
          <a:endParaRPr lang="ru-RU" sz="1800" b="1" dirty="0" smtClean="0">
            <a:solidFill>
              <a:schemeClr val="tx1"/>
            </a:solidFill>
          </a:endParaRPr>
        </a:p>
        <a:p>
          <a:r>
            <a:rPr lang="ru-RU" sz="1800" b="0" dirty="0" smtClean="0">
              <a:solidFill>
                <a:schemeClr val="tx1"/>
              </a:solidFill>
            </a:rPr>
            <a:t>и на общероссийском портале «Работа в России»</a:t>
          </a:r>
          <a:r>
            <a:rPr lang="ru-RU" sz="1800" b="0" dirty="0" smtClean="0"/>
            <a:t> </a:t>
          </a:r>
          <a:r>
            <a:rPr lang="ru-RU" sz="1800" b="1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https://trudvsem.ru</a:t>
          </a:r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, </a:t>
          </a:r>
          <a:r>
            <a:rPr lang="ru-RU" sz="1800" b="0" dirty="0" smtClean="0">
              <a:solidFill>
                <a:schemeClr val="tx1"/>
              </a:solidFill>
            </a:rPr>
            <a:t>где </a:t>
          </a:r>
          <a:r>
            <a:rPr lang="ru-RU" sz="1800" b="1" dirty="0" smtClean="0">
              <a:solidFill>
                <a:srgbClr val="FF0000"/>
              </a:solidFill>
            </a:rPr>
            <a:t>сведения о вакансиях обновляются ежедневно</a:t>
          </a:r>
        </a:p>
      </dgm:t>
    </dgm:pt>
    <dgm:pt modelId="{5FA30DA6-A886-4366-BE4D-BD0E00A6B21E}" type="par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7ACE2-D230-400B-9A9D-EE540E11116F}" type="sibTrans" cxnId="{726691C8-B75A-4245-8DBB-44DA90A17F6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172567-069A-446E-B872-F515A7738AC4}" type="pres">
      <dgm:prSet presAssocID="{AD741E53-0CC0-4DA9-82DD-A0BBEFA7DE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0B44EBA-5EF2-413C-B611-C4CD702C9A0B}" type="pres">
      <dgm:prSet presAssocID="{082054A5-8010-497C-9A41-64839AE199CA}" presName="root" presStyleCnt="0"/>
      <dgm:spPr/>
    </dgm:pt>
    <dgm:pt modelId="{A6AB2106-4514-42DA-BBC8-FCFDF2782515}" type="pres">
      <dgm:prSet presAssocID="{082054A5-8010-497C-9A41-64839AE199CA}" presName="rootComposite" presStyleCnt="0"/>
      <dgm:spPr/>
    </dgm:pt>
    <dgm:pt modelId="{B3B9586C-D7AA-4D51-94E2-D68B45598F4D}" type="pres">
      <dgm:prSet presAssocID="{082054A5-8010-497C-9A41-64839AE199CA}" presName="rootText" presStyleLbl="node1" presStyleIdx="0" presStyleCnt="1" custScaleX="777230" custScaleY="991902" custLinFactNeighborX="-6203" custLinFactNeighborY="-945"/>
      <dgm:spPr/>
      <dgm:t>
        <a:bodyPr/>
        <a:lstStyle/>
        <a:p>
          <a:endParaRPr lang="ru-RU"/>
        </a:p>
      </dgm:t>
    </dgm:pt>
    <dgm:pt modelId="{28768420-92CE-44F9-9DE4-233630719E38}" type="pres">
      <dgm:prSet presAssocID="{082054A5-8010-497C-9A41-64839AE199C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1297B37-EF40-4082-A841-1AD157EDA591}" type="pres">
      <dgm:prSet presAssocID="{082054A5-8010-497C-9A41-64839AE199CA}" presName="childShape" presStyleCnt="0"/>
      <dgm:spPr/>
    </dgm:pt>
  </dgm:ptLst>
  <dgm:cxnLst>
    <dgm:cxn modelId="{F2852047-0E02-4244-9D31-DBE0C39C8FEF}" type="presOf" srcId="{082054A5-8010-497C-9A41-64839AE199CA}" destId="{B3B9586C-D7AA-4D51-94E2-D68B45598F4D}" srcOrd="0" destOrd="0" presId="urn:microsoft.com/office/officeart/2005/8/layout/hierarchy3"/>
    <dgm:cxn modelId="{6AE9E8FD-3233-430D-93D8-CAA887B9839B}" type="presOf" srcId="{AD741E53-0CC0-4DA9-82DD-A0BBEFA7DE8A}" destId="{B5172567-069A-446E-B872-F515A7738AC4}" srcOrd="0" destOrd="0" presId="urn:microsoft.com/office/officeart/2005/8/layout/hierarchy3"/>
    <dgm:cxn modelId="{CCB5F06E-7A9B-4A9D-A973-7A5E8EB22501}" type="presOf" srcId="{082054A5-8010-497C-9A41-64839AE199CA}" destId="{28768420-92CE-44F9-9DE4-233630719E38}" srcOrd="1" destOrd="0" presId="urn:microsoft.com/office/officeart/2005/8/layout/hierarchy3"/>
    <dgm:cxn modelId="{726691C8-B75A-4245-8DBB-44DA90A17F6A}" srcId="{AD741E53-0CC0-4DA9-82DD-A0BBEFA7DE8A}" destId="{082054A5-8010-497C-9A41-64839AE199CA}" srcOrd="0" destOrd="0" parTransId="{5FA30DA6-A886-4366-BE4D-BD0E00A6B21E}" sibTransId="{69E7ACE2-D230-400B-9A9D-EE540E11116F}"/>
    <dgm:cxn modelId="{B47CD58D-7CB4-4874-A13D-16F83FF1BED6}" type="presParOf" srcId="{B5172567-069A-446E-B872-F515A7738AC4}" destId="{50B44EBA-5EF2-413C-B611-C4CD702C9A0B}" srcOrd="0" destOrd="0" presId="urn:microsoft.com/office/officeart/2005/8/layout/hierarchy3"/>
    <dgm:cxn modelId="{8F244CEB-3D43-46F7-99A1-1CEDAE988D2A}" type="presParOf" srcId="{50B44EBA-5EF2-413C-B611-C4CD702C9A0B}" destId="{A6AB2106-4514-42DA-BBC8-FCFDF2782515}" srcOrd="0" destOrd="0" presId="urn:microsoft.com/office/officeart/2005/8/layout/hierarchy3"/>
    <dgm:cxn modelId="{D4CA973B-1041-4713-99FB-33047E835CE4}" type="presParOf" srcId="{A6AB2106-4514-42DA-BBC8-FCFDF2782515}" destId="{B3B9586C-D7AA-4D51-94E2-D68B45598F4D}" srcOrd="0" destOrd="0" presId="urn:microsoft.com/office/officeart/2005/8/layout/hierarchy3"/>
    <dgm:cxn modelId="{0491EA27-8BD9-4AD7-A300-4F6C8455A37E}" type="presParOf" srcId="{A6AB2106-4514-42DA-BBC8-FCFDF2782515}" destId="{28768420-92CE-44F9-9DE4-233630719E38}" srcOrd="1" destOrd="0" presId="urn:microsoft.com/office/officeart/2005/8/layout/hierarchy3"/>
    <dgm:cxn modelId="{7CCE1650-03B8-4BAC-B0EF-3C53861358D8}" type="presParOf" srcId="{50B44EBA-5EF2-413C-B611-C4CD702C9A0B}" destId="{E1297B37-EF40-4082-A841-1AD157EDA5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3888" y="0"/>
          <a:ext cx="8090150" cy="118123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Мероприятия Государственной программы Мурманской области «Управление развитием регионального рынка труда», направленные на содействие занятости молодежи, в том числе с инвалидностью: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8485" y="34597"/>
        <a:ext cx="8020956" cy="1112040"/>
      </dsp:txXfrm>
    </dsp:sp>
    <dsp:sp modelId="{30B1E00F-3ADF-4E71-B040-36D5432B6A84}">
      <dsp:nvSpPr>
        <dsp:cNvPr id="0" name=""/>
        <dsp:cNvSpPr/>
      </dsp:nvSpPr>
      <dsp:spPr>
        <a:xfrm>
          <a:off x="812903" y="1181234"/>
          <a:ext cx="771270" cy="131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386"/>
              </a:lnTo>
              <a:lnTo>
                <a:pt x="771270" y="1317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B5DF2-90B6-4085-AA25-445147189C89}">
      <dsp:nvSpPr>
        <dsp:cNvPr id="0" name=""/>
        <dsp:cNvSpPr/>
      </dsp:nvSpPr>
      <dsp:spPr>
        <a:xfrm>
          <a:off x="1584174" y="2304254"/>
          <a:ext cx="6439977" cy="388732"/>
        </a:xfrm>
        <a:prstGeom prst="roundRect">
          <a:avLst>
            <a:gd name="adj" fmla="val 10000"/>
          </a:avLst>
        </a:prstGeom>
        <a:solidFill>
          <a:srgbClr val="11FF7D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Программа «Первое рабочее место»</a:t>
          </a:r>
          <a:endParaRPr lang="ru-RU" sz="1600" kern="1200" dirty="0"/>
        </a:p>
      </dsp:txBody>
      <dsp:txXfrm>
        <a:off x="1595560" y="2315640"/>
        <a:ext cx="6417205" cy="365960"/>
      </dsp:txXfrm>
    </dsp:sp>
    <dsp:sp modelId="{073424B2-37E3-42C2-9771-603D9F129505}">
      <dsp:nvSpPr>
        <dsp:cNvPr id="0" name=""/>
        <dsp:cNvSpPr/>
      </dsp:nvSpPr>
      <dsp:spPr>
        <a:xfrm>
          <a:off x="812903" y="1181234"/>
          <a:ext cx="771270" cy="2001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1910"/>
              </a:lnTo>
              <a:lnTo>
                <a:pt x="771270" y="20019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70839-C7AB-467A-A371-2213CB1A5E0C}">
      <dsp:nvSpPr>
        <dsp:cNvPr id="0" name=""/>
        <dsp:cNvSpPr/>
      </dsp:nvSpPr>
      <dsp:spPr>
        <a:xfrm>
          <a:off x="1584174" y="2880322"/>
          <a:ext cx="6438195" cy="605644"/>
        </a:xfrm>
        <a:prstGeom prst="roundRect">
          <a:avLst>
            <a:gd name="adj" fmla="val 10000"/>
          </a:avLst>
        </a:prstGeom>
        <a:solidFill>
          <a:srgbClr val="11FF7D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Временная занятость в оплачиваемых общественных работах</a:t>
          </a:r>
          <a:endParaRPr lang="ru-RU" sz="1600" kern="1200" dirty="0"/>
        </a:p>
      </dsp:txBody>
      <dsp:txXfrm>
        <a:off x="1601913" y="2898061"/>
        <a:ext cx="6402717" cy="570166"/>
      </dsp:txXfrm>
    </dsp:sp>
    <dsp:sp modelId="{39613D6F-1B15-4EF4-AA0B-E343F0035B45}">
      <dsp:nvSpPr>
        <dsp:cNvPr id="0" name=""/>
        <dsp:cNvSpPr/>
      </dsp:nvSpPr>
      <dsp:spPr>
        <a:xfrm>
          <a:off x="812903" y="1181234"/>
          <a:ext cx="771270" cy="281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3462"/>
              </a:lnTo>
              <a:lnTo>
                <a:pt x="771270" y="28134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52CE5-43FD-4612-BB17-976A2D80648C}">
      <dsp:nvSpPr>
        <dsp:cNvPr id="0" name=""/>
        <dsp:cNvSpPr/>
      </dsp:nvSpPr>
      <dsp:spPr>
        <a:xfrm>
          <a:off x="1584174" y="3600398"/>
          <a:ext cx="6439977" cy="788597"/>
        </a:xfrm>
        <a:prstGeom prst="roundRect">
          <a:avLst>
            <a:gd name="adj" fmla="val 10000"/>
          </a:avLst>
        </a:prstGeom>
        <a:solidFill>
          <a:srgbClr val="11FF7D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Содействие самозанятости безработных граждан с выплатой единовременной финансовой помощи</a:t>
          </a:r>
          <a:endParaRPr lang="ru-RU" sz="1600" kern="1200" dirty="0"/>
        </a:p>
      </dsp:txBody>
      <dsp:txXfrm>
        <a:off x="1607271" y="3623495"/>
        <a:ext cx="6393783" cy="742403"/>
      </dsp:txXfrm>
    </dsp:sp>
    <dsp:sp modelId="{E25F5FB2-1E6C-4C55-B27A-7AAF132F2148}">
      <dsp:nvSpPr>
        <dsp:cNvPr id="0" name=""/>
        <dsp:cNvSpPr/>
      </dsp:nvSpPr>
      <dsp:spPr>
        <a:xfrm>
          <a:off x="812903" y="1181234"/>
          <a:ext cx="771270" cy="3718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8456"/>
              </a:lnTo>
              <a:lnTo>
                <a:pt x="771270" y="37184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D8235-8071-4486-8E00-2499EB29D9C1}">
      <dsp:nvSpPr>
        <dsp:cNvPr id="0" name=""/>
        <dsp:cNvSpPr/>
      </dsp:nvSpPr>
      <dsp:spPr>
        <a:xfrm>
          <a:off x="1584174" y="4536506"/>
          <a:ext cx="6472120" cy="726367"/>
        </a:xfrm>
        <a:prstGeom prst="roundRect">
          <a:avLst>
            <a:gd name="adj" fmla="val 10000"/>
          </a:avLst>
        </a:prstGeom>
        <a:solidFill>
          <a:srgbClr val="11FF7D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Профессиональное обучение и дополнительное профессиональное образование по профессиям, востребованным на рынке труда</a:t>
          </a:r>
          <a:endParaRPr lang="ru-RU" sz="1600" kern="1200" dirty="0"/>
        </a:p>
      </dsp:txBody>
      <dsp:txXfrm>
        <a:off x="1605449" y="4557781"/>
        <a:ext cx="6429570" cy="683817"/>
      </dsp:txXfrm>
    </dsp:sp>
    <dsp:sp modelId="{C0C3F9B9-4366-43DC-8BBF-58712E05D847}">
      <dsp:nvSpPr>
        <dsp:cNvPr id="0" name=""/>
        <dsp:cNvSpPr/>
      </dsp:nvSpPr>
      <dsp:spPr>
        <a:xfrm>
          <a:off x="812903" y="1181234"/>
          <a:ext cx="771270" cy="514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476"/>
              </a:lnTo>
              <a:lnTo>
                <a:pt x="771270" y="514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2DACC-E6C1-432D-9FBD-74285812C31A}">
      <dsp:nvSpPr>
        <dsp:cNvPr id="0" name=""/>
        <dsp:cNvSpPr/>
      </dsp:nvSpPr>
      <dsp:spPr>
        <a:xfrm>
          <a:off x="1584174" y="1296142"/>
          <a:ext cx="6455566" cy="799136"/>
        </a:xfrm>
        <a:prstGeom prst="roundRect">
          <a:avLst>
            <a:gd name="adj" fmla="val 10000"/>
          </a:avLst>
        </a:prstGeom>
        <a:solidFill>
          <a:srgbClr val="11FF7D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Услуги по профессиональной ориентации, социальной адаптации на рынке труда и психологической поддержке</a:t>
          </a:r>
          <a:endParaRPr lang="ru-RU" sz="1600" kern="1200" dirty="0"/>
        </a:p>
      </dsp:txBody>
      <dsp:txXfrm>
        <a:off x="1607580" y="1319548"/>
        <a:ext cx="6408754" cy="7523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15252" y="171774"/>
          <a:ext cx="8024899" cy="69232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Получили</a:t>
          </a:r>
          <a:r>
            <a:rPr lang="ru-RU" sz="2800" b="1" kern="1200" baseline="0" dirty="0" smtClean="0">
              <a:solidFill>
                <a:schemeClr val="tx1"/>
              </a:solidFill>
            </a:rPr>
            <a:t> государственные услуги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35529" y="192051"/>
        <a:ext cx="7984345" cy="651768"/>
      </dsp:txXfrm>
    </dsp:sp>
    <dsp:sp modelId="{30B1E00F-3ADF-4E71-B040-36D5432B6A84}">
      <dsp:nvSpPr>
        <dsp:cNvPr id="0" name=""/>
        <dsp:cNvSpPr/>
      </dsp:nvSpPr>
      <dsp:spPr>
        <a:xfrm>
          <a:off x="817742" y="864096"/>
          <a:ext cx="676233" cy="408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823"/>
              </a:lnTo>
              <a:lnTo>
                <a:pt x="676233" y="408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B5DF2-90B6-4085-AA25-445147189C89}">
      <dsp:nvSpPr>
        <dsp:cNvPr id="0" name=""/>
        <dsp:cNvSpPr/>
      </dsp:nvSpPr>
      <dsp:spPr>
        <a:xfrm>
          <a:off x="1493975" y="1080121"/>
          <a:ext cx="5473199" cy="385597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Профессиональная ориентация граждан – </a:t>
          </a:r>
          <a:r>
            <a:rPr lang="ru-RU" sz="1600" kern="1200" dirty="0" smtClean="0">
              <a:solidFill>
                <a:srgbClr val="FF0000"/>
              </a:solidFill>
            </a:rPr>
            <a:t>12 </a:t>
          </a:r>
          <a:r>
            <a:rPr lang="ru-RU" sz="1600" kern="1200" dirty="0" smtClean="0"/>
            <a:t>чел.</a:t>
          </a:r>
          <a:endParaRPr lang="ru-RU" sz="1600" kern="1200" dirty="0"/>
        </a:p>
      </dsp:txBody>
      <dsp:txXfrm>
        <a:off x="1505269" y="1091415"/>
        <a:ext cx="5450611" cy="363009"/>
      </dsp:txXfrm>
    </dsp:sp>
    <dsp:sp modelId="{073424B2-37E3-42C2-9771-603D9F129505}">
      <dsp:nvSpPr>
        <dsp:cNvPr id="0" name=""/>
        <dsp:cNvSpPr/>
      </dsp:nvSpPr>
      <dsp:spPr>
        <a:xfrm>
          <a:off x="817742" y="864096"/>
          <a:ext cx="664925" cy="981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897"/>
              </a:lnTo>
              <a:lnTo>
                <a:pt x="664925" y="9818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70839-C7AB-467A-A371-2213CB1A5E0C}">
      <dsp:nvSpPr>
        <dsp:cNvPr id="0" name=""/>
        <dsp:cNvSpPr/>
      </dsp:nvSpPr>
      <dsp:spPr>
        <a:xfrm>
          <a:off x="1482668" y="1656183"/>
          <a:ext cx="5368826" cy="379619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Психологическая поддержка безработных граждан - </a:t>
          </a:r>
          <a:r>
            <a:rPr lang="ru-RU" sz="1600" kern="1200" dirty="0" smtClean="0">
              <a:solidFill>
                <a:srgbClr val="FF0000"/>
              </a:solidFill>
            </a:rPr>
            <a:t>3 </a:t>
          </a:r>
          <a:r>
            <a:rPr lang="ru-RU" sz="1600" kern="1200" dirty="0" smtClean="0"/>
            <a:t>чел.</a:t>
          </a:r>
          <a:endParaRPr lang="ru-RU" sz="1600" kern="1200" dirty="0"/>
        </a:p>
      </dsp:txBody>
      <dsp:txXfrm>
        <a:off x="1493787" y="1667302"/>
        <a:ext cx="5346588" cy="357381"/>
      </dsp:txXfrm>
    </dsp:sp>
    <dsp:sp modelId="{39613D6F-1B15-4EF4-AA0B-E343F0035B45}">
      <dsp:nvSpPr>
        <dsp:cNvPr id="0" name=""/>
        <dsp:cNvSpPr/>
      </dsp:nvSpPr>
      <dsp:spPr>
        <a:xfrm>
          <a:off x="817742" y="864096"/>
          <a:ext cx="676233" cy="1565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535"/>
              </a:lnTo>
              <a:lnTo>
                <a:pt x="676233" y="1565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52CE5-43FD-4612-BB17-976A2D80648C}">
      <dsp:nvSpPr>
        <dsp:cNvPr id="0" name=""/>
        <dsp:cNvSpPr/>
      </dsp:nvSpPr>
      <dsp:spPr>
        <a:xfrm>
          <a:off x="1493975" y="2232246"/>
          <a:ext cx="5483029" cy="394771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Социальная адаптация безработных граждан  - </a:t>
          </a:r>
          <a:r>
            <a:rPr lang="ru-RU" sz="1600" b="0" kern="1200" dirty="0" smtClean="0">
              <a:solidFill>
                <a:srgbClr val="FF0000"/>
              </a:solidFill>
            </a:rPr>
            <a:t>5 </a:t>
          </a:r>
          <a:r>
            <a:rPr lang="ru-RU" sz="1600" b="0" kern="1200" dirty="0" smtClean="0"/>
            <a:t>чел.</a:t>
          </a:r>
          <a:endParaRPr lang="ru-RU" sz="1600" b="0" kern="1200" dirty="0"/>
        </a:p>
      </dsp:txBody>
      <dsp:txXfrm>
        <a:off x="1505537" y="2243808"/>
        <a:ext cx="5459905" cy="371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11313" y="0"/>
          <a:ext cx="7884300" cy="50309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Программа «Первое рабочее место»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- это временное трудоустройство </a:t>
          </a:r>
          <a:r>
            <a:rPr lang="ru-RU" sz="1600" b="1" kern="1200" dirty="0" smtClean="0">
              <a:solidFill>
                <a:schemeClr val="tx1"/>
              </a:solidFill>
            </a:rPr>
            <a:t>выпускников в возрасте от 18 до 20 лет, имеющих среднее профессиональное образование и ищущих работу впервые, в соответствии со специальностью (профессией), указанной в дипломе о среднем профессиональном образовании или близкой по профилю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Период участия в программе </a:t>
          </a:r>
          <a:r>
            <a:rPr lang="ru-RU" sz="1600" b="1" kern="1200" dirty="0" smtClean="0">
              <a:solidFill>
                <a:schemeClr val="tx1"/>
              </a:solidFill>
            </a:rPr>
            <a:t>- до 2 месяцев.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Финансирование мероприятия осуществляется </a:t>
          </a:r>
          <a:r>
            <a:rPr lang="ru-RU" sz="1600" b="1" kern="1200" dirty="0" smtClean="0">
              <a:solidFill>
                <a:srgbClr val="FF0000"/>
              </a:solidFill>
            </a:rPr>
            <a:t>за счёт средств работодателей и средств областного бюджета</a:t>
          </a:r>
          <a:r>
            <a:rPr lang="ru-RU" sz="1600" b="1" kern="1200" dirty="0" smtClean="0">
              <a:solidFill>
                <a:schemeClr val="tx1"/>
              </a:solidFill>
            </a:rPr>
            <a:t>.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Работодатель выплачивает участнику программы заработную плату </a:t>
          </a:r>
          <a:r>
            <a:rPr lang="ru-RU" sz="1600" kern="1200" dirty="0" smtClean="0">
              <a:solidFill>
                <a:schemeClr val="tx1"/>
              </a:solidFill>
            </a:rPr>
            <a:t>пропорционально отработанному времени, но не ниже МРОТ в соответствии с трудовым законодательством.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Служба занятости оказывает выпускникам материальную поддержку за счёт средств областного бюджета</a:t>
          </a:r>
          <a:r>
            <a:rPr lang="ru-RU" sz="1600" kern="1200" dirty="0" smtClean="0">
              <a:solidFill>
                <a:schemeClr val="tx1"/>
              </a:solidFill>
            </a:rPr>
            <a:t> в размере </a:t>
          </a:r>
          <a:r>
            <a:rPr lang="ru-RU" sz="1600" b="1" kern="1200" dirty="0" smtClean="0">
              <a:solidFill>
                <a:schemeClr val="tx1"/>
              </a:solidFill>
            </a:rPr>
            <a:t>не выше двукратной минимальной величины пособия по безработице</a:t>
          </a:r>
          <a:r>
            <a:rPr lang="ru-RU" sz="1600" kern="1200" dirty="0" smtClean="0">
              <a:solidFill>
                <a:schemeClr val="tx1"/>
              </a:solidFill>
            </a:rPr>
            <a:t>, увеличенной на размер районного коэффициента (2100 рублей в месяц).</a:t>
          </a:r>
        </a:p>
      </dsp:txBody>
      <dsp:txXfrm>
        <a:off x="158665" y="147352"/>
        <a:ext cx="7589596" cy="4736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11313" y="0"/>
          <a:ext cx="7884300" cy="50309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Под общественными работами понимается </a:t>
          </a:r>
          <a:r>
            <a:rPr lang="ru-RU" sz="1600" kern="1200" dirty="0" smtClean="0">
              <a:solidFill>
                <a:srgbClr val="000000"/>
              </a:solidFill>
            </a:rPr>
            <a:t>трудовая деятельность, имеющая социально полезную направленность и организуемая в качестве дополнительной социальной поддержки граждан, ищущих работу.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Право на участие в общественных работах </a:t>
          </a:r>
          <a:r>
            <a:rPr lang="ru-RU" sz="1600" kern="1200" dirty="0" smtClean="0">
              <a:solidFill>
                <a:srgbClr val="000000"/>
              </a:solidFill>
            </a:rPr>
            <a:t>имеют граждане, зарегистрированные в органах службы занятости в целях поиска подходящей работы, безработные граждане. </a:t>
          </a:r>
          <a:r>
            <a:rPr lang="ru-RU" sz="1600" b="1" kern="1200" dirty="0" smtClean="0">
              <a:solidFill>
                <a:srgbClr val="FF0000"/>
              </a:solidFill>
            </a:rPr>
            <a:t>Преимущественным правом на участие в общественных работах </a:t>
          </a:r>
          <a:r>
            <a:rPr lang="ru-RU" sz="1600" kern="1200" dirty="0" smtClean="0">
              <a:solidFill>
                <a:srgbClr val="000000"/>
              </a:solidFill>
            </a:rPr>
            <a:t>пользуются безработные граждане, не получающие пособия по безработице, безработные граждане, состоящие на учете в органах службы занятости свыше шести </a:t>
          </a:r>
          <a:r>
            <a:rPr lang="ru-RU" sz="1600" kern="1200" dirty="0" smtClean="0">
              <a:solidFill>
                <a:schemeClr val="tx1"/>
              </a:solidFill>
            </a:rPr>
            <a:t>месяцев.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период участия в общественных работах, временного трудоустройства безработным гражданам, несовершеннолетним гражданам в возрасте от 14 до 18 лет </a:t>
          </a:r>
          <a:r>
            <a:rPr lang="ru-RU" sz="1600" b="1" kern="1200" dirty="0" smtClean="0">
              <a:solidFill>
                <a:srgbClr val="FF0000"/>
              </a:solidFill>
            </a:rPr>
            <a:t>может оказываться материальная поддержка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000000"/>
              </a:solidFill>
            </a:rPr>
            <a:t>Результаты работы в 2019 году: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- 10 </a:t>
          </a:r>
          <a:r>
            <a:rPr lang="ru-RU" sz="1600" kern="1200" dirty="0" smtClean="0">
              <a:solidFill>
                <a:schemeClr val="tx1"/>
              </a:solidFill>
            </a:rPr>
            <a:t>молодых инвалидов трудоустроены на общественные работы,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- 12</a:t>
          </a:r>
          <a:r>
            <a:rPr lang="ru-RU" sz="1600" kern="1200" dirty="0" smtClean="0">
              <a:solidFill>
                <a:schemeClr val="tx1"/>
              </a:solidFill>
            </a:rPr>
            <a:t> инвалидов трудоустроены в рамках организации временного трудоустройства несовершеннолетних граждан в возрасте от 14 до 18 лет в свободное от учебы время,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</a:t>
          </a:r>
          <a:r>
            <a:rPr lang="ru-RU" sz="1600" kern="1200" dirty="0" smtClean="0">
              <a:solidFill>
                <a:srgbClr val="FF0000"/>
              </a:solidFill>
            </a:rPr>
            <a:t>86</a:t>
          </a:r>
          <a:r>
            <a:rPr lang="ru-RU" sz="1600" kern="1200" dirty="0" smtClean="0">
              <a:solidFill>
                <a:schemeClr val="tx1"/>
              </a:solidFill>
            </a:rPr>
            <a:t> молодых инвалидов трудоустроены в рамках организации временного трудоустройства безработных граждан, испытывающих трудности в поиске работы.</a:t>
          </a:r>
        </a:p>
      </dsp:txBody>
      <dsp:txXfrm>
        <a:off x="158665" y="147352"/>
        <a:ext cx="7589596" cy="47362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11313" y="0"/>
          <a:ext cx="7884300" cy="50309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В рамках предоставления государственной услуги безработный гражданин: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проходит тестирование (анкетирование), после чего проводится обработка его результатов, оценка степени готовности заявителя к осуществлению предпринимательской деятельности, созданию крестьянского (фермерского) хозяйства, реализации самозанятости;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осуществляет подготовку технико-экономического обоснования проекта (бизнес-плана), получает навыки, необходимые для осуществления предпринимательской деятельности, ведения крестьянского (фермерского) хозяйства;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проходит при необходимости профессиональное обучение или получает дополнительное профессиональное образование по направлению службы занятости;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обращается в организации и учреждения, входящие в инфраструктуру поддержки субъектов малого и среднего предпринимательства, получения знаний и навыков, необходимых для осуществления предпринимательской деятельности;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- получает единовременную финансовую помощь </a:t>
          </a:r>
          <a:r>
            <a:rPr lang="ru-RU" sz="1600" b="1" kern="1200" dirty="0" smtClean="0">
              <a:solidFill>
                <a:schemeClr val="tx1"/>
              </a:solidFill>
            </a:rPr>
            <a:t>(83 755 рублей) </a:t>
          </a:r>
          <a:r>
            <a:rPr lang="ru-RU" sz="1600" kern="1200" dirty="0" smtClean="0">
              <a:solidFill>
                <a:schemeClr val="tx1"/>
              </a:solidFill>
            </a:rPr>
            <a:t>в случае регистрации в качестве индивидуального предпринимателя.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</a:t>
          </a:r>
          <a:r>
            <a:rPr lang="ru-RU" sz="1600" kern="1200" dirty="0" smtClean="0">
              <a:solidFill>
                <a:srgbClr val="FF0000"/>
              </a:solidFill>
            </a:rPr>
            <a:t>2019</a:t>
          </a:r>
          <a:r>
            <a:rPr lang="ru-RU" sz="1600" kern="1200" dirty="0" smtClean="0">
              <a:solidFill>
                <a:schemeClr val="tx1"/>
              </a:solidFill>
            </a:rPr>
            <a:t> году </a:t>
          </a:r>
          <a:r>
            <a:rPr lang="ru-RU" sz="1600" kern="1200" dirty="0" smtClean="0">
              <a:solidFill>
                <a:srgbClr val="FF0000"/>
              </a:solidFill>
            </a:rPr>
            <a:t>12</a:t>
          </a:r>
          <a:r>
            <a:rPr lang="ru-RU" sz="1600" kern="1200" dirty="0" smtClean="0">
              <a:solidFill>
                <a:schemeClr val="tx1"/>
              </a:solidFill>
            </a:rPr>
            <a:t> молодых инвалидов получили услугу содействия самозанятости, в том числе </a:t>
          </a:r>
          <a:r>
            <a:rPr lang="ru-RU" sz="1600" kern="1200" dirty="0" smtClean="0">
              <a:solidFill>
                <a:srgbClr val="FF0000"/>
              </a:solidFill>
            </a:rPr>
            <a:t>3</a:t>
          </a:r>
          <a:r>
            <a:rPr lang="ru-RU" sz="1600" kern="1200" dirty="0" smtClean="0">
              <a:solidFill>
                <a:schemeClr val="tx1"/>
              </a:solidFill>
            </a:rPr>
            <a:t>  – с получением финансовой помощи.</a:t>
          </a:r>
        </a:p>
      </dsp:txBody>
      <dsp:txXfrm>
        <a:off x="158665" y="147352"/>
        <a:ext cx="7589596" cy="47362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30031" y="0"/>
          <a:ext cx="7884300" cy="50309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just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	</a:t>
          </a:r>
        </a:p>
        <a:p>
          <a:pPr lvl="0" algn="just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В </a:t>
          </a:r>
          <a:r>
            <a:rPr lang="ru-RU" sz="1800" b="1" kern="1200" dirty="0" smtClean="0">
              <a:solidFill>
                <a:srgbClr val="FF0000"/>
              </a:solidFill>
            </a:rPr>
            <a:t>2019</a:t>
          </a:r>
          <a:r>
            <a:rPr lang="ru-RU" sz="1800" b="1" kern="1200" dirty="0" smtClean="0">
              <a:solidFill>
                <a:schemeClr val="tx1"/>
              </a:solidFill>
            </a:rPr>
            <a:t> г. прошли обучение по программам профессиональной подготовки, переподготовки и повышения квалификации </a:t>
          </a:r>
          <a:r>
            <a:rPr lang="ru-RU" sz="1800" b="1" kern="1200" dirty="0" smtClean="0">
              <a:solidFill>
                <a:srgbClr val="FF0000"/>
              </a:solidFill>
            </a:rPr>
            <a:t>58</a:t>
          </a:r>
          <a:r>
            <a:rPr lang="ru-RU" sz="1800" b="1" kern="1200" dirty="0" smtClean="0">
              <a:solidFill>
                <a:schemeClr val="tx1"/>
              </a:solidFill>
            </a:rPr>
            <a:t> безработных инвалидов молодого возраста по профессиям, востребованным на рынке труда:</a:t>
          </a:r>
        </a:p>
        <a:p>
          <a:pPr marL="0" marR="0" lvl="0" indent="0" algn="ctr" defTabSz="91440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70C0"/>
              </a:solidFill>
            </a:rPr>
            <a:t>- электромонтер по ремонту и обслуживанию электрооборудования;</a:t>
          </a:r>
        </a:p>
        <a:p>
          <a:pPr marL="0" marR="0" lvl="0" indent="0" algn="ctr" defTabSz="91440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70C0"/>
              </a:solidFill>
            </a:rPr>
            <a:t>- секретарь руководителя;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</a:rPr>
            <a:t>- делопроизводитель;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</a:rPr>
            <a:t>- оператор ЭВМ;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</a:rPr>
            <a:t>- парикмахер;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</a:rPr>
            <a:t>- кладовщик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</a:rPr>
            <a:t> и другие.</a:t>
          </a:r>
          <a:endParaRPr lang="ru-RU" sz="1800" b="0" i="0" kern="1200" dirty="0" smtClean="0">
            <a:solidFill>
              <a:srgbClr val="0070C0"/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</a:endParaRPr>
        </a:p>
      </dsp:txBody>
      <dsp:txXfrm>
        <a:off x="177383" y="147352"/>
        <a:ext cx="7589596" cy="47362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586C-D7AA-4D51-94E2-D68B45598F4D}">
      <dsp:nvSpPr>
        <dsp:cNvPr id="0" name=""/>
        <dsp:cNvSpPr/>
      </dsp:nvSpPr>
      <dsp:spPr>
        <a:xfrm>
          <a:off x="0" y="0"/>
          <a:ext cx="7884300" cy="50309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Указом Президента РФ от 02.04.2020 № 239 в целях предупреждения распространения коронавирусной инфекции регистрация граждан в центрах занятости населения Мурманской области </a:t>
          </a:r>
          <a:r>
            <a:rPr lang="ru-RU" sz="1800" b="1" kern="1200" dirty="0" smtClean="0">
              <a:solidFill>
                <a:srgbClr val="FF0000"/>
              </a:solidFill>
            </a:rPr>
            <a:t>осуществляется в дистанционном режиме</a:t>
          </a:r>
          <a:r>
            <a:rPr lang="ru-RU" sz="1800" b="1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smtClean="0">
              <a:solidFill>
                <a:schemeClr val="tx1"/>
              </a:solidFill>
            </a:rPr>
            <a:t>через портал «Работа в России» по адресу: </a:t>
          </a:r>
          <a:r>
            <a:rPr lang="ru-RU" sz="1800" b="1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https://trudvsem.ru/information/pages/unemployment_benefit</a:t>
          </a:r>
          <a:endParaRPr lang="ru-RU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либо в личном кабинете федеральной государственной информационной системы «Единый портал государственных и муниципальных услуг (функций)»</a:t>
          </a:r>
          <a:r>
            <a:rPr lang="ru-RU" sz="1800" b="1" kern="1200" dirty="0" smtClean="0">
              <a:solidFill>
                <a:schemeClr val="tx1"/>
              </a:solidFill>
            </a:rPr>
            <a:t> </a:t>
          </a:r>
          <a:r>
            <a:rPr lang="ru-RU" sz="1800" b="1" u="sng" kern="1200" dirty="0" smtClean="0">
              <a:solidFill>
                <a:srgbClr val="0000CC"/>
              </a:solidFill>
              <a:hlinkClick xmlns:r="http://schemas.openxmlformats.org/officeDocument/2006/relationships" r:id="rId2"/>
            </a:rPr>
            <a:t>www.gosuslugi.ru</a:t>
          </a:r>
          <a:endParaRPr lang="ru-RU" sz="1800" b="1" u="sng" kern="1200" dirty="0" smtClean="0">
            <a:solidFill>
              <a:srgbClr val="0000CC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u="sng" kern="1200" dirty="0" smtClean="0">
            <a:solidFill>
              <a:srgbClr val="0000CC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Подбирать варианты работы можно на интерактивном портале службы занятости населения Мурманской области </a:t>
          </a:r>
          <a:r>
            <a:rPr lang="ru-RU" sz="1800" b="1" kern="12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https://murman-zan.ru</a:t>
          </a:r>
          <a:endParaRPr lang="ru-RU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и на общероссийском портале «Работа в России»</a:t>
          </a:r>
          <a:r>
            <a:rPr lang="ru-RU" sz="1800" b="0" kern="1200" dirty="0" smtClean="0"/>
            <a:t> </a:t>
          </a:r>
          <a:r>
            <a:rPr lang="ru-RU" sz="1800" b="1" kern="12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https://trudvsem.ru</a:t>
          </a: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, </a:t>
          </a:r>
          <a:r>
            <a:rPr lang="ru-RU" sz="1800" b="0" kern="1200" dirty="0" smtClean="0">
              <a:solidFill>
                <a:schemeClr val="tx1"/>
              </a:solidFill>
            </a:rPr>
            <a:t>где </a:t>
          </a:r>
          <a:r>
            <a:rPr lang="ru-RU" sz="1800" b="1" kern="1200" dirty="0" smtClean="0">
              <a:solidFill>
                <a:srgbClr val="FF0000"/>
              </a:solidFill>
            </a:rPr>
            <a:t>сведения о вакансиях обновляются ежедневно</a:t>
          </a:r>
        </a:p>
      </dsp:txBody>
      <dsp:txXfrm>
        <a:off x="147352" y="147352"/>
        <a:ext cx="7589596" cy="4736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0.52334</cdr:x>
      <cdr:y>0.31429</cdr:y>
    </cdr:from>
    <cdr:to>
      <cdr:x>0.5864</cdr:x>
      <cdr:y>0.37143</cdr:y>
    </cdr:to>
    <cdr:grpSp>
      <cdr:nvGrpSpPr>
        <cdr:cNvPr id="2" name="Группа 1"/>
        <cdr:cNvGrpSpPr/>
      </cdr:nvGrpSpPr>
      <cdr:grpSpPr>
        <a:xfrm xmlns:a="http://schemas.openxmlformats.org/drawingml/2006/main">
          <a:off x="4182998" y="1584198"/>
          <a:ext cx="504032" cy="288017"/>
          <a:chOff x="1600175" y="941443"/>
          <a:chExt cx="5825300" cy="379732"/>
        </a:xfrm>
      </cdr:grpSpPr>
      <cdr:sp macro="" textlink="">
        <cdr:nvSpPr>
          <cdr:cNvPr id="3" name="Скругленный прямоугольник 2"/>
          <cdr:cNvSpPr/>
        </cdr:nvSpPr>
        <cdr:spPr>
          <a:xfrm xmlns:a="http://schemas.openxmlformats.org/drawingml/2006/main">
            <a:off x="1600175" y="941443"/>
            <a:ext cx="5825300" cy="379732"/>
          </a:xfrm>
          <a:prstGeom xmlns:a="http://schemas.openxmlformats.org/drawingml/2006/main" prst="roundRect">
            <a:avLst>
              <a:gd name="adj" fmla="val 10000"/>
            </a:avLst>
          </a:prstGeom>
          <a:solidFill xmlns:a="http://schemas.openxmlformats.org/drawingml/2006/main">
            <a:srgbClr val="E6E6E6">
              <a:alpha val="90000"/>
            </a:srgbClr>
          </a:solidFill>
        </cdr:spPr>
        <cdr:style>
          <a:lnRef xmlns:a="http://schemas.openxmlformats.org/drawingml/2006/main" idx="2">
            <a:schemeClr val="accent1">
              <a:hueOff val="0"/>
              <a:satOff val="0"/>
              <a:lumOff val="0"/>
              <a:alphaOff val="0"/>
            </a:schemeClr>
          </a:lnRef>
          <a:fillRef xmlns:a="http://schemas.openxmlformats.org/drawingml/2006/main" idx="1">
            <a:scrgbClr r="0" g="0" b="0"/>
          </a:fillRef>
          <a:effectRef xmlns:a="http://schemas.openxmlformats.org/drawingml/2006/main"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xmlns:a="http://schemas.openxmlformats.org/drawingml/2006/main" idx="minor">
            <a:schemeClr val="dk1">
              <a:hueOff val="0"/>
              <a:satOff val="0"/>
              <a:lumOff val="0"/>
              <a:alphaOff val="0"/>
            </a:schemeClr>
          </a:fontRef>
        </cdr:style>
      </cdr:sp>
      <cdr:sp macro="" textlink="">
        <cdr:nvSpPr>
          <cdr:cNvPr id="4" name="Скругленный прямоугольник 4"/>
          <cdr:cNvSpPr/>
        </cdr:nvSpPr>
        <cdr:spPr>
          <a:xfrm xmlns:a="http://schemas.openxmlformats.org/drawingml/2006/main">
            <a:off x="1611297" y="952565"/>
            <a:ext cx="5803056" cy="357488"/>
          </a:xfrm>
          <a:prstGeom xmlns:a="http://schemas.openxmlformats.org/drawingml/2006/main" prst="rect">
            <a:avLst/>
          </a:prstGeom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>
              <a:hueOff val="0"/>
              <a:satOff val="0"/>
              <a:lumOff val="0"/>
              <a:alphaOff val="0"/>
            </a:schemeClr>
          </a:fontRef>
        </cdr:style>
        <cdr:txBody>
          <a:bodyPr xmlns:a="http://schemas.openxmlformats.org/drawingml/2006/main" spcFirstLastPara="0" vert="horz" wrap="square" lIns="30480" tIns="20320" rIns="30480" bIns="20320" numCol="1" spcCol="1270" anchor="ctr" anchorCtr="0">
            <a:noAutofit/>
          </a:bodyPr>
          <a:lstStyle xmlns:a="http://schemas.openxmlformats.org/drawingml/2006/main"/>
          <a:p xmlns:a="http://schemas.openxmlformats.org/drawingml/2006/main"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1 чел</a:t>
            </a:r>
            <a:r>
              <a:rPr lang="ru-RU" sz="1600" kern="1200" dirty="0" smtClean="0"/>
              <a:t>.</a:t>
            </a:r>
            <a:endParaRPr lang="ru-RU" sz="1600" kern="1200" dirty="0"/>
          </a:p>
        </cdr:txBody>
      </cdr:sp>
    </cdr:grpSp>
  </cdr:relSizeAnchor>
  <cdr:relSizeAnchor xmlns:cdr="http://schemas.openxmlformats.org/drawingml/2006/chartDrawing">
    <cdr:from>
      <cdr:x>0.40184</cdr:x>
      <cdr:y>0.67143</cdr:y>
    </cdr:from>
    <cdr:to>
      <cdr:x>0.46466</cdr:x>
      <cdr:y>0.72522</cdr:y>
    </cdr:to>
    <cdr:sp macro="" textlink="">
      <cdr:nvSpPr>
        <cdr:cNvPr id="8" name="Скругленный прямоугольник 4"/>
        <cdr:cNvSpPr/>
      </cdr:nvSpPr>
      <cdr:spPr>
        <a:xfrm xmlns:a="http://schemas.openxmlformats.org/drawingml/2006/main">
          <a:off x="3211866" y="3384376"/>
          <a:ext cx="502131" cy="271160"/>
        </a:xfrm>
        <a:prstGeom xmlns:a="http://schemas.openxmlformats.org/drawingml/2006/main" prst="rect">
          <a:avLst/>
        </a:prstGeom>
        <a:solidFill xmlns:a="http://schemas.openxmlformats.org/drawingml/2006/main">
          <a:srgbClr val="E6E6E6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>
            <a:hueOff val="0"/>
            <a:satOff val="0"/>
            <a:lumOff val="0"/>
            <a:alphaOff val="0"/>
          </a:schemeClr>
        </a:fontRef>
      </cdr:style>
      <cdr:txBody>
        <a:bodyPr xmlns:a="http://schemas.openxmlformats.org/drawingml/2006/main" spcFirstLastPara="0" vert="horz" wrap="square" lIns="30480" tIns="20320" rIns="30480" bIns="20320" numCol="1" spcCol="1270" anchor="ctr" anchorCtr="0">
          <a:noAutofit/>
        </a:bodyPr>
        <a:lstStyle xmlns:a="http://schemas.openxmlformats.org/drawingml/2006/main">
          <a:lvl1pPr marL="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7 чел</a:t>
          </a:r>
          <a:r>
            <a:rPr lang="ru-RU" sz="1600" kern="1200" dirty="0" smtClean="0"/>
            <a:t>.</a:t>
          </a:r>
          <a:endParaRPr lang="ru-RU" sz="1600" kern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DBCB19-9E91-4F9F-A543-7A63A3EAF3E2}" type="datetimeFigureOut">
              <a:rPr lang="ru-RU"/>
              <a:pPr>
                <a:defRPr/>
              </a:pPr>
              <a:t>21.05.2020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7218"/>
            <a:ext cx="5438775" cy="4466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F081C8-6BBD-47AD-AB29-38A56BBF8B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274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/>
              <a:t>Департамент экономического развития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 smtClean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 smtClean="0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603E3-95FE-432B-9729-5C5E8F788FB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7762" cy="3719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042"/>
            <a:ext cx="4984750" cy="44695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4881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F081C8-6BBD-47AD-AB29-38A56BBF8B2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073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/>
              <a:t>Основные параметры прогноза социально-экономического развития области на 2008-2010 г.г., о разработке Программы на среднесрочный период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D70AA-F760-4390-8364-0D2EE45C757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dirty="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7762" cy="3719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042"/>
            <a:ext cx="4984750" cy="44695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46206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8CFF5-581C-41C3-BEF9-0D2209DBE8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99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C6584-4033-40AB-B9BF-147D7C865F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99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4FDE-6369-4144-8E42-2CBD6FE53C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65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AE72-F53F-4A55-BDF8-93E3581D8A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087242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ABB81-FB9A-45F4-8E2F-3DB9CED2FA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91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15E22-D9D4-4DBB-9341-1B1FF2BA1A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86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44C5D-86B5-4BA6-92D1-E45FC7C672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86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41245-099D-41D3-87D2-6466F478EF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70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09843-FDC6-4CD8-AA88-CFAFF3F9C7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47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A841A-EC24-422B-96DD-50820557CF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33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84A3-598C-401E-AE3E-D000F47B76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84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474B2-17F7-4717-9AB8-40EB860560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32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ED5226-0137-454A-B815-D5B3EAB09E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  <p:sldLayoutId id="214748416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4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EC81C-9DF9-4725-AE17-1B8F3C84748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717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824776"/>
            <a:ext cx="1692275" cy="1033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2143125"/>
            <a:ext cx="9144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algn="ctr" eaLnBrk="1" hangingPunct="1"/>
            <a:endParaRPr lang="ru-RU" altLang="ru-RU" sz="2400" b="1" dirty="0">
              <a:solidFill>
                <a:schemeClr val="tx2"/>
              </a:solidFill>
              <a:latin typeface="Arial Unicode MS" pitchFamily="34" charset="-128"/>
            </a:endParaRPr>
          </a:p>
          <a:p>
            <a:pPr algn="ctr"/>
            <a:r>
              <a:rPr lang="ru-RU" sz="2000" b="1" dirty="0" smtClean="0"/>
              <a:t>Трудоустройство инвалидов-выпускников </a:t>
            </a:r>
            <a:endParaRPr lang="ru-RU" sz="2000" dirty="0" smtClean="0"/>
          </a:p>
          <a:p>
            <a:pPr algn="ctr"/>
            <a:r>
              <a:rPr lang="ru-RU" sz="2000" b="1" dirty="0" smtClean="0"/>
              <a:t>образовательных организаций </a:t>
            </a:r>
            <a:r>
              <a:rPr lang="ru-RU" sz="2000" b="1" dirty="0" smtClean="0"/>
              <a:t>СПО и ВО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Мурманской области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1400" dirty="0" smtClean="0"/>
              <a:t> МИНИСТЕРСТВО </a:t>
            </a:r>
            <a:r>
              <a:rPr lang="ru-RU" altLang="ru-RU" sz="1400" dirty="0" smtClean="0"/>
              <a:t>ТРУДА И СОЦИАЛЬНОГО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1400" dirty="0" smtClean="0"/>
              <a:t> РАЗВИТИЯ </a:t>
            </a:r>
            <a:r>
              <a:rPr lang="ru-RU" altLang="ru-RU" sz="1400" dirty="0" smtClean="0"/>
              <a:t>МУРМАНСКОЙ ОБЛАСТИ</a:t>
            </a:r>
            <a:endParaRPr lang="ru-RU" altLang="ru-RU" sz="1400" dirty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1400" dirty="0">
              <a:latin typeface="Century Gothic" pitchFamily="34" charset="0"/>
            </a:endParaRPr>
          </a:p>
        </p:txBody>
      </p:sp>
      <p:sp>
        <p:nvSpPr>
          <p:cNvPr id="7175" name="Прямоугольник 7"/>
          <p:cNvSpPr>
            <a:spLocks noChangeArrowheads="1"/>
          </p:cNvSpPr>
          <p:nvPr/>
        </p:nvSpPr>
        <p:spPr bwMode="auto">
          <a:xfrm>
            <a:off x="142875" y="142852"/>
            <a:ext cx="9001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latin typeface="Century Gothic" pitchFamily="34" charset="0"/>
              </a:rPr>
              <a:t>Студенческий форум </a:t>
            </a:r>
            <a:r>
              <a:rPr lang="ru-RU" altLang="ru-RU" sz="1600" dirty="0" smtClean="0">
                <a:latin typeface="Century Gothic" pitchFamily="34" charset="0"/>
              </a:rPr>
              <a:t>«Молодежь Арктики»</a:t>
            </a:r>
          </a:p>
          <a:p>
            <a:pPr algn="ctr" eaLnBrk="1" hangingPunct="1"/>
            <a:r>
              <a:rPr lang="ru-RU" altLang="ru-RU" sz="1600" dirty="0" smtClean="0">
                <a:latin typeface="Century Gothic" pitchFamily="34" charset="0"/>
              </a:rPr>
              <a:t>Секция «Особенности социальной интеграции молодежи с инвалидностью в </a:t>
            </a:r>
          </a:p>
          <a:p>
            <a:pPr algn="ctr" eaLnBrk="1" hangingPunct="1"/>
            <a:r>
              <a:rPr lang="ru-RU" altLang="ru-RU" sz="1600" dirty="0" smtClean="0">
                <a:latin typeface="Century Gothic" pitchFamily="34" charset="0"/>
              </a:rPr>
              <a:t>Арктическом регионе»</a:t>
            </a:r>
            <a:endParaRPr lang="ru-RU" altLang="ru-RU" sz="1600" dirty="0">
              <a:latin typeface="Century Gothic" pitchFamily="34" charset="0"/>
            </a:endParaRP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6934200" y="1295400"/>
            <a:ext cx="2209800" cy="67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</a:pPr>
            <a:r>
              <a:rPr lang="ru-RU" altLang="ru-RU" sz="1400" dirty="0" smtClean="0">
                <a:latin typeface="Century Gothic" pitchFamily="34" charset="0"/>
              </a:rPr>
              <a:t>25 </a:t>
            </a:r>
            <a:r>
              <a:rPr lang="ru-RU" altLang="ru-RU" sz="1400" dirty="0" smtClean="0">
                <a:latin typeface="Century Gothic" pitchFamily="34" charset="0"/>
              </a:rPr>
              <a:t>мая 2020 </a:t>
            </a:r>
            <a:r>
              <a:rPr lang="ru-RU" altLang="ru-RU" sz="1400" dirty="0">
                <a:latin typeface="Century Gothic" pitchFamily="34" charset="0"/>
              </a:rPr>
              <a:t>года</a:t>
            </a:r>
          </a:p>
          <a:p>
            <a:pPr algn="ctr" eaLnBrk="1" hangingPunct="1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</a:pPr>
            <a:r>
              <a:rPr lang="ru-RU" altLang="ru-RU" sz="1400" dirty="0">
                <a:latin typeface="Century Gothic" pitchFamily="34" charset="0"/>
              </a:rPr>
              <a:t>г. Мурманск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01179475"/>
              </p:ext>
            </p:extLst>
          </p:nvPr>
        </p:nvGraphicFramePr>
        <p:xfrm>
          <a:off x="587459" y="1196752"/>
          <a:ext cx="79143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10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850106"/>
          </a:xfrm>
        </p:spPr>
        <p:txBody>
          <a:bodyPr/>
          <a:lstStyle/>
          <a:p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куда обращаться для получения услуг в сфере занятости населения в период повышенной готовности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788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16" y="816977"/>
            <a:ext cx="91440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23850" y="5181600"/>
            <a:ext cx="85915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821531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127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5845175"/>
            <a:ext cx="165893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Прямоугольник 7"/>
          <p:cNvSpPr>
            <a:spLocks noChangeArrowheads="1"/>
          </p:cNvSpPr>
          <p:nvPr/>
        </p:nvSpPr>
        <p:spPr bwMode="auto">
          <a:xfrm>
            <a:off x="3148013" y="3271838"/>
            <a:ext cx="31422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Благодарю за внимание!</a:t>
            </a:r>
            <a:endParaRPr lang="ru-RU" alt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625" y="6021288"/>
            <a:ext cx="45720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1400" dirty="0" smtClean="0"/>
              <a:t>МИНИСТЕРСТВО </a:t>
            </a:r>
            <a:r>
              <a:rPr lang="ru-RU" altLang="ru-RU" sz="1400" dirty="0"/>
              <a:t>ТРУДА И СОЦИАЛЬНОГО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1400" dirty="0"/>
              <a:t>РАЗВИТИЯ МУРМАНСКОЙ ОБЛАСТИ</a:t>
            </a:r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44407" y="6381328"/>
            <a:ext cx="720081" cy="365125"/>
          </a:xfrm>
        </p:spPr>
        <p:txBody>
          <a:bodyPr/>
          <a:lstStyle/>
          <a:p>
            <a:pPr>
              <a:defRPr/>
            </a:pPr>
            <a:fld id="{ED8A841A-EC24-422B-96DD-50820557CF27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-27384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15231476"/>
              </p:ext>
            </p:extLst>
          </p:nvPr>
        </p:nvGraphicFramePr>
        <p:xfrm>
          <a:off x="2483768" y="836712"/>
          <a:ext cx="43204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3528" y="88116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ОБРАЩЕНИЯ ИНВАЛИДОВ-выпускников образовательных </a:t>
            </a:r>
            <a:r>
              <a:rPr lang="ru-RU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</a:t>
            </a:r>
            <a:r>
              <a:rPr lang="ru-RU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службу занятости ЗА СОДЕЙСТВИЕМ В ПОИСКЕ РАБОТЫ</a:t>
            </a:r>
            <a:endParaRPr lang="ru-RU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54220902"/>
              </p:ext>
            </p:extLst>
          </p:nvPr>
        </p:nvGraphicFramePr>
        <p:xfrm>
          <a:off x="605012" y="1124744"/>
          <a:ext cx="79928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8450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13563" cy="778098"/>
          </a:xfrm>
        </p:spPr>
        <p:txBody>
          <a:bodyPr/>
          <a:lstStyle/>
          <a:p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Положение на рынке труда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Инвалидов-выпускников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образовательных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организаций</a:t>
            </a:r>
            <a:endParaRPr lang="ru-RU" sz="1800" b="1" cap="all" dirty="0">
              <a:ln w="0"/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621432" cy="365125"/>
          </a:xfrm>
        </p:spPr>
        <p:txBody>
          <a:bodyPr/>
          <a:lstStyle/>
          <a:p>
            <a:pPr>
              <a:defRPr/>
            </a:pPr>
            <a:fld id="{56E09843-FDC6-4CD8-AA88-CFAFF3F9C728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86048936"/>
              </p:ext>
            </p:extLst>
          </p:nvPr>
        </p:nvGraphicFramePr>
        <p:xfrm>
          <a:off x="323528" y="1070158"/>
          <a:ext cx="4248472" cy="5167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48799093"/>
              </p:ext>
            </p:extLst>
          </p:nvPr>
        </p:nvGraphicFramePr>
        <p:xfrm>
          <a:off x="5004048" y="1052736"/>
          <a:ext cx="381642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8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82418345"/>
              </p:ext>
            </p:extLst>
          </p:nvPr>
        </p:nvGraphicFramePr>
        <p:xfrm>
          <a:off x="395535" y="980728"/>
          <a:ext cx="8105527" cy="5377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04448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5250"/>
            <a:ext cx="7872288" cy="885478"/>
          </a:xfrm>
        </p:spPr>
        <p:txBody>
          <a:bodyPr/>
          <a:lstStyle/>
          <a:p>
            <a:r>
              <a:rPr lang="ru-RU" sz="16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МЕРЫ, НАПРАВЛЕННЫЕ на содействие трудоустройству выпускников образовательных организаций из числа инвалидов в 2019 году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55754292"/>
              </p:ext>
            </p:extLst>
          </p:nvPr>
        </p:nvGraphicFramePr>
        <p:xfrm>
          <a:off x="557748" y="1052736"/>
          <a:ext cx="8040152" cy="547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53336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09" y="3933056"/>
            <a:ext cx="77247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9" y="3933056"/>
            <a:ext cx="77247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07504" y="58614"/>
            <a:ext cx="7913563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1800" b="1" cap="all" dirty="0">
              <a:ln w="0"/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7697539" cy="1080120"/>
          </a:xfrm>
        </p:spPr>
        <p:txBody>
          <a:bodyPr/>
          <a:lstStyle/>
          <a:p>
            <a:pPr lvl="0"/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ориентация, социальная адаптация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рынке труда и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психологическая поддержка</a:t>
            </a:r>
            <a:endParaRPr lang="ru-RU" sz="1800" u="sng" dirty="0"/>
          </a:p>
        </p:txBody>
      </p:sp>
      <p:sp>
        <p:nvSpPr>
          <p:cNvPr id="11" name="Заголовок 2"/>
          <p:cNvSpPr txBox="1">
            <a:spLocks/>
          </p:cNvSpPr>
          <p:nvPr/>
        </p:nvSpPr>
        <p:spPr bwMode="auto">
          <a:xfrm>
            <a:off x="1606723" y="4653136"/>
            <a:ext cx="6997725" cy="4953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600" dirty="0"/>
              <a:t>По </a:t>
            </a:r>
            <a:r>
              <a:rPr lang="ru-RU" sz="1600" dirty="0" smtClean="0"/>
              <a:t>профориентации </a:t>
            </a:r>
            <a:r>
              <a:rPr lang="ru-RU" sz="1600" dirty="0"/>
              <a:t>(практикумы по карьерному </a:t>
            </a:r>
            <a:r>
              <a:rPr lang="ru-RU" sz="1600" dirty="0" smtClean="0"/>
              <a:t>планированию, профориентационные экскурсии на предприятия) </a:t>
            </a:r>
            <a:r>
              <a:rPr lang="ru-RU" sz="1600" dirty="0"/>
              <a:t>– </a:t>
            </a:r>
            <a:r>
              <a:rPr lang="ru-RU" sz="1600" dirty="0" smtClean="0">
                <a:solidFill>
                  <a:srgbClr val="FF0000"/>
                </a:solidFill>
              </a:rPr>
              <a:t>20</a:t>
            </a:r>
            <a:r>
              <a:rPr lang="ru-RU" sz="1600" dirty="0" smtClean="0"/>
              <a:t> </a:t>
            </a:r>
            <a:r>
              <a:rPr lang="ru-RU" sz="1600" dirty="0"/>
              <a:t>чел.</a:t>
            </a:r>
          </a:p>
        </p:txBody>
      </p:sp>
      <p:sp>
        <p:nvSpPr>
          <p:cNvPr id="12" name="Заголовок 2"/>
          <p:cNvSpPr txBox="1">
            <a:spLocks/>
          </p:cNvSpPr>
          <p:nvPr/>
        </p:nvSpPr>
        <p:spPr bwMode="auto">
          <a:xfrm>
            <a:off x="1606724" y="5935811"/>
            <a:ext cx="6997724" cy="5895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600" dirty="0"/>
              <a:t>По </a:t>
            </a:r>
            <a:r>
              <a:rPr lang="ru-RU" sz="1600" dirty="0" smtClean="0"/>
              <a:t>соцадаптации на рынке труда </a:t>
            </a:r>
            <a:r>
              <a:rPr lang="ru-RU" sz="1600" dirty="0"/>
              <a:t>(практикумы по </a:t>
            </a:r>
            <a:r>
              <a:rPr lang="ru-RU" sz="1600" dirty="0" smtClean="0"/>
              <a:t>самостоятельному поиску работы, составлению резюме, самопрезентации) </a:t>
            </a:r>
            <a:r>
              <a:rPr lang="ru-RU" sz="1600" dirty="0"/>
              <a:t>– </a:t>
            </a:r>
            <a:r>
              <a:rPr lang="ru-RU" sz="1600" dirty="0" smtClean="0">
                <a:solidFill>
                  <a:srgbClr val="FF0000"/>
                </a:solidFill>
              </a:rPr>
              <a:t>38</a:t>
            </a:r>
            <a:r>
              <a:rPr lang="ru-RU" sz="1600" dirty="0" smtClean="0"/>
              <a:t> </a:t>
            </a:r>
            <a:r>
              <a:rPr lang="ru-RU" sz="1600" dirty="0"/>
              <a:t>чел.</a:t>
            </a:r>
          </a:p>
        </p:txBody>
      </p:sp>
      <p:sp>
        <p:nvSpPr>
          <p:cNvPr id="13" name="Прямая соединительная линия 3"/>
          <p:cNvSpPr/>
          <p:nvPr/>
        </p:nvSpPr>
        <p:spPr>
          <a:xfrm>
            <a:off x="750997" y="4716030"/>
            <a:ext cx="814646" cy="15212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21282"/>
                </a:lnTo>
                <a:lnTo>
                  <a:pt x="814646" y="152128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Прямая соединительная линия 3"/>
          <p:cNvSpPr/>
          <p:nvPr/>
        </p:nvSpPr>
        <p:spPr>
          <a:xfrm>
            <a:off x="750997" y="4509120"/>
            <a:ext cx="814646" cy="43204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4570"/>
                </a:lnTo>
                <a:lnTo>
                  <a:pt x="814646" y="3645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ая соединительная линия 3"/>
          <p:cNvSpPr/>
          <p:nvPr/>
        </p:nvSpPr>
        <p:spPr>
          <a:xfrm>
            <a:off x="750997" y="5224670"/>
            <a:ext cx="814646" cy="36457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4570"/>
                </a:lnTo>
                <a:lnTo>
                  <a:pt x="814646" y="3645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Заголовок 2"/>
          <p:cNvSpPr txBox="1">
            <a:spLocks/>
          </p:cNvSpPr>
          <p:nvPr/>
        </p:nvSpPr>
        <p:spPr bwMode="auto">
          <a:xfrm>
            <a:off x="1606723" y="5309902"/>
            <a:ext cx="6997725" cy="4953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600" dirty="0"/>
              <a:t>По </a:t>
            </a:r>
            <a:r>
              <a:rPr lang="ru-RU" sz="1600" dirty="0" smtClean="0"/>
              <a:t>психподдержке (психологические гостиные, тренинги) </a:t>
            </a:r>
            <a:r>
              <a:rPr lang="ru-RU" sz="1600" dirty="0"/>
              <a:t>– </a:t>
            </a:r>
            <a:r>
              <a:rPr lang="ru-RU" sz="1600" dirty="0" smtClean="0">
                <a:solidFill>
                  <a:srgbClr val="FF0000"/>
                </a:solidFill>
              </a:rPr>
              <a:t>55</a:t>
            </a:r>
            <a:r>
              <a:rPr lang="ru-RU" sz="1600" dirty="0" smtClean="0"/>
              <a:t> </a:t>
            </a:r>
            <a:r>
              <a:rPr lang="ru-RU" sz="1600" dirty="0"/>
              <a:t>чел.</a:t>
            </a:r>
          </a:p>
        </p:txBody>
      </p:sp>
    </p:spTree>
    <p:extLst>
      <p:ext uri="{BB962C8B-B14F-4D97-AF65-F5344CB8AC3E}">
        <p14:creationId xmlns:p14="http://schemas.microsoft.com/office/powerpoint/2010/main" val="41072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7538027"/>
              </p:ext>
            </p:extLst>
          </p:nvPr>
        </p:nvGraphicFramePr>
        <p:xfrm>
          <a:off x="587459" y="1196752"/>
          <a:ext cx="79143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6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850106"/>
          </a:xfrm>
        </p:spPr>
        <p:txBody>
          <a:bodyPr/>
          <a:lstStyle/>
          <a:p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«Первое рабочее место»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908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80836341"/>
              </p:ext>
            </p:extLst>
          </p:nvPr>
        </p:nvGraphicFramePr>
        <p:xfrm>
          <a:off x="587459" y="1196752"/>
          <a:ext cx="79143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7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850106"/>
          </a:xfrm>
        </p:spPr>
        <p:txBody>
          <a:bodyPr/>
          <a:lstStyle/>
          <a:p>
            <a:pPr lvl="0"/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Временная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занятость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ИНВАЛИДОВ в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оплачиваемых общественных работах</a:t>
            </a:r>
          </a:p>
        </p:txBody>
      </p:sp>
    </p:spTree>
    <p:extLst>
      <p:ext uri="{BB962C8B-B14F-4D97-AF65-F5344CB8AC3E}">
        <p14:creationId xmlns:p14="http://schemas.microsoft.com/office/powerpoint/2010/main" val="343402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94340513"/>
              </p:ext>
            </p:extLst>
          </p:nvPr>
        </p:nvGraphicFramePr>
        <p:xfrm>
          <a:off x="587459" y="1196752"/>
          <a:ext cx="79143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8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850106"/>
          </a:xfrm>
        </p:spPr>
        <p:txBody>
          <a:bodyPr/>
          <a:lstStyle/>
          <a:p>
            <a:pPr lvl="0"/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самозанятости безработных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из числа молодых инвалидов</a:t>
            </a:r>
            <a:endParaRPr lang="ru-RU" sz="1800" b="1" cap="all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0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64306321"/>
              </p:ext>
            </p:extLst>
          </p:nvPr>
        </p:nvGraphicFramePr>
        <p:xfrm>
          <a:off x="587459" y="1196752"/>
          <a:ext cx="79143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8617396" y="6431235"/>
            <a:ext cx="419100" cy="2381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9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850106"/>
          </a:xfrm>
        </p:spPr>
        <p:txBody>
          <a:bodyPr/>
          <a:lstStyle/>
          <a:p>
            <a:pPr lvl="0"/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</a:t>
            </a:r>
            <a:r>
              <a:rPr lang="ru-RU" sz="1800" b="1" cap="all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и дополнительное профессиональное образование </a:t>
            </a:r>
            <a:r>
              <a:rPr lang="ru-RU" sz="1800" b="1" cap="all" dirty="0" smtClean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инвалидов</a:t>
            </a:r>
            <a:endParaRPr lang="ru-RU" sz="1800" b="1" cap="all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46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8170</TotalTime>
  <Words>914</Words>
  <Application>Microsoft Office PowerPoint</Application>
  <PresentationFormat>Экран (4:3)</PresentationFormat>
  <Paragraphs>110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Calibri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Положение на рынке труда Инвалидов-выпускников образовательных организаций</vt:lpstr>
      <vt:lpstr>МЕРЫ, НАПРАВЛЕННЫЕ на содействие трудоустройству выпускников образовательных организаций из числа инвалидов в 2019 году</vt:lpstr>
      <vt:lpstr>Профессиональная ориентация, социальная адаптация на рынке труда и психологическая поддержка</vt:lpstr>
      <vt:lpstr>Программа «Первое рабочее место»</vt:lpstr>
      <vt:lpstr>Временная занятость МОЛОДЫХ ИНВАЛИДОВ в оплачиваемых общественных работах</vt:lpstr>
      <vt:lpstr>Содействие самозанятости безработных граждан из числа молодых инвалидов</vt:lpstr>
      <vt:lpstr>Профессиональное обучение и дополнительное профессиональное образование молодых инвалидов</vt:lpstr>
      <vt:lpstr>куда обращаться для получения услуг в сфере занятости населения в период повышенной готовности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ИНВАЛИДОВ</dc:title>
  <dc:creator>User</dc:creator>
  <cp:lastModifiedBy>Заузольцева Юлия Владимировна</cp:lastModifiedBy>
  <cp:revision>986</cp:revision>
  <dcterms:created xsi:type="dcterms:W3CDTF">2011-09-28T12:46:22Z</dcterms:created>
  <dcterms:modified xsi:type="dcterms:W3CDTF">2020-05-21T11:24:46Z</dcterms:modified>
</cp:coreProperties>
</file>