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3" r:id="rId3"/>
    <p:sldId id="321" r:id="rId4"/>
    <p:sldId id="364" r:id="rId5"/>
    <p:sldId id="365" r:id="rId6"/>
    <p:sldId id="367" r:id="rId7"/>
    <p:sldId id="362" r:id="rId8"/>
    <p:sldId id="340" r:id="rId9"/>
    <p:sldId id="368" r:id="rId10"/>
    <p:sldId id="376" r:id="rId11"/>
    <p:sldId id="356" r:id="rId12"/>
    <p:sldId id="359" r:id="rId13"/>
    <p:sldId id="370" r:id="rId14"/>
    <p:sldId id="355" r:id="rId15"/>
    <p:sldId id="344" r:id="rId16"/>
    <p:sldId id="342" r:id="rId17"/>
    <p:sldId id="378" r:id="rId18"/>
    <p:sldId id="353" r:id="rId19"/>
    <p:sldId id="346" r:id="rId20"/>
    <p:sldId id="380" r:id="rId21"/>
    <p:sldId id="379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75" d="100"/>
          <a:sy n="75" d="100"/>
        </p:scale>
        <p:origin x="-144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881E3-D91F-443A-9693-5EC4B36DAB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4CF7A-8DA5-4422-B0CE-3AFA9A64219E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Bookman Old Style" panose="02050604050505020204" pitchFamily="18" charset="0"/>
            </a:rPr>
            <a:t>РИНЦ</a:t>
          </a:r>
          <a:endParaRPr lang="ru-RU" sz="2800" b="1" dirty="0">
            <a:latin typeface="Bookman Old Style" panose="02050604050505020204" pitchFamily="18" charset="0"/>
          </a:endParaRPr>
        </a:p>
      </dgm:t>
    </dgm:pt>
    <dgm:pt modelId="{74C293FE-B90F-439F-9757-0B4AFD0564E1}" type="parTrans" cxnId="{9DB1A512-A5FF-4275-8B9C-5A461212C03B}">
      <dgm:prSet/>
      <dgm:spPr/>
      <dgm:t>
        <a:bodyPr/>
        <a:lstStyle/>
        <a:p>
          <a:endParaRPr lang="ru-RU"/>
        </a:p>
      </dgm:t>
    </dgm:pt>
    <dgm:pt modelId="{CC3B4ACC-A636-4F1B-9E00-1811551F84C1}" type="sibTrans" cxnId="{9DB1A512-A5FF-4275-8B9C-5A461212C03B}">
      <dgm:prSet/>
      <dgm:spPr/>
      <dgm:t>
        <a:bodyPr/>
        <a:lstStyle/>
        <a:p>
          <a:endParaRPr lang="ru-RU"/>
        </a:p>
      </dgm:t>
    </dgm:pt>
    <dgm:pt modelId="{DF56A8D2-8726-429B-B31B-263A257444E4}">
      <dgm:prSet phldrT="[Текст]" custT="1"/>
      <dgm:spPr/>
      <dgm:t>
        <a:bodyPr/>
        <a:lstStyle/>
        <a:p>
          <a:r>
            <a:rPr lang="en-US" sz="2800" b="1" dirty="0" smtClean="0">
              <a:latin typeface="Bookman Old Style" panose="02050604050505020204" pitchFamily="18" charset="0"/>
            </a:rPr>
            <a:t>Web of Science</a:t>
          </a:r>
          <a:endParaRPr lang="ru-RU" sz="2800" b="1" dirty="0">
            <a:latin typeface="Bookman Old Style" panose="02050604050505020204" pitchFamily="18" charset="0"/>
          </a:endParaRPr>
        </a:p>
      </dgm:t>
    </dgm:pt>
    <dgm:pt modelId="{2D1D6228-20C2-48F9-80D4-D3BCDC03887A}" type="parTrans" cxnId="{72350012-B97A-41C7-90DB-7ABA41CAFC51}">
      <dgm:prSet/>
      <dgm:spPr/>
      <dgm:t>
        <a:bodyPr/>
        <a:lstStyle/>
        <a:p>
          <a:endParaRPr lang="ru-RU"/>
        </a:p>
      </dgm:t>
    </dgm:pt>
    <dgm:pt modelId="{B2664C9A-1B14-4FD4-A011-151BC5B6721E}" type="sibTrans" cxnId="{72350012-B97A-41C7-90DB-7ABA41CAFC51}">
      <dgm:prSet/>
      <dgm:spPr/>
      <dgm:t>
        <a:bodyPr/>
        <a:lstStyle/>
        <a:p>
          <a:endParaRPr lang="ru-RU"/>
        </a:p>
      </dgm:t>
    </dgm:pt>
    <dgm:pt modelId="{BF27E681-8FFC-45DB-A737-03A4ED78A18B}">
      <dgm:prSet/>
      <dgm:spPr/>
      <dgm:t>
        <a:bodyPr/>
        <a:lstStyle/>
        <a:p>
          <a:r>
            <a:rPr lang="en-US" b="1" smtClean="0">
              <a:latin typeface="Bookman Old Style" panose="02050604050505020204" pitchFamily="18" charset="0"/>
            </a:rPr>
            <a:t>Scopus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5E71461F-A53F-49E4-9BA2-39B4B8119241}" type="parTrans" cxnId="{AF1E4A3D-A4C4-4C16-B2FF-085B2877871E}">
      <dgm:prSet/>
      <dgm:spPr/>
      <dgm:t>
        <a:bodyPr/>
        <a:lstStyle/>
        <a:p>
          <a:endParaRPr lang="ru-RU"/>
        </a:p>
      </dgm:t>
    </dgm:pt>
    <dgm:pt modelId="{1F8E2F09-AF84-4C19-9459-96CAEEDE9A27}" type="sibTrans" cxnId="{AF1E4A3D-A4C4-4C16-B2FF-085B2877871E}">
      <dgm:prSet/>
      <dgm:spPr/>
      <dgm:t>
        <a:bodyPr/>
        <a:lstStyle/>
        <a:p>
          <a:endParaRPr lang="ru-RU"/>
        </a:p>
      </dgm:t>
    </dgm:pt>
    <dgm:pt modelId="{0A71EF53-EDD1-43ED-B7F8-C6095D5E8B90}" type="pres">
      <dgm:prSet presAssocID="{4D9881E3-D91F-443A-9693-5EC4B36DAB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A8B51-9704-4196-AEB3-FDFD15AD8329}" type="pres">
      <dgm:prSet presAssocID="{A054CF7A-8DA5-4422-B0CE-3AFA9A64219E}" presName="parentLin" presStyleCnt="0"/>
      <dgm:spPr/>
    </dgm:pt>
    <dgm:pt modelId="{7D8E6EF8-73C6-4EE4-917B-B06C2C896CB6}" type="pres">
      <dgm:prSet presAssocID="{A054CF7A-8DA5-4422-B0CE-3AFA9A64219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F30F02-CE4A-424E-A319-20C85B37DF61}" type="pres">
      <dgm:prSet presAssocID="{A054CF7A-8DA5-4422-B0CE-3AFA9A6421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FFFA8-718C-4B34-9227-B8DA7F161203}" type="pres">
      <dgm:prSet presAssocID="{A054CF7A-8DA5-4422-B0CE-3AFA9A64219E}" presName="negativeSpace" presStyleCnt="0"/>
      <dgm:spPr/>
    </dgm:pt>
    <dgm:pt modelId="{AE53C0FE-E09E-4F91-BA82-9AF3E5AEF2EE}" type="pres">
      <dgm:prSet presAssocID="{A054CF7A-8DA5-4422-B0CE-3AFA9A64219E}" presName="childText" presStyleLbl="conFgAcc1" presStyleIdx="0" presStyleCnt="3">
        <dgm:presLayoutVars>
          <dgm:bulletEnabled val="1"/>
        </dgm:presLayoutVars>
      </dgm:prSet>
      <dgm:spPr/>
    </dgm:pt>
    <dgm:pt modelId="{BA1736D0-2A21-46DA-9203-533FD3EFA697}" type="pres">
      <dgm:prSet presAssocID="{CC3B4ACC-A636-4F1B-9E00-1811551F84C1}" presName="spaceBetweenRectangles" presStyleCnt="0"/>
      <dgm:spPr/>
    </dgm:pt>
    <dgm:pt modelId="{C1E41E0E-D72C-4B18-8C4D-3FFC87F2836B}" type="pres">
      <dgm:prSet presAssocID="{DF56A8D2-8726-429B-B31B-263A257444E4}" presName="parentLin" presStyleCnt="0"/>
      <dgm:spPr/>
    </dgm:pt>
    <dgm:pt modelId="{B668154D-29B5-4288-B28A-E6E5FDF76502}" type="pres">
      <dgm:prSet presAssocID="{DF56A8D2-8726-429B-B31B-263A257444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BD2063-1F34-4E60-AF01-0C9E9E804CC8}" type="pres">
      <dgm:prSet presAssocID="{DF56A8D2-8726-429B-B31B-263A257444E4}" presName="parentText" presStyleLbl="node1" presStyleIdx="1" presStyleCnt="3" custLinFactNeighborX="20941" custLinFactNeighborY="-6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D573-4363-4016-9B23-9137E5D48298}" type="pres">
      <dgm:prSet presAssocID="{DF56A8D2-8726-429B-B31B-263A257444E4}" presName="negativeSpace" presStyleCnt="0"/>
      <dgm:spPr/>
    </dgm:pt>
    <dgm:pt modelId="{FFB91DFD-7FE6-499C-9131-A68805169D34}" type="pres">
      <dgm:prSet presAssocID="{DF56A8D2-8726-429B-B31B-263A257444E4}" presName="childText" presStyleLbl="conFgAcc1" presStyleIdx="1" presStyleCnt="3">
        <dgm:presLayoutVars>
          <dgm:bulletEnabled val="1"/>
        </dgm:presLayoutVars>
      </dgm:prSet>
      <dgm:spPr/>
    </dgm:pt>
    <dgm:pt modelId="{AB3CFA02-C496-4B96-8427-B532AE4F6D1F}" type="pres">
      <dgm:prSet presAssocID="{B2664C9A-1B14-4FD4-A011-151BC5B6721E}" presName="spaceBetweenRectangles" presStyleCnt="0"/>
      <dgm:spPr/>
    </dgm:pt>
    <dgm:pt modelId="{49637CD6-AE90-48D5-B608-3185E3C31069}" type="pres">
      <dgm:prSet presAssocID="{BF27E681-8FFC-45DB-A737-03A4ED78A18B}" presName="parentLin" presStyleCnt="0"/>
      <dgm:spPr/>
    </dgm:pt>
    <dgm:pt modelId="{93028540-BB12-4343-ACC4-26E03F1EF488}" type="pres">
      <dgm:prSet presAssocID="{BF27E681-8FFC-45DB-A737-03A4ED78A1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5EB97B2-6D0B-48EB-9C21-9FBEA084060A}" type="pres">
      <dgm:prSet presAssocID="{BF27E681-8FFC-45DB-A737-03A4ED78A1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9DD-63A7-4DFE-8B0A-66EF6E7FDFF5}" type="pres">
      <dgm:prSet presAssocID="{BF27E681-8FFC-45DB-A737-03A4ED78A18B}" presName="negativeSpace" presStyleCnt="0"/>
      <dgm:spPr/>
    </dgm:pt>
    <dgm:pt modelId="{A420CE41-1B98-4AB8-8D57-B2AF16E1835F}" type="pres">
      <dgm:prSet presAssocID="{BF27E681-8FFC-45DB-A737-03A4ED78A1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40BC68-C46C-44DE-A87F-EE86179E2E95}" type="presOf" srcId="{DF56A8D2-8726-429B-B31B-263A257444E4}" destId="{37BD2063-1F34-4E60-AF01-0C9E9E804CC8}" srcOrd="1" destOrd="0" presId="urn:microsoft.com/office/officeart/2005/8/layout/list1"/>
    <dgm:cxn modelId="{DECFB6F5-40E6-469D-975B-E086CBBA4BF9}" type="presOf" srcId="{DF56A8D2-8726-429B-B31B-263A257444E4}" destId="{B668154D-29B5-4288-B28A-E6E5FDF76502}" srcOrd="0" destOrd="0" presId="urn:microsoft.com/office/officeart/2005/8/layout/list1"/>
    <dgm:cxn modelId="{655C0E98-7112-464C-BAFE-B259D587FD6A}" type="presOf" srcId="{BF27E681-8FFC-45DB-A737-03A4ED78A18B}" destId="{C5EB97B2-6D0B-48EB-9C21-9FBEA084060A}" srcOrd="1" destOrd="0" presId="urn:microsoft.com/office/officeart/2005/8/layout/list1"/>
    <dgm:cxn modelId="{52638F38-5FB6-4770-99D8-D096424BCCB5}" type="presOf" srcId="{A054CF7A-8DA5-4422-B0CE-3AFA9A64219E}" destId="{7D8E6EF8-73C6-4EE4-917B-B06C2C896CB6}" srcOrd="0" destOrd="0" presId="urn:microsoft.com/office/officeart/2005/8/layout/list1"/>
    <dgm:cxn modelId="{27F3737B-69C3-43C2-A4F7-37EA56936731}" type="presOf" srcId="{A054CF7A-8DA5-4422-B0CE-3AFA9A64219E}" destId="{A4F30F02-CE4A-424E-A319-20C85B37DF61}" srcOrd="1" destOrd="0" presId="urn:microsoft.com/office/officeart/2005/8/layout/list1"/>
    <dgm:cxn modelId="{72350012-B97A-41C7-90DB-7ABA41CAFC51}" srcId="{4D9881E3-D91F-443A-9693-5EC4B36DAB47}" destId="{DF56A8D2-8726-429B-B31B-263A257444E4}" srcOrd="1" destOrd="0" parTransId="{2D1D6228-20C2-48F9-80D4-D3BCDC03887A}" sibTransId="{B2664C9A-1B14-4FD4-A011-151BC5B6721E}"/>
    <dgm:cxn modelId="{AF1E4A3D-A4C4-4C16-B2FF-085B2877871E}" srcId="{4D9881E3-D91F-443A-9693-5EC4B36DAB47}" destId="{BF27E681-8FFC-45DB-A737-03A4ED78A18B}" srcOrd="2" destOrd="0" parTransId="{5E71461F-A53F-49E4-9BA2-39B4B8119241}" sibTransId="{1F8E2F09-AF84-4C19-9459-96CAEEDE9A27}"/>
    <dgm:cxn modelId="{371A158F-34C7-411E-B635-52B7CCD0138A}" type="presOf" srcId="{4D9881E3-D91F-443A-9693-5EC4B36DAB47}" destId="{0A71EF53-EDD1-43ED-B7F8-C6095D5E8B90}" srcOrd="0" destOrd="0" presId="urn:microsoft.com/office/officeart/2005/8/layout/list1"/>
    <dgm:cxn modelId="{9DB1A512-A5FF-4275-8B9C-5A461212C03B}" srcId="{4D9881E3-D91F-443A-9693-5EC4B36DAB47}" destId="{A054CF7A-8DA5-4422-B0CE-3AFA9A64219E}" srcOrd="0" destOrd="0" parTransId="{74C293FE-B90F-439F-9757-0B4AFD0564E1}" sibTransId="{CC3B4ACC-A636-4F1B-9E00-1811551F84C1}"/>
    <dgm:cxn modelId="{F4E227B7-F27D-418F-A88B-65F80E825DCA}" type="presOf" srcId="{BF27E681-8FFC-45DB-A737-03A4ED78A18B}" destId="{93028540-BB12-4343-ACC4-26E03F1EF488}" srcOrd="0" destOrd="0" presId="urn:microsoft.com/office/officeart/2005/8/layout/list1"/>
    <dgm:cxn modelId="{7F6803E5-5474-4A80-8AD7-28B05CE4A7CD}" type="presParOf" srcId="{0A71EF53-EDD1-43ED-B7F8-C6095D5E8B90}" destId="{C92A8B51-9704-4196-AEB3-FDFD15AD8329}" srcOrd="0" destOrd="0" presId="urn:microsoft.com/office/officeart/2005/8/layout/list1"/>
    <dgm:cxn modelId="{56CFD53D-B277-4F72-AB72-C4AF81349779}" type="presParOf" srcId="{C92A8B51-9704-4196-AEB3-FDFD15AD8329}" destId="{7D8E6EF8-73C6-4EE4-917B-B06C2C896CB6}" srcOrd="0" destOrd="0" presId="urn:microsoft.com/office/officeart/2005/8/layout/list1"/>
    <dgm:cxn modelId="{F743755B-83CB-4091-9F7C-166AE29E1A64}" type="presParOf" srcId="{C92A8B51-9704-4196-AEB3-FDFD15AD8329}" destId="{A4F30F02-CE4A-424E-A319-20C85B37DF61}" srcOrd="1" destOrd="0" presId="urn:microsoft.com/office/officeart/2005/8/layout/list1"/>
    <dgm:cxn modelId="{0B038A56-A10D-473A-9A81-568118DDFDE2}" type="presParOf" srcId="{0A71EF53-EDD1-43ED-B7F8-C6095D5E8B90}" destId="{8EBFFFA8-718C-4B34-9227-B8DA7F161203}" srcOrd="1" destOrd="0" presId="urn:microsoft.com/office/officeart/2005/8/layout/list1"/>
    <dgm:cxn modelId="{F4B31DDF-ECDB-4528-B01A-2996F3B6474A}" type="presParOf" srcId="{0A71EF53-EDD1-43ED-B7F8-C6095D5E8B90}" destId="{AE53C0FE-E09E-4F91-BA82-9AF3E5AEF2EE}" srcOrd="2" destOrd="0" presId="urn:microsoft.com/office/officeart/2005/8/layout/list1"/>
    <dgm:cxn modelId="{7A59C303-6AE0-491C-83EF-4A1A91DD983F}" type="presParOf" srcId="{0A71EF53-EDD1-43ED-B7F8-C6095D5E8B90}" destId="{BA1736D0-2A21-46DA-9203-533FD3EFA697}" srcOrd="3" destOrd="0" presId="urn:microsoft.com/office/officeart/2005/8/layout/list1"/>
    <dgm:cxn modelId="{9EB41CA0-80D2-4717-98B0-1540C2267D33}" type="presParOf" srcId="{0A71EF53-EDD1-43ED-B7F8-C6095D5E8B90}" destId="{C1E41E0E-D72C-4B18-8C4D-3FFC87F2836B}" srcOrd="4" destOrd="0" presId="urn:microsoft.com/office/officeart/2005/8/layout/list1"/>
    <dgm:cxn modelId="{9CEC71E7-AC2B-47E1-B668-B0E3E2DF0DA7}" type="presParOf" srcId="{C1E41E0E-D72C-4B18-8C4D-3FFC87F2836B}" destId="{B668154D-29B5-4288-B28A-E6E5FDF76502}" srcOrd="0" destOrd="0" presId="urn:microsoft.com/office/officeart/2005/8/layout/list1"/>
    <dgm:cxn modelId="{F445AF50-0403-4B55-A26A-BE32FB8FB88B}" type="presParOf" srcId="{C1E41E0E-D72C-4B18-8C4D-3FFC87F2836B}" destId="{37BD2063-1F34-4E60-AF01-0C9E9E804CC8}" srcOrd="1" destOrd="0" presId="urn:microsoft.com/office/officeart/2005/8/layout/list1"/>
    <dgm:cxn modelId="{7223E5FA-CA29-4F7F-BCAB-07BD0335D97B}" type="presParOf" srcId="{0A71EF53-EDD1-43ED-B7F8-C6095D5E8B90}" destId="{2268D573-4363-4016-9B23-9137E5D48298}" srcOrd="5" destOrd="0" presId="urn:microsoft.com/office/officeart/2005/8/layout/list1"/>
    <dgm:cxn modelId="{3800876C-054E-420D-B862-2B6AB720DBA8}" type="presParOf" srcId="{0A71EF53-EDD1-43ED-B7F8-C6095D5E8B90}" destId="{FFB91DFD-7FE6-499C-9131-A68805169D34}" srcOrd="6" destOrd="0" presId="urn:microsoft.com/office/officeart/2005/8/layout/list1"/>
    <dgm:cxn modelId="{3EF59F58-A285-4776-A605-B51AC05F10EB}" type="presParOf" srcId="{0A71EF53-EDD1-43ED-B7F8-C6095D5E8B90}" destId="{AB3CFA02-C496-4B96-8427-B532AE4F6D1F}" srcOrd="7" destOrd="0" presId="urn:microsoft.com/office/officeart/2005/8/layout/list1"/>
    <dgm:cxn modelId="{900F52A5-15E3-4674-A1D8-C05D2B6C584B}" type="presParOf" srcId="{0A71EF53-EDD1-43ED-B7F8-C6095D5E8B90}" destId="{49637CD6-AE90-48D5-B608-3185E3C31069}" srcOrd="8" destOrd="0" presId="urn:microsoft.com/office/officeart/2005/8/layout/list1"/>
    <dgm:cxn modelId="{04AEDE8F-B60D-4842-A3E4-6E0D142602BC}" type="presParOf" srcId="{49637CD6-AE90-48D5-B608-3185E3C31069}" destId="{93028540-BB12-4343-ACC4-26E03F1EF488}" srcOrd="0" destOrd="0" presId="urn:microsoft.com/office/officeart/2005/8/layout/list1"/>
    <dgm:cxn modelId="{C27016E8-1986-4626-8EDB-077D802EDDED}" type="presParOf" srcId="{49637CD6-AE90-48D5-B608-3185E3C31069}" destId="{C5EB97B2-6D0B-48EB-9C21-9FBEA084060A}" srcOrd="1" destOrd="0" presId="urn:microsoft.com/office/officeart/2005/8/layout/list1"/>
    <dgm:cxn modelId="{505BDAD9-3B8A-4A2F-BA09-15CAEE209F78}" type="presParOf" srcId="{0A71EF53-EDD1-43ED-B7F8-C6095D5E8B90}" destId="{53B899DD-63A7-4DFE-8B0A-66EF6E7FDFF5}" srcOrd="9" destOrd="0" presId="urn:microsoft.com/office/officeart/2005/8/layout/list1"/>
    <dgm:cxn modelId="{D58157E7-A733-4F8B-9D0C-3E51CC62B925}" type="presParOf" srcId="{0A71EF53-EDD1-43ED-B7F8-C6095D5E8B90}" destId="{A420CE41-1B98-4AB8-8D57-B2AF16E183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3C0FE-E09E-4F91-BA82-9AF3E5AEF2EE}">
      <dsp:nvSpPr>
        <dsp:cNvPr id="0" name=""/>
        <dsp:cNvSpPr/>
      </dsp:nvSpPr>
      <dsp:spPr>
        <a:xfrm>
          <a:off x="0" y="464019"/>
          <a:ext cx="67866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0F02-CE4A-424E-A319-20C85B37DF61}">
      <dsp:nvSpPr>
        <dsp:cNvPr id="0" name=""/>
        <dsp:cNvSpPr/>
      </dsp:nvSpPr>
      <dsp:spPr>
        <a:xfrm>
          <a:off x="339330" y="6459"/>
          <a:ext cx="475062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man Old Style" panose="02050604050505020204" pitchFamily="18" charset="0"/>
            </a:rPr>
            <a:t>РИНЦ</a:t>
          </a:r>
          <a:endParaRPr lang="ru-RU" sz="2800" b="1" kern="1200" dirty="0">
            <a:latin typeface="Bookman Old Style" panose="02050604050505020204" pitchFamily="18" charset="0"/>
          </a:endParaRPr>
        </a:p>
      </dsp:txBody>
      <dsp:txXfrm>
        <a:off x="339330" y="6459"/>
        <a:ext cx="4750627" cy="915120"/>
      </dsp:txXfrm>
    </dsp:sp>
    <dsp:sp modelId="{FFB91DFD-7FE6-499C-9131-A68805169D34}">
      <dsp:nvSpPr>
        <dsp:cNvPr id="0" name=""/>
        <dsp:cNvSpPr/>
      </dsp:nvSpPr>
      <dsp:spPr>
        <a:xfrm>
          <a:off x="0" y="1870179"/>
          <a:ext cx="67866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D2063-1F34-4E60-AF01-0C9E9E804CC8}">
      <dsp:nvSpPr>
        <dsp:cNvPr id="0" name=""/>
        <dsp:cNvSpPr/>
      </dsp:nvSpPr>
      <dsp:spPr>
        <a:xfrm>
          <a:off x="410389" y="1352762"/>
          <a:ext cx="475062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anose="02050604050505020204" pitchFamily="18" charset="0"/>
            </a:rPr>
            <a:t>Web of Science</a:t>
          </a:r>
          <a:endParaRPr lang="ru-RU" sz="2800" b="1" kern="1200" dirty="0">
            <a:latin typeface="Bookman Old Style" panose="02050604050505020204" pitchFamily="18" charset="0"/>
          </a:endParaRPr>
        </a:p>
      </dsp:txBody>
      <dsp:txXfrm>
        <a:off x="410389" y="1352762"/>
        <a:ext cx="4750627" cy="915120"/>
      </dsp:txXfrm>
    </dsp:sp>
    <dsp:sp modelId="{A420CE41-1B98-4AB8-8D57-B2AF16E1835F}">
      <dsp:nvSpPr>
        <dsp:cNvPr id="0" name=""/>
        <dsp:cNvSpPr/>
      </dsp:nvSpPr>
      <dsp:spPr>
        <a:xfrm>
          <a:off x="0" y="3276340"/>
          <a:ext cx="67866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B97B2-6D0B-48EB-9C21-9FBEA084060A}">
      <dsp:nvSpPr>
        <dsp:cNvPr id="0" name=""/>
        <dsp:cNvSpPr/>
      </dsp:nvSpPr>
      <dsp:spPr>
        <a:xfrm>
          <a:off x="339330" y="2818780"/>
          <a:ext cx="475062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>
              <a:latin typeface="Bookman Old Style" panose="02050604050505020204" pitchFamily="18" charset="0"/>
            </a:rPr>
            <a:t>Scopus</a:t>
          </a:r>
          <a:endParaRPr lang="ru-RU" sz="3100" b="1" kern="1200" dirty="0">
            <a:latin typeface="Bookman Old Style" panose="02050604050505020204" pitchFamily="18" charset="0"/>
          </a:endParaRPr>
        </a:p>
      </dsp:txBody>
      <dsp:txXfrm>
        <a:off x="339330" y="2818780"/>
        <a:ext cx="4750627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FBF34-D11E-4E13-86F2-5195FCC718CF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B500-E2B9-4F34-8A3E-A8836D3B5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5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F7D3-3111-4C26-A4DF-CA841698F0C5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7D7A-74F0-4CB7-A10C-8A4461BD4847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BE4-8A1E-416B-984E-F2D2F0FB5935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329C-F4D1-405D-AEB7-3F832C074437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98-407F-45AA-A2C9-30EC59F03204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F51C-EABC-42BC-9CC5-3B2C8600BDED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D918-8220-4760-89AF-2AB3BA405BD9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502E-A600-4721-9B6F-2163EE080D45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0BA-3981-4C00-9382-43C83427F950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38F4-8096-4317-A535-26FFBC17B8B8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5384-E620-4419-9EDA-EA3A51A42C9B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C500-A903-45E7-A4C1-1584E0F0B40E}" type="datetime1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F5CF-8092-4545-9952-2A2DA06F0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31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3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31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cap="all" dirty="0" err="1" smtClean="0">
                <a:solidFill>
                  <a:srgbClr val="002060"/>
                </a:solidFill>
                <a:latin typeface="Bookman Old Style" pitchFamily="18" charset="0"/>
              </a:rPr>
              <a:t>Наукометрические</a:t>
            </a:r>
            <a:r>
              <a:rPr lang="ru-RU" sz="3300" b="1" cap="all" dirty="0" smtClean="0">
                <a:solidFill>
                  <a:srgbClr val="002060"/>
                </a:solidFill>
                <a:latin typeface="Bookman Old Style" pitchFamily="18" charset="0"/>
              </a:rPr>
              <a:t> показатели </a:t>
            </a:r>
            <a:r>
              <a:rPr lang="en-US" sz="3300" b="1" cap="all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3300" b="1" cap="all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cap="all" dirty="0" smtClean="0">
                <a:solidFill>
                  <a:srgbClr val="002060"/>
                </a:solidFill>
                <a:latin typeface="Bookman Old Style" pitchFamily="18" charset="0"/>
              </a:rPr>
              <a:t>оценки публикационной  </a:t>
            </a:r>
            <a:r>
              <a:rPr lang="en-US" sz="3300" b="1" cap="all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3300" b="1" cap="all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cap="all" dirty="0" smtClean="0">
                <a:solidFill>
                  <a:srgbClr val="002060"/>
                </a:solidFill>
                <a:latin typeface="Bookman Old Style" pitchFamily="18" charset="0"/>
              </a:rPr>
              <a:t>деятельности ученого</a:t>
            </a:r>
            <a:r>
              <a:rPr lang="en-US" sz="3300" b="1" cap="all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/>
            </a:r>
            <a:br>
              <a:rPr lang="en-US" sz="3300" b="1" cap="all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endParaRPr lang="ru-RU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509120"/>
            <a:ext cx="4424536" cy="1752600"/>
          </a:xfrm>
        </p:spPr>
        <p:txBody>
          <a:bodyPr>
            <a:normAutofit fontScale="85000" lnSpcReduction="10000"/>
          </a:bodyPr>
          <a:lstStyle/>
          <a:p>
            <a:endParaRPr lang="ru-RU" sz="1800" dirty="0"/>
          </a:p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Васильева </a:t>
            </a:r>
            <a:r>
              <a:rPr lang="ru-RU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Надежда Александровна, </a:t>
            </a:r>
            <a: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начальник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отдела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организации научно-издательской деятельности ФГБОУ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ВПО «МГТУ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922817" cy="9286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268760"/>
            <a:ext cx="72034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05.00.00 Технические науки: </a:t>
            </a:r>
            <a:endParaRPr 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05.09.00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Электротехника;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05.18.00 Технология продовольственных продуктов; </a:t>
            </a:r>
          </a:p>
          <a:p>
            <a:pPr lvl="1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05.22.00 Транспорт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lvl="1"/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08.00.00 Экономические науки. </a:t>
            </a:r>
            <a:endParaRPr 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25.00.00 Науки о Земле. 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7720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  <a:t>Журнал «ВЕСТНИК МГТУ»</a:t>
            </a:r>
            <a:endParaRPr lang="ru-RU" sz="28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14" y="4755"/>
            <a:ext cx="9094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201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28648" y="244476"/>
            <a:ext cx="8006901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ОСНОВНЫЕ ИСТОЧНИКИ БИБЛИОМЕТРИЧЕСКОЙ ИНФОРМАЦИИ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54296046"/>
              </p:ext>
            </p:extLst>
          </p:nvPr>
        </p:nvGraphicFramePr>
        <p:xfrm>
          <a:off x="1857356" y="1500174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8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1621" y="1268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7720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274638"/>
            <a:ext cx="8136904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  <a:t>Российский индекс </a:t>
            </a:r>
            <a:b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  <a:t>научного цитирования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6" y="18246"/>
            <a:ext cx="1800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77887" y="1772816"/>
            <a:ext cx="7383227" cy="230425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Н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ациональная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библиографическая </a:t>
            </a:r>
            <a:endParaRPr lang="ru-RU" sz="2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база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данных научного цитирования, аккумулирующая более 7 миллионов публикаций российских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авторов.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Электронная научная библиотека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eLIBRARY.RU</a:t>
            </a:r>
            <a:endParaRPr lang="ru-RU" sz="2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3929" y="4221088"/>
            <a:ext cx="7383227" cy="19021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А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налитический инструмент, позволяющий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осуществлять оценку результативности и эффективности деятельности научно-исследовательских организаций, ученых, уровень научных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журналов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0166" y="2258845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80166" y="4437112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69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2852"/>
            <a:ext cx="6912768" cy="764704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cap="all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cap="all" dirty="0" smtClean="0">
                <a:solidFill>
                  <a:srgbClr val="002060"/>
                </a:solidFill>
                <a:latin typeface="Bookman Old Style" pitchFamily="18" charset="0"/>
              </a:rPr>
              <a:t>РИНЦ.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Каталог журналов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6463"/>
            <a:ext cx="7848872" cy="56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8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912768" cy="7647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071546"/>
            <a:ext cx="8678198" cy="56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15458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РИНЦ.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Импакт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-фактор журнала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212639" y="2858886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372200" y="2914825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3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B740306-68D9-4222-8399-8F54E25DB24E}" type="slidenum">
              <a:rPr lang="ru-RU" altLang="ru-RU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0113" y="404813"/>
            <a:ext cx="7715250" cy="6334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Перечень журналов</a:t>
            </a:r>
            <a:r>
              <a:rPr lang="ru-RU" sz="2400" b="1" cap="all" dirty="0">
                <a:solidFill>
                  <a:srgbClr val="002060"/>
                </a:solidFill>
                <a:latin typeface="Bookman Old Style" pitchFamily="18" charset="0"/>
              </a:rPr>
              <a:t>,</a:t>
            </a:r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 входящих в </a:t>
            </a:r>
            <a:r>
              <a:rPr lang="en-US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Scopus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3942"/>
            <a:ext cx="8686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756340" y="6165304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67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5BCE0C-B3BB-4087-8BB5-DADDD2D6604C}" type="slidenum">
              <a:rPr lang="ru-RU" altLang="ru-RU" sz="140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 smtClean="0">
              <a:solidFill>
                <a:schemeClr val="bg2"/>
              </a:solidFill>
            </a:endParaRPr>
          </a:p>
        </p:txBody>
      </p:sp>
      <p:sp>
        <p:nvSpPr>
          <p:cNvPr id="66563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66564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99587" y="0"/>
            <a:ext cx="7715250" cy="6334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09" y="633412"/>
            <a:ext cx="82486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1261" y="5517232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9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5BCE0C-B3BB-4087-8BB5-DADDD2D6604C}" type="slidenum">
              <a:rPr lang="ru-RU" altLang="ru-RU" sz="140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 smtClean="0">
              <a:solidFill>
                <a:schemeClr val="bg2"/>
              </a:solidFill>
            </a:endParaRPr>
          </a:p>
        </p:txBody>
      </p:sp>
      <p:sp>
        <p:nvSpPr>
          <p:cNvPr id="66563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6564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50" y="274638"/>
            <a:ext cx="7715250" cy="6334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26" y="891959"/>
            <a:ext cx="8069416" cy="596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257372" y="3270570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12346" y="3237980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4509120"/>
            <a:ext cx="432048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0113" y="404813"/>
            <a:ext cx="7715250" cy="6334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Перечень журналов</a:t>
            </a:r>
            <a:r>
              <a:rPr lang="ru-RU" sz="2400" b="1" cap="all" dirty="0">
                <a:solidFill>
                  <a:srgbClr val="002060"/>
                </a:solidFill>
                <a:latin typeface="Bookman Old Style" pitchFamily="18" charset="0"/>
              </a:rPr>
              <a:t>,</a:t>
            </a:r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 входящих в </a:t>
            </a:r>
            <a:r>
              <a:rPr lang="en-US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WOS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B740306-68D9-4222-8399-8F54E25DB24E}" type="slidenum">
              <a:rPr lang="ru-RU" altLang="ru-RU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0113" y="404813"/>
            <a:ext cx="7715250" cy="6334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364" y="724322"/>
            <a:ext cx="7732633" cy="58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3362" y="24123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Импакт</a:t>
            </a:r>
            <a:r>
              <a:rPr lang="ru-RU" sz="2800" b="1" cap="all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-фактор журналов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1620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550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> </a:t>
            </a:r>
            <a:r>
              <a:rPr lang="ru-RU" altLang="ru-RU" sz="3200" b="1" dirty="0" smtClean="0">
                <a:solidFill>
                  <a:srgbClr val="333399"/>
                </a:solidFill>
              </a:rPr>
              <a:t>В помощь исследователю</a:t>
            </a:r>
            <a:endParaRPr lang="ru-RU" altLang="ru-RU" sz="3200" dirty="0" smtClean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206500" y="2205038"/>
            <a:ext cx="763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333399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990600" y="23622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362200"/>
            <a:ext cx="78486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8125" y="196565"/>
            <a:ext cx="7278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ВЕБ-Сайт МГТУ. Наука.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помощь исследователю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3" y="1124744"/>
            <a:ext cx="8758275" cy="566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0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НАУКОМЕТРИЧЕСКИЕ ПОКАЗАТЕЛИ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74" y="407707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9130" y="1706818"/>
            <a:ext cx="7146219" cy="165017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253169"/>
            <a:ext cx="6552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публикаций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− суммарное количество публикаций или по отдельным типам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монографии, статьи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) </a:t>
            </a: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3496" y="3861048"/>
            <a:ext cx="7122960" cy="129614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цитирований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–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суммарное число ссылок на публикации.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74924" y="1949442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74924" y="4066434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0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038"/>
            <a:ext cx="8390736" cy="63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Отдел организации научно-издательской деятельности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Начальник отдела: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Васильева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Надежда Александровна</a:t>
            </a:r>
            <a:b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Телефон: (8152) 40-33-56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НАУКОМЕТРИЧЕСКИЕ ПОКАЗАТЕЛИ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74" y="407707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74924" y="1445386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4219" y="3896181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4593" y="1173957"/>
            <a:ext cx="7183541" cy="192540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Индекс </a:t>
            </a:r>
            <a:r>
              <a:rPr lang="ru-RU" sz="2400" b="1" dirty="0" err="1">
                <a:solidFill>
                  <a:srgbClr val="002060"/>
                </a:solidFill>
                <a:latin typeface="Bookman Old Style" pitchFamily="18" charset="0"/>
              </a:rPr>
              <a:t>Хирша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показатель научной продуктивности ученого (группы ученых), основанный на количестве публикаций и количестве цитирований этих публикаций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2326" y="3760700"/>
            <a:ext cx="7183541" cy="192540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Импакт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-фактор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исло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цитирований статей, опубликованных в журнале за предыдущие годы, поделенное на число этих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статей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6091" y="312501"/>
            <a:ext cx="853244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КРИТЕРИИ ПУБЛИКАЦИЙ конкурсов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74" y="407707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6561" y="1225925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20166" y="3158454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4482" y="1225925"/>
            <a:ext cx="7183541" cy="133897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Уровень публикаций руководителя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4481" y="3114369"/>
            <a:ext cx="7183541" cy="128586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Уровень публикаций коллектива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480" y="4754840"/>
            <a:ext cx="7183541" cy="128586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Уровень публикаций организации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5052" y="4893718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07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6091" y="312501"/>
            <a:ext cx="853244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КРИТЕРИИ ПУБЛИКАЦИЙ конкурсов </a:t>
            </a:r>
            <a:r>
              <a:rPr lang="ru-RU" sz="2400" b="1" cap="all" dirty="0" err="1" smtClean="0">
                <a:solidFill>
                  <a:srgbClr val="002060"/>
                </a:solidFill>
                <a:latin typeface="Bookman Old Style" pitchFamily="18" charset="0"/>
              </a:rPr>
              <a:t>рнф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74" y="407707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3391" y="2999956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1262" y="1188066"/>
            <a:ext cx="7662098" cy="503455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Руководитель проекта за пять лет, предшествующие конкурсу должен иметь следующее количество публикаций в рецензируемых российских и зарубежных научных изданиях, индексируемых в базах данных «Сеть науки» (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Web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of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Science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) или «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Скопус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» (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Scopus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): 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) для отраслей знания 01 - 07, 09 – не менее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5-7 публикаций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б) для отрасли знания 08 – не менее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3-4 четырех публикаций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1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6091" y="312501"/>
            <a:ext cx="853244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sz="2400" b="1" cap="all" dirty="0" smtClean="0">
                <a:solidFill>
                  <a:srgbClr val="002060"/>
                </a:solidFill>
                <a:latin typeface="Bookman Old Style" pitchFamily="18" charset="0"/>
              </a:rPr>
              <a:t>КРИТЕРИИ ПУБЛИКАЦИЙ конкурсов РФФИ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74" y="407707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3391" y="2999956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58374" y="1188065"/>
            <a:ext cx="7662098" cy="440117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Уровень публикаций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руководителя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проекта за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последние три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года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(не менее 3)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коллектива проекта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журналах, входящих в одну из систем цитирования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Web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of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Science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Scopus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Web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of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Knowledge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Astrophysics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PubMed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Mathematics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Chemical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Abstracts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Springer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Agris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GeoRef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РИНЦ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5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922" y="494116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77208" y="274638"/>
            <a:ext cx="7715272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sz="2400" b="1" cap="all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Показатели публикационной активности</a:t>
            </a:r>
            <a:endParaRPr lang="ru-RU" sz="24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3950" y="1556792"/>
            <a:ext cx="7461787" cy="187220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Количество публикаций в журналах из перечня ВАК,  в научных изданиях, индексируемых в базах данных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Web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of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Science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Scopus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РИНЦ 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44305" y="1939455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94524" y="3871765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19047" y="3933056"/>
            <a:ext cx="7461787" cy="121573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Импакт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-фактор журналов, в которых опубликованы статьи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1621" y="1268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7720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  <a:t>Перечень журналов ВАК</a:t>
            </a:r>
            <a:endParaRPr lang="ru-RU" sz="28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6720" y="1256243"/>
            <a:ext cx="7031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 июля 2015 года статьи,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опубликованные в изданиях, не включенных в новую редакцию Перечня, не будут относиться к публикациям в рецензируемых научных изданиях, включенных в Перечень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Рецензируемое научное издание может входить в перечень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более чем по трем отраслям науки, при этом в совокупности - не более чем по пяти группам специальностей,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соответствии с Номенклатурой специальностей научных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работников.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82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1621" y="1268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F5CF-8092-4545-9952-2A2DA06F088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77208" y="274638"/>
            <a:ext cx="7715272" cy="6340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/>
            <a:r>
              <a:rPr lang="ru-RU" sz="2800" b="1" cap="all" dirty="0" smtClean="0">
                <a:solidFill>
                  <a:srgbClr val="002060"/>
                </a:solidFill>
                <a:latin typeface="Bookman Old Style" pitchFamily="18" charset="0"/>
              </a:rPr>
              <a:t>Перечень журналов ВАК</a:t>
            </a:r>
            <a:endParaRPr lang="ru-RU" sz="28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1453426"/>
            <a:ext cx="7463752" cy="147151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Рецензируемые </a:t>
            </a:r>
            <a:r>
              <a:rPr lang="ru-RU" sz="2400" dirty="0">
                <a:solidFill>
                  <a:srgbClr val="002060"/>
                </a:solidFill>
              </a:rPr>
              <a:t>научные издания, включенные в Перечень рецензируемых научных </a:t>
            </a:r>
            <a:r>
              <a:rPr lang="ru-RU" sz="2400" dirty="0" smtClean="0">
                <a:solidFill>
                  <a:srgbClr val="002060"/>
                </a:solidFill>
              </a:rPr>
              <a:t>изданий…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3429000"/>
            <a:ext cx="7463752" cy="257770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Рецензируемые </a:t>
            </a:r>
            <a:r>
              <a:rPr lang="ru-RU" sz="2400" dirty="0">
                <a:solidFill>
                  <a:srgbClr val="002060"/>
                </a:solidFill>
              </a:rPr>
              <a:t>научные издания (текущие номера которых или их переводные версии входят в международные базы данных и системы цитирования), включенные в Перечень рецензируемых научных </a:t>
            </a:r>
            <a:r>
              <a:rPr lang="ru-RU" sz="2400" dirty="0" smtClean="0">
                <a:solidFill>
                  <a:srgbClr val="002060"/>
                </a:solidFill>
              </a:rPr>
              <a:t>изданий…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4733" y="1856904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50579" y="4213797"/>
            <a:ext cx="48268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842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479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Наукометрические показатели  оценки публикационной   деятельности ученого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РИНЦ. Каталог журналов</vt:lpstr>
      <vt:lpstr>  </vt:lpstr>
      <vt:lpstr>Слайд 15</vt:lpstr>
      <vt:lpstr>Слайд 16</vt:lpstr>
      <vt:lpstr>Слайд 17</vt:lpstr>
      <vt:lpstr>Слайд 18</vt:lpstr>
      <vt:lpstr>                      В помощь исследователю</vt:lpstr>
      <vt:lpstr>       </vt:lpstr>
      <vt:lpstr>       Отдел организации научно-издательской деятельности  Начальник отдела:  Васильева Надежда Александровна Телефон: (8152) 40-33-56</vt:lpstr>
    </vt:vector>
  </TitlesOfParts>
  <Company>MSTU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malyshevaev</dc:creator>
  <cp:lastModifiedBy>inno</cp:lastModifiedBy>
  <cp:revision>234</cp:revision>
  <cp:lastPrinted>2014-04-09T07:37:06Z</cp:lastPrinted>
  <dcterms:created xsi:type="dcterms:W3CDTF">2014-04-04T10:39:30Z</dcterms:created>
  <dcterms:modified xsi:type="dcterms:W3CDTF">2015-06-05T07:11:18Z</dcterms:modified>
</cp:coreProperties>
</file>