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5"/>
  </p:sldMasterIdLst>
  <p:notesMasterIdLst>
    <p:notesMasterId r:id="rId19"/>
  </p:notesMasterIdLst>
  <p:sldIdLst>
    <p:sldId id="289" r:id="rId6"/>
    <p:sldId id="322" r:id="rId7"/>
    <p:sldId id="290" r:id="rId8"/>
    <p:sldId id="309" r:id="rId9"/>
    <p:sldId id="311" r:id="rId10"/>
    <p:sldId id="305" r:id="rId11"/>
    <p:sldId id="312" r:id="rId12"/>
    <p:sldId id="313" r:id="rId13"/>
    <p:sldId id="323" r:id="rId14"/>
    <p:sldId id="324" r:id="rId15"/>
    <p:sldId id="325" r:id="rId16"/>
    <p:sldId id="321" r:id="rId17"/>
    <p:sldId id="319" r:id="rId18"/>
  </p:sldIdLst>
  <p:sldSz cx="12192000" cy="6858000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7955"/>
    <a:srgbClr val="149AAC"/>
    <a:srgbClr val="3B8554"/>
    <a:srgbClr val="775593"/>
    <a:srgbClr val="4E998C"/>
    <a:srgbClr val="FFF2CC"/>
    <a:srgbClr val="28BEA5"/>
    <a:srgbClr val="FFFF66"/>
    <a:srgbClr val="0070C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95" autoAdjust="0"/>
  </p:normalViewPr>
  <p:slideViewPr>
    <p:cSldViewPr snapToGrid="0">
      <p:cViewPr varScale="1">
        <p:scale>
          <a:sx n="69" d="100"/>
          <a:sy n="69" d="100"/>
        </p:scale>
        <p:origin x="120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F3B12-403D-447A-9656-D0C71C22E1F7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41F6C-E288-4C42-B1C0-1288DF1D43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1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8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41F6C-E288-4C42-B1C0-1288DF1D4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45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5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3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52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Das-9\OneDrive\Рабочий стол\Работа\арктический форум\Новая папка\Арктический форум\smashing-freebie-dashel-icon-set\PNGs\Contra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04" y="119070"/>
            <a:ext cx="599618" cy="792088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1057835" y="-30638"/>
            <a:ext cx="1098176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2800" b="1" dirty="0">
                <a:solidFill>
                  <a:srgbClr val="28BEA5"/>
                </a:solidFill>
                <a:latin typeface="Bahnschrift Condensed" panose="020B0502040204020203" pitchFamily="34" charset="0"/>
                <a:sym typeface="Arial"/>
              </a:rPr>
              <a:t>«СОЦИОНОМ»</a:t>
            </a:r>
          </a:p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2000" b="1" dirty="0">
                <a:solidFill>
                  <a:srgbClr val="0070C0"/>
                </a:solidFill>
                <a:latin typeface="Bahnschrift Condensed" panose="020B0502040204020203" pitchFamily="34" charset="0"/>
                <a:sym typeface="Arial"/>
              </a:rPr>
              <a:t>ДЕЙСТВУЕТ С  2016 ГОДА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518032" y="1050587"/>
            <a:ext cx="2719754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4925" cap="sq" cmpd="sng">
            <a:solidFill>
              <a:srgbClr val="0070C0">
                <a:alpha val="65000"/>
              </a:srgbClr>
            </a:solidFill>
            <a:round/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деятельности: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8786" t="38536" r="65745" b="51689"/>
          <a:stretch/>
        </p:blipFill>
        <p:spPr bwMode="auto">
          <a:xfrm>
            <a:off x="566034" y="1153028"/>
            <a:ext cx="1204415" cy="120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" name="Прямая соединительная линия 80"/>
          <p:cNvCxnSpPr/>
          <p:nvPr/>
        </p:nvCxnSpPr>
        <p:spPr>
          <a:xfrm>
            <a:off x="1168242" y="505599"/>
            <a:ext cx="64553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6624536" y="1614793"/>
            <a:ext cx="2636695" cy="190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добровольчество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220364" y="4974503"/>
            <a:ext cx="271211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r>
              <a:rPr lang="ru-RU" sz="3000" b="1" dirty="0">
                <a:solidFill>
                  <a:srgbClr val="00518E"/>
                </a:solidFill>
                <a:latin typeface="Bahnschrift SemiBold Condensed" panose="020B0502040204020203" pitchFamily="34" charset="0"/>
              </a:rPr>
              <a:t>Контакты:</a:t>
            </a:r>
          </a:p>
          <a:p>
            <a:r>
              <a:rPr lang="ru-RU" sz="2000" b="1" dirty="0">
                <a:solidFill>
                  <a:srgbClr val="0070C0"/>
                </a:solidFill>
                <a:latin typeface="Muller Narrow Light" pitchFamily="50" charset="-52"/>
                <a:ea typeface="Calibri"/>
                <a:cs typeface="Arial"/>
              </a:rPr>
              <a:t>     </a:t>
            </a:r>
            <a:r>
              <a:rPr lang="en-US" sz="1600" b="1" dirty="0">
                <a:solidFill>
                  <a:srgbClr val="0070C0"/>
                </a:solidFill>
                <a:latin typeface="Muller Narrow Light" pitchFamily="50" charset="-52"/>
                <a:ea typeface="Calibri"/>
                <a:cs typeface="Arial"/>
              </a:rPr>
              <a:t>vk.com/public</a:t>
            </a:r>
            <a:r>
              <a:rPr lang="ru-RU" sz="1600" b="1" dirty="0">
                <a:solidFill>
                  <a:srgbClr val="0070C0"/>
                </a:solidFill>
                <a:latin typeface="Muller Narrow Light" pitchFamily="50" charset="-52"/>
                <a:ea typeface="Calibri"/>
                <a:cs typeface="Arial"/>
              </a:rPr>
              <a:t>….</a:t>
            </a:r>
            <a:endParaRPr lang="ru-RU" sz="1600" b="1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      тел. (8152)21-30-58</a:t>
            </a:r>
          </a:p>
        </p:txBody>
      </p:sp>
      <p:pic>
        <p:nvPicPr>
          <p:cNvPr id="90" name="Рисунок 89" descr="H:\02_Управление БРиБП\21_ОТКРЫТЫЙ БЮДЖЕТ\2019\ФИНАНСОВАЯ ГРАМОТНОСТЬ\Материалы\image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48382" l="1324" r="48088">
                        <a14:foregroundMark x1="13382" y1="21324" x2="21912" y2="28676"/>
                        <a14:foregroundMark x1="27647" y1="29118" x2="37647" y2="19265"/>
                        <a14:foregroundMark x1="25147" y1="17206" x2="25147" y2="26618"/>
                        <a14:foregroundMark x1="10735" y1="17941" x2="15441" y2="24412"/>
                        <a14:foregroundMark x1="32353" y1="27794" x2="37500" y2="33088"/>
                        <a14:foregroundMark x1="37500" y1="30294" x2="40147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" t="1513" r="51816" b="51512"/>
          <a:stretch/>
        </p:blipFill>
        <p:spPr bwMode="auto">
          <a:xfrm>
            <a:off x="282053" y="5735499"/>
            <a:ext cx="358870" cy="357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2776" t="37838" r="31754" b="53085"/>
          <a:stretch/>
        </p:blipFill>
        <p:spPr bwMode="auto">
          <a:xfrm>
            <a:off x="277776" y="6264275"/>
            <a:ext cx="386759" cy="35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6" descr="Check out some of the most downloaded icons from Flaticon | Icon set  design, Avatar, Free icon s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4" b="69028"/>
          <a:stretch/>
        </p:blipFill>
        <p:spPr bwMode="auto">
          <a:xfrm>
            <a:off x="277776" y="2644118"/>
            <a:ext cx="1800200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Прямоугольник 146"/>
          <p:cNvSpPr/>
          <p:nvPr/>
        </p:nvSpPr>
        <p:spPr>
          <a:xfrm>
            <a:off x="48115" y="2424533"/>
            <a:ext cx="2275985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ctr">
              <a:lnSpc>
                <a:spcPct val="115000"/>
              </a:lnSpc>
              <a:spcBef>
                <a:spcPts val="900"/>
              </a:spcBef>
              <a:buClr>
                <a:srgbClr val="595959"/>
              </a:buClr>
              <a:buSzPts val="1500"/>
            </a:pPr>
            <a:r>
              <a:rPr lang="ru-RU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Логотип (при наличии) </a:t>
            </a:r>
            <a:endParaRPr lang="ru-RU" sz="1200" b="1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30248" y="4376547"/>
            <a:ext cx="2275985" cy="49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ctr">
              <a:lnSpc>
                <a:spcPct val="115000"/>
              </a:lnSpc>
              <a:spcBef>
                <a:spcPts val="900"/>
              </a:spcBef>
              <a:buClr>
                <a:srgbClr val="595959"/>
              </a:buClr>
              <a:buSzPts val="1500"/>
            </a:pPr>
            <a:r>
              <a:rPr lang="ru-RU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Руководитель объединения </a:t>
            </a:r>
            <a:endParaRPr lang="ru-RU" sz="1200" b="1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151" name="Прямая соединительная линия 150"/>
          <p:cNvCxnSpPr>
            <a:endCxn id="195" idx="3"/>
          </p:cNvCxnSpPr>
          <p:nvPr/>
        </p:nvCxnSpPr>
        <p:spPr>
          <a:xfrm flipH="1">
            <a:off x="6562750" y="1021404"/>
            <a:ext cx="32603" cy="554864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рямоугольник 151"/>
          <p:cNvSpPr/>
          <p:nvPr/>
        </p:nvSpPr>
        <p:spPr>
          <a:xfrm>
            <a:off x="6600092" y="3700458"/>
            <a:ext cx="2650913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4925" cmpd="sng">
            <a:solidFill>
              <a:srgbClr val="0070C0">
                <a:alpha val="65000"/>
              </a:srgb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форматы деятельности: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6624536" y="4253174"/>
            <a:ext cx="2636196" cy="3669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проекты 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6614809" y="1877439"/>
            <a:ext cx="2636195" cy="2334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6643992" y="4672573"/>
            <a:ext cx="2607013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мероприятия</a:t>
            </a:r>
          </a:p>
        </p:txBody>
      </p:sp>
      <p:sp>
        <p:nvSpPr>
          <p:cNvPr id="160" name="Прямоугольник 159"/>
          <p:cNvSpPr/>
          <p:nvPr/>
        </p:nvSpPr>
        <p:spPr>
          <a:xfrm>
            <a:off x="6624537" y="5057582"/>
            <a:ext cx="2645924" cy="288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благотворительные акции</a:t>
            </a:r>
            <a:endParaRPr lang="ru-RU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6576646" y="5438274"/>
            <a:ext cx="2722998" cy="6998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для 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молодёжи просветительских мероприятий 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6564923" y="6224955"/>
            <a:ext cx="2790092" cy="527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помощь по запросу</a:t>
            </a:r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>
            <a:off x="2437357" y="1056264"/>
            <a:ext cx="85" cy="552444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/>
          <p:cNvSpPr/>
          <p:nvPr/>
        </p:nvSpPr>
        <p:spPr>
          <a:xfrm>
            <a:off x="2566403" y="1056264"/>
            <a:ext cx="399397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4">
                <a:alpha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</a:p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состав: 23</a:t>
            </a:r>
          </a:p>
        </p:txBody>
      </p:sp>
      <p:sp>
        <p:nvSpPr>
          <p:cNvPr id="165" name="Пятиугольник 164"/>
          <p:cNvSpPr/>
          <p:nvPr/>
        </p:nvSpPr>
        <p:spPr>
          <a:xfrm rot="5400000">
            <a:off x="2631824" y="2644777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2595254" y="2755819"/>
            <a:ext cx="669079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1 курс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556418" y="1866101"/>
            <a:ext cx="2863307" cy="381631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Конец </a:t>
            </a:r>
            <a:r>
              <a:rPr lang="ru-RU" sz="1400" dirty="0" smtClean="0">
                <a:solidFill>
                  <a:srgbClr val="FFFFFF"/>
                </a:solidFill>
                <a:latin typeface="Bahnschrift Condensed" panose="020B0502040204020203" pitchFamily="34" charset="0"/>
              </a:rPr>
              <a:t>2024/25 второго </a:t>
            </a:r>
            <a:r>
              <a:rPr lang="ru-RU" sz="14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семестра </a:t>
            </a:r>
            <a:r>
              <a:rPr lang="ru-RU" sz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(чел.)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2556419" y="2330348"/>
            <a:ext cx="1857061" cy="3336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FFFF66"/>
                </a:solidFill>
                <a:latin typeface="Bahnschrift Condensed" panose="020B0502040204020203" pitchFamily="34" charset="0"/>
              </a:rPr>
              <a:t>На 1  сентября  2024 г. </a:t>
            </a:r>
            <a:r>
              <a:rPr lang="ru-RU" sz="1100" b="1" dirty="0">
                <a:solidFill>
                  <a:srgbClr val="FFFF66"/>
                </a:solidFill>
                <a:latin typeface="Bahnschrift Condensed" panose="020B0502040204020203" pitchFamily="34" charset="0"/>
              </a:rPr>
              <a:t>(чел.)</a:t>
            </a:r>
          </a:p>
        </p:txBody>
      </p:sp>
      <p:sp>
        <p:nvSpPr>
          <p:cNvPr id="169" name="Пятиугольник 168"/>
          <p:cNvSpPr/>
          <p:nvPr/>
        </p:nvSpPr>
        <p:spPr>
          <a:xfrm rot="5400000">
            <a:off x="3452426" y="2641249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3415856" y="2752291"/>
            <a:ext cx="725745" cy="31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2 курс</a:t>
            </a:r>
          </a:p>
        </p:txBody>
      </p:sp>
      <p:sp>
        <p:nvSpPr>
          <p:cNvPr id="171" name="Пятиугольник 170"/>
          <p:cNvSpPr/>
          <p:nvPr/>
        </p:nvSpPr>
        <p:spPr>
          <a:xfrm rot="5400000">
            <a:off x="4279829" y="2644573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4189011" y="2745462"/>
            <a:ext cx="741372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3 курс</a:t>
            </a:r>
          </a:p>
        </p:txBody>
      </p:sp>
      <p:sp>
        <p:nvSpPr>
          <p:cNvPr id="173" name="Пятиугольник 172"/>
          <p:cNvSpPr/>
          <p:nvPr/>
        </p:nvSpPr>
        <p:spPr>
          <a:xfrm rot="5400000">
            <a:off x="5106982" y="2645007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4" name="Прямоугольник 173"/>
          <p:cNvSpPr/>
          <p:nvPr/>
        </p:nvSpPr>
        <p:spPr>
          <a:xfrm>
            <a:off x="5070412" y="2756049"/>
            <a:ext cx="743527" cy="31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4 курс</a:t>
            </a:r>
          </a:p>
        </p:txBody>
      </p:sp>
      <p:sp>
        <p:nvSpPr>
          <p:cNvPr id="175" name="Пятиугольник 174"/>
          <p:cNvSpPr/>
          <p:nvPr/>
        </p:nvSpPr>
        <p:spPr>
          <a:xfrm rot="5400000">
            <a:off x="5925640" y="2637213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>
            <a:off x="5889070" y="2748255"/>
            <a:ext cx="743527" cy="34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…..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2566405" y="3379697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7</a:t>
            </a:r>
            <a:endParaRPr lang="ru-RU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3404658" y="3379697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9</a:t>
            </a:r>
            <a:endParaRPr lang="ru-RU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4206254" y="3371849"/>
            <a:ext cx="736502" cy="4354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5</a:t>
            </a:r>
            <a:endParaRPr lang="ru-RU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5023110" y="3379696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  <a:endParaRPr lang="ru-RU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5853922" y="3378860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3" name="Прямоугольник 182"/>
          <p:cNvSpPr/>
          <p:nvPr/>
        </p:nvSpPr>
        <p:spPr>
          <a:xfrm>
            <a:off x="2556418" y="4420594"/>
            <a:ext cx="3088165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1600" dirty="0"/>
              <a:t>Социально-гуманитарный институт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5816680" y="4425833"/>
            <a:ext cx="736502" cy="4354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23</a:t>
            </a:r>
          </a:p>
        </p:txBody>
      </p:sp>
      <p:sp>
        <p:nvSpPr>
          <p:cNvPr id="185" name="Прямоугольник 184"/>
          <p:cNvSpPr/>
          <p:nvPr/>
        </p:nvSpPr>
        <p:spPr>
          <a:xfrm>
            <a:off x="2539394" y="4936825"/>
            <a:ext cx="312260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endParaRPr lang="ru-RU" sz="1600" dirty="0"/>
          </a:p>
        </p:txBody>
      </p:sp>
      <p:sp>
        <p:nvSpPr>
          <p:cNvPr id="186" name="Прямоугольник 185"/>
          <p:cNvSpPr/>
          <p:nvPr/>
        </p:nvSpPr>
        <p:spPr>
          <a:xfrm>
            <a:off x="5823880" y="4947480"/>
            <a:ext cx="736502" cy="40621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5428065" y="1872667"/>
            <a:ext cx="1125117" cy="36720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4451537" y="2331193"/>
            <a:ext cx="424932" cy="3392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23…..</a:t>
            </a:r>
          </a:p>
        </p:txBody>
      </p:sp>
      <p:sp>
        <p:nvSpPr>
          <p:cNvPr id="189" name="Прямоугольник 188"/>
          <p:cNvSpPr/>
          <p:nvPr/>
        </p:nvSpPr>
        <p:spPr>
          <a:xfrm>
            <a:off x="2539394" y="3901029"/>
            <a:ext cx="401765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4">
                <a:alpha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2000" dirty="0"/>
              <a:t>По подразделениям МАГУ: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2565986" y="5429542"/>
            <a:ext cx="3088165" cy="361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endParaRPr lang="ru-RU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1" name="Прямоугольник 190"/>
          <p:cNvSpPr/>
          <p:nvPr/>
        </p:nvSpPr>
        <p:spPr>
          <a:xfrm>
            <a:off x="5826248" y="5434782"/>
            <a:ext cx="736502" cy="3563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5833448" y="5880228"/>
            <a:ext cx="736502" cy="40621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2565986" y="6355066"/>
            <a:ext cx="3088165" cy="42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5826248" y="6360305"/>
            <a:ext cx="736502" cy="41949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4917316" y="2333572"/>
            <a:ext cx="1124819" cy="333691"/>
          </a:xfrm>
          <a:prstGeom prst="rect">
            <a:avLst/>
          </a:prstGeom>
          <a:solidFill>
            <a:srgbClr val="FFCC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НОВЫХ </a:t>
            </a:r>
            <a:r>
              <a:rPr lang="ru-RU" sz="105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(чел.)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6087298" y="2330400"/>
            <a:ext cx="468209" cy="3392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5</a:t>
            </a:r>
          </a:p>
        </p:txBody>
      </p:sp>
      <p:cxnSp>
        <p:nvCxnSpPr>
          <p:cNvPr id="198" name="Прямая соединительная линия 197"/>
          <p:cNvCxnSpPr/>
          <p:nvPr/>
        </p:nvCxnSpPr>
        <p:spPr>
          <a:xfrm>
            <a:off x="9270709" y="1017414"/>
            <a:ext cx="68093" cy="552531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Прямоугольник 198"/>
          <p:cNvSpPr/>
          <p:nvPr/>
        </p:nvSpPr>
        <p:spPr>
          <a:xfrm>
            <a:off x="9280938" y="1031631"/>
            <a:ext cx="291106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 cap="sq" cmpd="sng">
            <a:solidFill>
              <a:schemeClr val="accent6">
                <a:lumMod val="75000"/>
                <a:alpha val="6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 партнеры:</a:t>
            </a:r>
            <a:endParaRPr lang="ru-RU" sz="2000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9261231" y="1852246"/>
            <a:ext cx="2907323" cy="575677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и социального развития Мурманской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  (подведомственные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9309370" y="4070100"/>
            <a:ext cx="2882630" cy="396391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клуб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«Старшее поколение» в Мурманской области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9289914" y="3470032"/>
            <a:ext cx="2902085" cy="508582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«Союз пенсионеров России по  Мурманской области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10" y="36879"/>
            <a:ext cx="1497897" cy="898738"/>
          </a:xfrm>
          <a:prstGeom prst="rect">
            <a:avLst/>
          </a:prstGeom>
        </p:spPr>
      </p:pic>
      <p:sp>
        <p:nvSpPr>
          <p:cNvPr id="68" name="Прямоугольник 67"/>
          <p:cNvSpPr/>
          <p:nvPr/>
        </p:nvSpPr>
        <p:spPr>
          <a:xfrm>
            <a:off x="9367736" y="4501043"/>
            <a:ext cx="2824264" cy="328865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деревни – </a:t>
            </a:r>
            <a:r>
              <a:rPr 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SOS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Мурманская обл.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9328826" y="5169877"/>
            <a:ext cx="2863174" cy="996461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Мурманский Центр  помощи 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детям-сиротам и детям, лишенным родительского попечения 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«РОВЕСНИК»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9233295" y="1289538"/>
            <a:ext cx="2958705" cy="550986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Региональное отделение  партии «Единая Россия», программа «Старшее поколение»</a:t>
            </a:r>
          </a:p>
          <a:p>
            <a:pPr algn="ctr"/>
            <a:endParaRPr lang="ru-RU" sz="1200" b="1" dirty="0">
              <a:solidFill>
                <a:schemeClr val="accent4">
                  <a:lumMod val="75000"/>
                </a:schemeClr>
              </a:solidFill>
              <a:cs typeface="FrankRuehl" panose="020E0503060101010101" pitchFamily="34" charset="-79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9319846" y="6365631"/>
            <a:ext cx="2872154" cy="395090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защиты материнства «КОЛЫБЕЛЬ» Мурманск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9289914" y="2485293"/>
            <a:ext cx="2902086" cy="559464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Мурманской области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(подведомственные учреждения)</a:t>
            </a:r>
          </a:p>
          <a:p>
            <a:pPr algn="ctr"/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53200" y="2178996"/>
            <a:ext cx="2684585" cy="9745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всероссийских, региональных,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городских и университетских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 социальной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9284677" y="3048001"/>
            <a:ext cx="2907323" cy="453958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фонд России Мурманской области </a:t>
            </a:r>
          </a:p>
        </p:txBody>
      </p:sp>
      <p:sp>
        <p:nvSpPr>
          <p:cNvPr id="76" name="Прямоугольник 75"/>
          <p:cNvSpPr/>
          <p:nvPr/>
        </p:nvSpPr>
        <p:spPr>
          <a:xfrm>
            <a:off x="9387192" y="4836394"/>
            <a:ext cx="2804808" cy="298315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ЧУСО «Социальный центр - МУРМАНСК»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9348281" y="6037384"/>
            <a:ext cx="2843719" cy="386861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 социальной помощи семье и детям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6614810" y="3118339"/>
            <a:ext cx="2622976" cy="633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просветительская 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35717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5BB62-46E5-4592-BCEE-FE907532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награждения памятными медалями Всемирного фестиваля молодежи (19 апреля 2025 г.)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BFEBFD-C997-4A2C-85EB-3F5368CAC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7" y="1606229"/>
            <a:ext cx="3799319" cy="25378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4C2B16-DDB7-4BE4-8F8B-2314257A0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05" y="4443393"/>
            <a:ext cx="4062655" cy="228841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BB35BA-65F4-41CC-B990-4B363A2ED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109" y="2932533"/>
            <a:ext cx="5465569" cy="365082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D3F468-FA22-4CC0-9FFB-82E37A5C5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319" y="1606229"/>
            <a:ext cx="3589361" cy="269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05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C3C4E2-1962-47BC-8845-0AE7B053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69805"/>
            <a:ext cx="5531893" cy="41489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E46D1-3A2F-4958-83FB-B5D0339F1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96" y="1256776"/>
            <a:ext cx="3563220" cy="532604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Стратегическая сессия по разработке «Дорожной карты» по развитию социально ориентированного некоммерческого сектора в Мурманской области на период 2026−2030 гг.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Заседание Ассоциации общественных советов Мурманской области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Региональный этап Всероссийского конкурса «Семья года»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en-US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F2B23-C139-4B48-AC91-BFE710F32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746" y="264948"/>
            <a:ext cx="5044258" cy="28399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C052AE-95EB-4043-BD51-F75B0B2D7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16" y="1090115"/>
            <a:ext cx="3150602" cy="46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0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4047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 ВОЛОНТЕРСКОГО ОТРЯДА   «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СОЦИОНОМ»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291" y="937846"/>
            <a:ext cx="11781693" cy="570555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Тегалева Татьяна Дмитриевна: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общественного Совета при Министерстве  труда и социального развития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регионального этапа конкурса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»-202 в 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Министерстве  труда и социального развития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регионального конкурса «Лучшая муниципальная практика по созданию доступной среды для инвалидов» Министерстве  труда и социального развития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Комиссии по утверждению кандидатур для занесения фотографий работников учреждений на Доску почета «Лучший работник сферы социального развития, социально-трудовых отношений и занятости населения Мурманской области</a:t>
            </a:r>
          </a:p>
          <a:p>
            <a:pPr>
              <a:lnSpc>
                <a:spcPct val="11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аттестационной комиссии государственных служащих (Комитет по социальной поддержке, взаимодействию с общественными организациями и делам молодежи администрации города Мурманска)</a:t>
            </a:r>
          </a:p>
          <a:p>
            <a:pPr>
              <a:lnSpc>
                <a:spcPct val="110000"/>
              </a:lnSpc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071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123" y="1600201"/>
            <a:ext cx="1182858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0515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ятиугольник 89"/>
          <p:cNvSpPr/>
          <p:nvPr/>
        </p:nvSpPr>
        <p:spPr>
          <a:xfrm>
            <a:off x="-1" y="2873563"/>
            <a:ext cx="5650523" cy="1089498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Обучение основам компьютерной грамотности пожилых людей</a:t>
            </a:r>
          </a:p>
        </p:txBody>
      </p:sp>
      <p:sp>
        <p:nvSpPr>
          <p:cNvPr id="87" name="Пятиугольник 86"/>
          <p:cNvSpPr/>
          <p:nvPr/>
        </p:nvSpPr>
        <p:spPr>
          <a:xfrm flipH="1">
            <a:off x="6447692" y="2644645"/>
            <a:ext cx="5744308" cy="1212247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обучившихся пенсионеров, 23 студента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волонтера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(составлявших индивидуальные программы обучения)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Пятиугольник 49"/>
          <p:cNvSpPr/>
          <p:nvPr/>
        </p:nvSpPr>
        <p:spPr>
          <a:xfrm>
            <a:off x="0" y="4009291"/>
            <a:ext cx="5568462" cy="855785"/>
          </a:xfrm>
          <a:prstGeom prst="homePlate">
            <a:avLst>
              <a:gd name="adj" fmla="val 58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Круглый стол «Моя профессия – территория успеха: специалист по социальной работе/ работе с молодежью»</a:t>
            </a:r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6400800" y="3962399"/>
            <a:ext cx="5791200" cy="844061"/>
          </a:xfrm>
          <a:prstGeom prst="homePlate">
            <a:avLst>
              <a:gd name="adj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Повышение профессиональных компетенций студентов в сфере социальной работы, предоставления социальных услуг, работы с молодежью (приняли участие более 30 студентов)</a:t>
            </a:r>
          </a:p>
        </p:txBody>
      </p:sp>
      <p:cxnSp>
        <p:nvCxnSpPr>
          <p:cNvPr id="4" name="Прямая со стрелкой 3"/>
          <p:cNvCxnSpPr>
            <a:cxnSpLocks/>
          </p:cNvCxnSpPr>
          <p:nvPr/>
        </p:nvCxnSpPr>
        <p:spPr>
          <a:xfrm flipV="1">
            <a:off x="5568462" y="4372708"/>
            <a:ext cx="879230" cy="1172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ятиугольник 75"/>
          <p:cNvSpPr/>
          <p:nvPr/>
        </p:nvSpPr>
        <p:spPr>
          <a:xfrm>
            <a:off x="-1" y="1676400"/>
            <a:ext cx="5931877" cy="1113692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</a:t>
            </a:r>
            <a:r>
              <a:rPr kumimoji="0" lang="ru-RU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kumimoji="0" lang="ru-RU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вам, ветераны»</a:t>
            </a: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6377354" y="1690322"/>
            <a:ext cx="5814646" cy="900477"/>
          </a:xfrm>
          <a:prstGeom prst="homePlate">
            <a:avLst>
              <a:gd name="adj" fmla="val 4359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Несколько ветеранов получили поздравление ко Дню Победы, подарки и помощь в уборке квартиры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404" y="186631"/>
            <a:ext cx="8377595" cy="10208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СТУДЕНЧЕСКОЕ ОБЪЕДИНЕНИЕ – ИНИЦИАТОР И ГЛАВНЫЙ ОРГАНИЗАТОР МЕРОПРИЯТИЙ (СОБЫТИЙ):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941168" y="186631"/>
            <a:ext cx="2175037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Январь-июнь 2025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5693" y="2145323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Апрель-май 2025 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04337" y="3786555"/>
            <a:ext cx="10433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26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апреля, 30 мая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25911" y="5513357"/>
            <a:ext cx="1797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апрель-июнь 2025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МАУ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0" y="5709138"/>
            <a:ext cx="5404338" cy="1148862"/>
          </a:xfrm>
          <a:prstGeom prst="homePlate">
            <a:avLst>
              <a:gd name="adj" fmla="val 58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Организация станции «СОЦИОНОМ» на Днях открытых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дверейапрель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-июнь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flipH="1">
            <a:off x="6201506" y="5732585"/>
            <a:ext cx="5990491" cy="1125415"/>
          </a:xfrm>
          <a:prstGeom prst="homePlate">
            <a:avLst>
              <a:gd name="adj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Информировании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абитуриентов о формах социальной защиты, социальной поддержки и социального обеспечения в ВУЗе;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презентация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нового направления подготовки на 2025 г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.: «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МЕДИКО-СОЦИАЛЬНАЯ РАБОТА С   НАСЕЛЕНИЕМ» </a:t>
            </a:r>
          </a:p>
        </p:txBody>
      </p:sp>
      <p:cxnSp>
        <p:nvCxnSpPr>
          <p:cNvPr id="37" name="Прямая со стрелкой 36"/>
          <p:cNvCxnSpPr>
            <a:cxnSpLocks/>
            <a:stCxn id="23" idx="3"/>
            <a:endCxn id="24" idx="3"/>
          </p:cNvCxnSpPr>
          <p:nvPr/>
        </p:nvCxnSpPr>
        <p:spPr>
          <a:xfrm>
            <a:off x="5404338" y="6283569"/>
            <a:ext cx="797168" cy="1172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954060" y="3407324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A71BAFA-9953-4B1B-A615-F30C835FA071}"/>
              </a:ext>
            </a:extLst>
          </p:cNvPr>
          <p:cNvSpPr txBox="1"/>
          <p:nvPr/>
        </p:nvSpPr>
        <p:spPr>
          <a:xfrm>
            <a:off x="5451231" y="3193059"/>
            <a:ext cx="1230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20 марта – 24 апреля 2025 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МАУ</a:t>
            </a:r>
          </a:p>
        </p:txBody>
      </p:sp>
      <p:sp>
        <p:nvSpPr>
          <p:cNvPr id="21" name="Пятиугольник 20"/>
          <p:cNvSpPr/>
          <p:nvPr/>
        </p:nvSpPr>
        <p:spPr>
          <a:xfrm>
            <a:off x="0" y="4911969"/>
            <a:ext cx="5486399" cy="735208"/>
          </a:xfrm>
          <a:prstGeom prst="homePlate">
            <a:avLst>
              <a:gd name="adj" fmla="val 58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Круглый стол «Моя профессия – территория успеха: специалист по социальной работе/ работе с молодежью»</a:t>
            </a:r>
          </a:p>
        </p:txBody>
      </p:sp>
      <p:sp>
        <p:nvSpPr>
          <p:cNvPr id="26" name="Пятиугольник 25"/>
          <p:cNvSpPr/>
          <p:nvPr/>
        </p:nvSpPr>
        <p:spPr>
          <a:xfrm flipH="1">
            <a:off x="6482862" y="4818185"/>
            <a:ext cx="5709138" cy="844059"/>
          </a:xfrm>
          <a:prstGeom prst="homePlate">
            <a:avLst>
              <a:gd name="adj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Повышение профессиональных компетенций студентов в сфере социальной работы, предоставления социальных услуг, работы с молодежью (приняли участие более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студентов)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083014" y="37707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41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ятиугольник 89"/>
          <p:cNvSpPr/>
          <p:nvPr/>
        </p:nvSpPr>
        <p:spPr>
          <a:xfrm>
            <a:off x="0" y="2133601"/>
            <a:ext cx="4652211" cy="107366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 «Забота и участие»</a:t>
            </a:r>
          </a:p>
        </p:txBody>
      </p:sp>
      <p:sp>
        <p:nvSpPr>
          <p:cNvPr id="87" name="Пятиугольник 86"/>
          <p:cNvSpPr/>
          <p:nvPr/>
        </p:nvSpPr>
        <p:spPr>
          <a:xfrm flipH="1">
            <a:off x="7616756" y="2165684"/>
            <a:ext cx="4575244" cy="1098956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и проведении мероприятий для  инвалидов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ятиугольник 49"/>
          <p:cNvSpPr/>
          <p:nvPr/>
        </p:nvSpPr>
        <p:spPr>
          <a:xfrm>
            <a:off x="-4202" y="3439238"/>
            <a:ext cx="4667477" cy="1532961"/>
          </a:xfrm>
          <a:prstGeom prst="homePlate">
            <a:avLst>
              <a:gd name="adj" fmla="val 58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Онлайн-конференции «Барьер между родителями и педагогом: как наладить диалог»; «Что делать если подросток ведет себя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ассоциально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?»; «Марафон доверия 2025»</a:t>
            </a:r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7713232" y="3778485"/>
            <a:ext cx="4478768" cy="899854"/>
          </a:xfrm>
          <a:prstGeom prst="homePlate">
            <a:avLst>
              <a:gd name="adj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организации, проведении и разработке ситуационных задач</a:t>
            </a:r>
          </a:p>
        </p:txBody>
      </p:sp>
      <p:cxnSp>
        <p:nvCxnSpPr>
          <p:cNvPr id="4" name="Прямая со стрелкой 3"/>
          <p:cNvCxnSpPr>
            <a:cxnSpLocks/>
            <a:stCxn id="50" idx="3"/>
            <a:endCxn id="52" idx="3"/>
          </p:cNvCxnSpPr>
          <p:nvPr/>
        </p:nvCxnSpPr>
        <p:spPr>
          <a:xfrm>
            <a:off x="4663275" y="4205719"/>
            <a:ext cx="3049957" cy="2269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stCxn id="90" idx="3"/>
          </p:cNvCxnSpPr>
          <p:nvPr/>
        </p:nvCxnSpPr>
        <p:spPr>
          <a:xfrm>
            <a:off x="4652211" y="2670432"/>
            <a:ext cx="2925635" cy="581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ятиугольник 75"/>
          <p:cNvSpPr/>
          <p:nvPr/>
        </p:nvSpPr>
        <p:spPr>
          <a:xfrm>
            <a:off x="0" y="773023"/>
            <a:ext cx="4750524" cy="1112778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НАУКА АРКТИКИ» – «Студенческие добровольческие инициативы: лучшие практики»</a:t>
            </a:r>
          </a:p>
          <a:p>
            <a:pPr algn="ctr"/>
            <a:endParaRPr lang="ru-RU" b="1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7578034" y="734880"/>
            <a:ext cx="4613963" cy="1206215"/>
          </a:xfrm>
          <a:prstGeom prst="homePlate">
            <a:avLst>
              <a:gd name="adj" fmla="val 4359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участников в формате докладов и слушателей на тему практического опыта реализации студенческих добровольческих инициатив</a:t>
            </a: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4733937" y="1378628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405" y="186631"/>
            <a:ext cx="7773860" cy="4320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СТУДЕНЧЕСКОЕ ОБЪЕДИНЕНИЕ – ИНИЦИАТОР И ГЛАВНЫЙ ОРГАНИЗАТОР МЕРОПРИЯТИЙ (СОБЫТИЙ):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Январь-июнь 2025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15584" y="974457"/>
            <a:ext cx="28498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апреля 2025 г. </a:t>
            </a:r>
          </a:p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43974" y="3521664"/>
            <a:ext cx="231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Bahnschrift Condensed" panose="020B0502040204020203" pitchFamily="34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807025" y="2312743"/>
            <a:ext cx="27341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апрель 2025 г.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ГОАУСОН «Мурманский КЦСОН»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78769" y="3774629"/>
            <a:ext cx="33860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марта, 30 апреля 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Гимназия № 7 г. Мурманск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7125557" y="4200888"/>
            <a:ext cx="18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94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20AA6A9-1FC7-49B9-A39F-C3D127C53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40" y="3324100"/>
            <a:ext cx="4583529" cy="34376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295" y="0"/>
            <a:ext cx="11758863" cy="121920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ПОЖИЛЫХ ЛЮДЕЙ ОСНОВАМ КОМПЬЮТЕРНОЙ ГРАМОТНОСТИ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 марта – 24 апреля 2025 г.)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" descr="https://www.mauniver.ru/upload/resize_cache/iblock/26a/objnhypkpo7tr2nqsiza9nywuniu1146/270_270_2/NIK_906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www.mauniver.ru/upload/resize_cache/iblock/26a/objnhypkpo7tr2nqsiza9nywuniu1146/270_270_2/NIK_9063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60" y="623428"/>
            <a:ext cx="1703395" cy="2807368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6FE759EA-1062-4D6E-B31A-6F7414FB2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0800000">
            <a:off x="7779207" y="1122948"/>
            <a:ext cx="4237662" cy="3178247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07B78B-3739-4B81-8E7C-56F01A847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2506" y="1746195"/>
            <a:ext cx="3761664" cy="50155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25554ED-55B1-49AD-8AC6-9B5CCB9BB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3583499"/>
            <a:ext cx="4237664" cy="317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49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21" y="274638"/>
            <a:ext cx="11839074" cy="543509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«ВНЕУЧЕБКА»  -  ДЕНЬ ОТКРЫТЫХ ДВЕРЕЙ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ИГиСН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ПРЕЗЕНТАЦИЯ «СОЦИОНОМА»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 марта, 14 июня 2025 г)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48CEB5-85CD-4816-A6C1-BCE6F64B5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870208" y="967451"/>
            <a:ext cx="4146675" cy="3110006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3EA7C68-FB13-4749-BA41-711385191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4537399" y="1397396"/>
            <a:ext cx="3772485" cy="2829364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9060BE-BFCC-4FBA-85CE-6951BF894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424" y="3867457"/>
            <a:ext cx="3621206" cy="27159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A1BDFB-175E-4AD5-8150-EF5E5CD2C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95505" y="1676949"/>
            <a:ext cx="5110849" cy="38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ятиугольник 89"/>
          <p:cNvSpPr/>
          <p:nvPr/>
        </p:nvSpPr>
        <p:spPr>
          <a:xfrm>
            <a:off x="6123" y="2031991"/>
            <a:ext cx="4848045" cy="848046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 Победы</a:t>
            </a:r>
          </a:p>
        </p:txBody>
      </p:sp>
      <p:sp>
        <p:nvSpPr>
          <p:cNvPr id="87" name="Пятиугольник 86"/>
          <p:cNvSpPr/>
          <p:nvPr/>
        </p:nvSpPr>
        <p:spPr>
          <a:xfrm flipH="1">
            <a:off x="7716555" y="1949935"/>
            <a:ext cx="4477967" cy="1074821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организации и проведении, проверили свои знания</a:t>
            </a:r>
          </a:p>
        </p:txBody>
      </p:sp>
      <p:sp>
        <p:nvSpPr>
          <p:cNvPr id="52" name="Пятиугольник 51"/>
          <p:cNvSpPr/>
          <p:nvPr/>
        </p:nvSpPr>
        <p:spPr>
          <a:xfrm flipH="1">
            <a:off x="7716555" y="3319897"/>
            <a:ext cx="4523874" cy="1026695"/>
          </a:xfrm>
          <a:prstGeom prst="homePlate">
            <a:avLst>
              <a:gd name="adj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помощь в организации и проведении экскурсий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>
            <a:cxnSpLocks/>
          </p:cNvCxnSpPr>
          <p:nvPr/>
        </p:nvCxnSpPr>
        <p:spPr>
          <a:xfrm>
            <a:off x="4788019" y="3793820"/>
            <a:ext cx="2913246" cy="481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4848045" y="2456014"/>
            <a:ext cx="2800797" cy="1740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ятиугольник 75"/>
          <p:cNvSpPr/>
          <p:nvPr/>
        </p:nvSpPr>
        <p:spPr>
          <a:xfrm>
            <a:off x="48760" y="1099224"/>
            <a:ext cx="4750524" cy="518195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«Ресурсный центр по поддержке СО НКО»</a:t>
            </a: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7578035" y="734881"/>
            <a:ext cx="4613963" cy="1190480"/>
          </a:xfrm>
          <a:prstGeom prst="homePlate">
            <a:avLst>
              <a:gd name="adj" fmla="val 43594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о возможностях и правилах работы со СМИ, об использовании определённых методов и приёмов при подготовке к публичным выступлениям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Прямая со стрелкой 83"/>
          <p:cNvCxnSpPr>
            <a:cxnSpLocks/>
            <a:stCxn id="76" idx="3"/>
            <a:endCxn id="83" idx="3"/>
          </p:cNvCxnSpPr>
          <p:nvPr/>
        </p:nvCxnSpPr>
        <p:spPr>
          <a:xfrm flipV="1">
            <a:off x="4799284" y="1330121"/>
            <a:ext cx="2778751" cy="2820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404" y="186630"/>
            <a:ext cx="8018161" cy="56386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(СОБЫТИЯ), ПРОВЕДЕННЫЕ СТУДЕНЧЕСКИМ ОБЪЕДИНЕНИЕМ ПО ЗАПРОСУ СТОРОННИХ ОРГАНИЗАЦИЙ ИЛИ УНИВЕРСИТЕТА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Январь-июнь 2025</a:t>
            </a:r>
          </a:p>
        </p:txBody>
      </p:sp>
      <p:cxnSp>
        <p:nvCxnSpPr>
          <p:cNvPr id="37" name="Прямая со стрелкой 36"/>
          <p:cNvCxnSpPr>
            <a:endCxn id="30" idx="3"/>
          </p:cNvCxnSpPr>
          <p:nvPr/>
        </p:nvCxnSpPr>
        <p:spPr>
          <a:xfrm>
            <a:off x="4612146" y="5230130"/>
            <a:ext cx="2807368" cy="1816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ятиугольник 25"/>
          <p:cNvSpPr/>
          <p:nvPr/>
        </p:nvSpPr>
        <p:spPr>
          <a:xfrm>
            <a:off x="-8570" y="3284436"/>
            <a:ext cx="4780547" cy="1026694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Поезд Победы</a:t>
            </a:r>
          </a:p>
        </p:txBody>
      </p:sp>
      <p:sp>
        <p:nvSpPr>
          <p:cNvPr id="29" name="Пятиугольник 28"/>
          <p:cNvSpPr/>
          <p:nvPr/>
        </p:nvSpPr>
        <p:spPr>
          <a:xfrm>
            <a:off x="-58308" y="4615172"/>
            <a:ext cx="4989095" cy="990374"/>
          </a:xfrm>
          <a:prstGeom prst="homePlate">
            <a:avLst>
              <a:gd name="adj" fmla="val 586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гражданско-патриотических мероприятиях, посвященных 9 мая</a:t>
            </a:r>
          </a:p>
        </p:txBody>
      </p:sp>
      <p:sp>
        <p:nvSpPr>
          <p:cNvPr id="30" name="Пятиугольник 29"/>
          <p:cNvSpPr/>
          <p:nvPr/>
        </p:nvSpPr>
        <p:spPr>
          <a:xfrm flipH="1">
            <a:off x="7419514" y="4534418"/>
            <a:ext cx="4796589" cy="1427746"/>
          </a:xfrm>
          <a:prstGeom prst="homePlate">
            <a:avLst>
              <a:gd name="adj" fmla="val 702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сопровождении шествия «Бессмертный полк», Участие в шествии, посвященном 80-летию Победы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5081016" y="3384608"/>
            <a:ext cx="2215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– 13 июня 2025 г.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678980" y="799872"/>
            <a:ext cx="31313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апреля 2025 г.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МАУ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455317" y="4781038"/>
            <a:ext cx="1466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мая 2025 г.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54278" y="2108575"/>
            <a:ext cx="2265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2025 г.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«Молодая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197728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E0011FB-5B2B-4F9B-AA85-803A0BADE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393373" y="945970"/>
            <a:ext cx="3666699" cy="27500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90" y="0"/>
            <a:ext cx="11470105" cy="114300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медиа игра «Открытые НКО»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апреля 2025 г.)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7EF04BF-81E9-4669-9E30-6A6D3A431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8262406" y="3854624"/>
            <a:ext cx="3666698" cy="2750024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04C40A-8BC0-4F8C-80D4-FE411DC95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563992" y="1046602"/>
            <a:ext cx="3176530" cy="23823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9E8EF7A-30E3-426E-B328-477538261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302849" y="1768429"/>
            <a:ext cx="4525964" cy="339447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34B89DB-F8B8-479C-9BBC-02E038AFA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595" y="3626886"/>
            <a:ext cx="3941898" cy="29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12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7C62BEA-A70C-4CEB-9D09-367C2C16D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215" y="2906973"/>
            <a:ext cx="2962692" cy="395102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27E44AA-D315-47F7-9877-24D9CD98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1777"/>
            <a:ext cx="10972800" cy="6653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 Победы (26 апреля 2025 г.), Участие в шествии 9 мая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115953-FBD1-4194-A630-71769CB5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67" y="788154"/>
            <a:ext cx="3835023" cy="28762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4BCCE6-32CE-42FC-8803-43CA3703D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23" y="3302760"/>
            <a:ext cx="4572000" cy="3429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0C3622-2251-4819-BA16-69975C8CF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750" y="706272"/>
            <a:ext cx="3630304" cy="27227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31367C-C18B-4414-B49C-63FA2C6FF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750" y="3644814"/>
            <a:ext cx="3548417" cy="26613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F43021-5BFA-4D87-9886-69ABF3A1F2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1657" y="1360502"/>
            <a:ext cx="3145812" cy="23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3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D1575-F5E2-478A-8658-B76D8979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рабочей группы Совета по делам инвалидов при Губернаторе Мурманской области на тему «Социальная реабилитация 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абилитация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 с инвалидностью» (19 мая 2025 г.)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B7E2A5-E3D9-41E8-B690-6AF5A8F5E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2179" y="1625766"/>
            <a:ext cx="4976884" cy="37326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8D4E7A-E7D2-4AA0-BB40-C100D4D71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972" y="1625766"/>
            <a:ext cx="4768772" cy="357657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C6A0C862-30BE-4277-A247-C27398467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18734" y="2441515"/>
            <a:ext cx="3265457" cy="4358483"/>
          </a:xfrm>
        </p:spPr>
      </p:pic>
    </p:spTree>
    <p:extLst>
      <p:ext uri="{BB962C8B-B14F-4D97-AF65-F5344CB8AC3E}">
        <p14:creationId xmlns:p14="http://schemas.microsoft.com/office/powerpoint/2010/main" val="30848822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C954299CC7C74787C5DB4E170E6319" ma:contentTypeVersion="1" ma:contentTypeDescription="Создание документа." ma:contentTypeScope="" ma:versionID="255ca6688800207f590935740eb8b7b8">
  <xsd:schema xmlns:xsd="http://www.w3.org/2001/XMLSchema" xmlns:xs="http://www.w3.org/2001/XMLSchema" xmlns:p="http://schemas.microsoft.com/office/2006/metadata/properties" xmlns:ns2="6dde1ffd-fe43-487b-ac24-1c4381492127" targetNamespace="http://schemas.microsoft.com/office/2006/metadata/properties" ma:root="true" ma:fieldsID="d06facd95716ef3898a83695a0a86e8a" ns2:_="">
    <xsd:import namespace="6dde1ffd-fe43-487b-ac24-1c438149212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e1ffd-fe43-487b-ac24-1c43814921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de1ffd-fe43-487b-ac24-1c4381492127">WQCEFQ3537W2-1796971845-15621</_dlc_DocId>
    <_dlc_DocIdUrl xmlns="6dde1ffd-fe43-487b-ac24-1c4381492127">
      <Url>https://intra.mauniver.ru/tech/_layouts/15/DocIdRedir.aspx?ID=WQCEFQ3537W2-1796971845-15621</Url>
      <Description>WQCEFQ3537W2-1796971845-15621</Description>
    </_dlc_DocIdUrl>
  </documentManagement>
</p:properties>
</file>

<file path=customXml/itemProps1.xml><?xml version="1.0" encoding="utf-8"?>
<ds:datastoreItem xmlns:ds="http://schemas.openxmlformats.org/officeDocument/2006/customXml" ds:itemID="{AF23420E-C65F-493F-B4FE-79242DD4D2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2B8997-90B9-4B03-A035-AD776277D16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F5A3F2F-11BE-424B-B9E4-D429AD9D8E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de1ffd-fe43-487b-ac24-1c43814921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B097403-E66E-4E49-BBD5-5A6B90C69BA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6dde1ffd-fe43-487b-ac24-1c4381492127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2237</TotalTime>
  <Words>862</Words>
  <Application>Microsoft Office PowerPoint</Application>
  <PresentationFormat>Широкоэкранный</PresentationFormat>
  <Paragraphs>140</Paragraphs>
  <Slides>13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Bahnschrift Condensed</vt:lpstr>
      <vt:lpstr>Bahnschrift SemiBold Condensed</vt:lpstr>
      <vt:lpstr>Calibri</vt:lpstr>
      <vt:lpstr>FrankRuehl</vt:lpstr>
      <vt:lpstr>Muller Narrow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ОБУЧЕНИЕ ПОЖИЛЫХ ЛЮДЕЙ ОСНОВАМ КОМПЬЮТЕРНОЙ ГРАМОТНОСТИ  (20 марта – 24 апреля 2025 г.) </vt:lpstr>
      <vt:lpstr>«ВНЕУЧЕБКА»  -  ДЕНЬ ОТКРЫТЫХ ДВЕРЕЙ ИГиСН , ПРЕЗЕНТАЦИЯ «СОЦИОНОМА»  (16 марта, 14 июня 2025 г)</vt:lpstr>
      <vt:lpstr>Презентация PowerPoint</vt:lpstr>
      <vt:lpstr>Деловая медиа игра «Открытые НКО»  (10 апреля 2025 г.) </vt:lpstr>
      <vt:lpstr>Презентация PowerPoint</vt:lpstr>
      <vt:lpstr>Заседание рабочей группы Совета по делам инвалидов при Губернаторе Мурманской области на тему «Социальная реабилитация и абилитация граждан с инвалидностью» (19 мая 2025 г.)</vt:lpstr>
      <vt:lpstr>Церемония награждения памятными медалями Всемирного фестиваля молодежи (19 апреля 2025 г.)</vt:lpstr>
      <vt:lpstr>- Стратегическая сессия по разработке «Дорожной карты» по развитию социально ориентированного некоммерческого сектора в Мурманской области на период 2026−2030 гг.  - Заседание Ассоциации общественных советов Мурманской области  - Региональный этап Всероссийского конкурса «Семья года»  </vt:lpstr>
      <vt:lpstr> РУКОВОДИТЕЛЬ  ВОЛОНТЕРСКОГО ОТРЯДА   «СОЦИОНОМ»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ИМПАКТ-ПРОЕКТ «АРКТИКА – ТЕРРИТОРИЯ ЖИЗНИ»</dc:title>
  <dc:creator>Писарев Алексей Александрович</dc:creator>
  <cp:lastModifiedBy>Тегалева Татьяна Дмитриевна</cp:lastModifiedBy>
  <cp:revision>145</cp:revision>
  <dcterms:modified xsi:type="dcterms:W3CDTF">2025-12-16T14:10:44Z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0x01010053C954299CC7C74787C5DB4E170E6319</vt:lpwstr>
  </property>
  <property fmtid="{D5CDD505-2E9C-101B-9397-08002B2CF9AE}" pid="3" name="_dlc_DocIdItemGuid">
    <vt:lpwstr>04ddcd6a-94ba-4ac9-b67e-f6f32e94b995</vt:lpwstr>
  </property>
</Properties>
</file>