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63" r:id="rId4"/>
    <p:sldId id="258" r:id="rId5"/>
    <p:sldId id="264" r:id="rId6"/>
    <p:sldId id="259" r:id="rId7"/>
    <p:sldId id="266" r:id="rId8"/>
    <p:sldId id="260" r:id="rId9"/>
    <p:sldId id="265" r:id="rId10"/>
    <p:sldId id="261" r:id="rId11"/>
    <p:sldId id="267" r:id="rId12"/>
    <p:sldId id="262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4" name="Google Shape;23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144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1057825" y="12300"/>
            <a:ext cx="66423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rgbClr val="28BEA5"/>
                </a:solidFill>
                <a:latin typeface="Arial"/>
                <a:ea typeface="Arial"/>
                <a:cs typeface="Arial"/>
                <a:sym typeface="Arial"/>
              </a:rPr>
              <a:t>ИНКЛЮЗИВНЫЙ АНГЛИЙСКИЙ</a:t>
            </a:r>
            <a:endParaRPr sz="2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6912788" y="839225"/>
            <a:ext cx="2731800" cy="1078200"/>
          </a:xfrm>
          <a:prstGeom prst="rect">
            <a:avLst/>
          </a:prstGeom>
          <a:solidFill>
            <a:srgbClr val="D6E3BC"/>
          </a:solidFill>
          <a:ln w="34925" cap="sq" cmpd="sng">
            <a:solidFill>
              <a:srgbClr val="0070C0">
                <a:alpha val="6431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rPr lang="ru-RU" sz="216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Основные направления деятельности:</a:t>
            </a: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" name="Google Shape;91;p13"/>
          <p:cNvCxnSpPr/>
          <p:nvPr/>
        </p:nvCxnSpPr>
        <p:spPr>
          <a:xfrm>
            <a:off x="1168242" y="505599"/>
            <a:ext cx="6455320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92" name="Google Shape;92;p13"/>
          <p:cNvSpPr/>
          <p:nvPr/>
        </p:nvSpPr>
        <p:spPr>
          <a:xfrm>
            <a:off x="6925313" y="1986300"/>
            <a:ext cx="2696400" cy="340200"/>
          </a:xfrm>
          <a:prstGeom prst="rect">
            <a:avLst/>
          </a:prstGeom>
          <a:solidFill>
            <a:srgbClr val="DAE5F1"/>
          </a:solidFill>
          <a:ln w="317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Инклюзивное образование</a:t>
            </a:r>
            <a:endParaRPr sz="1600" b="1" i="0" u="none" strike="noStrike" cap="none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3" descr="H:\02_Управление БРиБП\21_ОТКРЫТЫЙ БЮДЖЕТ\2019\ФИНАНСОВАЯ ГРАМОТНОСТЬ\Материалы\image.jpg"/>
          <p:cNvPicPr preferRelativeResize="0"/>
          <p:nvPr/>
        </p:nvPicPr>
        <p:blipFill rotWithShape="1">
          <a:blip r:embed="rId3">
            <a:alphaModFix/>
          </a:blip>
          <a:srcRect l="1435" t="1512" r="51818" b="51511"/>
          <a:stretch/>
        </p:blipFill>
        <p:spPr>
          <a:xfrm>
            <a:off x="118343" y="5840891"/>
            <a:ext cx="358870" cy="35737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/>
          <p:nvPr/>
        </p:nvSpPr>
        <p:spPr>
          <a:xfrm>
            <a:off x="42325" y="4109713"/>
            <a:ext cx="23352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Руководитель объединения: </a:t>
            </a:r>
            <a:endParaRPr sz="14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Квасюк Елена Николаевна </a:t>
            </a:r>
            <a:endParaRPr sz="14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" name="Google Shape;95;p13"/>
          <p:cNvCxnSpPr/>
          <p:nvPr/>
        </p:nvCxnSpPr>
        <p:spPr>
          <a:xfrm flipH="1">
            <a:off x="6750712" y="1073281"/>
            <a:ext cx="3865" cy="5531801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96" name="Google Shape;96;p13"/>
          <p:cNvSpPr/>
          <p:nvPr/>
        </p:nvSpPr>
        <p:spPr>
          <a:xfrm>
            <a:off x="6941111" y="3368681"/>
            <a:ext cx="2703600" cy="757200"/>
          </a:xfrm>
          <a:prstGeom prst="rect">
            <a:avLst/>
          </a:prstGeom>
          <a:solidFill>
            <a:srgbClr val="D6E3BC"/>
          </a:solidFill>
          <a:ln w="34925" cap="flat" cmpd="sng">
            <a:solidFill>
              <a:srgbClr val="0070C0">
                <a:alpha val="6431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rPr lang="ru-RU" sz="216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Основные форматы</a:t>
            </a:r>
            <a:endParaRPr sz="216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rPr lang="ru-RU" sz="216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деятельности:</a:t>
            </a: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6917163" y="4172775"/>
            <a:ext cx="2691900" cy="435300"/>
          </a:xfrm>
          <a:prstGeom prst="rect">
            <a:avLst/>
          </a:prstGeom>
          <a:solidFill>
            <a:srgbClr val="E5DFEC"/>
          </a:solidFill>
          <a:ln w="31750" cap="flat" cmpd="sng">
            <a:solidFill>
              <a:schemeClr val="accent4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Занятия по английскому языку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3"/>
          <p:cNvSpPr/>
          <p:nvPr/>
        </p:nvSpPr>
        <p:spPr>
          <a:xfrm>
            <a:off x="6925313" y="2423625"/>
            <a:ext cx="2696400" cy="319800"/>
          </a:xfrm>
          <a:prstGeom prst="rect">
            <a:avLst/>
          </a:prstGeom>
          <a:solidFill>
            <a:srgbClr val="DAE5F1"/>
          </a:solidFill>
          <a:ln w="317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Волонтёрство</a:t>
            </a:r>
            <a:endParaRPr sz="1600" b="1" i="0" u="none" strike="noStrike" cap="none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3"/>
          <p:cNvSpPr/>
          <p:nvPr/>
        </p:nvSpPr>
        <p:spPr>
          <a:xfrm>
            <a:off x="6931088" y="2822150"/>
            <a:ext cx="2696400" cy="456300"/>
          </a:xfrm>
          <a:prstGeom prst="rect">
            <a:avLst/>
          </a:prstGeom>
          <a:solidFill>
            <a:srgbClr val="DAE5F1"/>
          </a:solidFill>
          <a:ln w="317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Помощь студентам из Донбасса / детям участников СВО</a:t>
            </a:r>
            <a:endParaRPr sz="1300" b="1" i="0" u="none" strike="noStrike" cap="none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3"/>
          <p:cNvSpPr/>
          <p:nvPr/>
        </p:nvSpPr>
        <p:spPr>
          <a:xfrm>
            <a:off x="6917163" y="4675700"/>
            <a:ext cx="2691900" cy="419400"/>
          </a:xfrm>
          <a:prstGeom prst="rect">
            <a:avLst/>
          </a:prstGeom>
          <a:solidFill>
            <a:srgbClr val="E5DFEC"/>
          </a:solidFill>
          <a:ln w="31750" cap="flat" cmpd="sng">
            <a:solidFill>
              <a:schemeClr val="accent4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Разработка новых методов и технологий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3"/>
          <p:cNvSpPr/>
          <p:nvPr/>
        </p:nvSpPr>
        <p:spPr>
          <a:xfrm>
            <a:off x="6912788" y="5178050"/>
            <a:ext cx="2691900" cy="286800"/>
          </a:xfrm>
          <a:prstGeom prst="rect">
            <a:avLst/>
          </a:prstGeom>
          <a:solidFill>
            <a:srgbClr val="E5DFEC"/>
          </a:solidFill>
          <a:ln w="31750" cap="flat" cmpd="sng">
            <a:solidFill>
              <a:schemeClr val="accent4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Тренинги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3"/>
          <p:cNvSpPr/>
          <p:nvPr/>
        </p:nvSpPr>
        <p:spPr>
          <a:xfrm>
            <a:off x="6917163" y="5531700"/>
            <a:ext cx="2691900" cy="319800"/>
          </a:xfrm>
          <a:prstGeom prst="rect">
            <a:avLst/>
          </a:prstGeom>
          <a:solidFill>
            <a:srgbClr val="E5DFEC"/>
          </a:solidFill>
          <a:ln w="31750" cap="flat" cmpd="sng">
            <a:solidFill>
              <a:schemeClr val="accent4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Волонтёрство</a:t>
            </a:r>
            <a:endParaRPr sz="1800" b="1" i="0" u="none" strike="noStrike" cap="none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3"/>
          <p:cNvSpPr/>
          <p:nvPr/>
        </p:nvSpPr>
        <p:spPr>
          <a:xfrm>
            <a:off x="6913013" y="5910525"/>
            <a:ext cx="2691900" cy="319800"/>
          </a:xfrm>
          <a:prstGeom prst="rect">
            <a:avLst/>
          </a:prstGeom>
          <a:solidFill>
            <a:srgbClr val="E5DFEC"/>
          </a:solidFill>
          <a:ln w="31750" cap="flat" cmpd="sng">
            <a:solidFill>
              <a:schemeClr val="accent4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Участие в конкурсах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3"/>
          <p:cNvSpPr/>
          <p:nvPr/>
        </p:nvSpPr>
        <p:spPr>
          <a:xfrm>
            <a:off x="6912788" y="6308775"/>
            <a:ext cx="2691900" cy="381600"/>
          </a:xfrm>
          <a:prstGeom prst="rect">
            <a:avLst/>
          </a:prstGeom>
          <a:solidFill>
            <a:srgbClr val="E5DFEC"/>
          </a:solidFill>
          <a:ln w="31750" cap="flat" cmpd="sng">
            <a:solidFill>
              <a:schemeClr val="accent4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Грантовые заявки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" name="Google Shape;105;p13"/>
          <p:cNvCxnSpPr/>
          <p:nvPr/>
        </p:nvCxnSpPr>
        <p:spPr>
          <a:xfrm>
            <a:off x="2437357" y="1056264"/>
            <a:ext cx="85" cy="5524445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06" name="Google Shape;106;p13"/>
          <p:cNvSpPr/>
          <p:nvPr/>
        </p:nvSpPr>
        <p:spPr>
          <a:xfrm>
            <a:off x="2566400" y="945650"/>
            <a:ext cx="3993900" cy="757200"/>
          </a:xfrm>
          <a:prstGeom prst="rect">
            <a:avLst/>
          </a:prstGeom>
          <a:solidFill>
            <a:srgbClr val="FABF8E"/>
          </a:solidFill>
          <a:ln w="34925" cap="flat" cmpd="sng">
            <a:solidFill>
              <a:schemeClr val="accent4">
                <a:alpha val="64313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Наш состав:</a:t>
            </a:r>
            <a:endParaRPr sz="25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/>
          <p:nvPr/>
        </p:nvSpPr>
        <p:spPr>
          <a:xfrm rot="5400000">
            <a:off x="2631824" y="2644777"/>
            <a:ext cx="593749" cy="770999"/>
          </a:xfrm>
          <a:prstGeom prst="homePlate">
            <a:avLst>
              <a:gd name="adj" fmla="val 50000"/>
            </a:avLst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2579650" y="2755825"/>
            <a:ext cx="7365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курс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2556425" y="1812150"/>
            <a:ext cx="2863200" cy="435300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Конец </a:t>
            </a:r>
            <a:r>
              <a:rPr lang="ru-RU" sz="14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2024/25 </a:t>
            </a:r>
            <a:r>
              <a:rPr lang="ru-RU"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учебного года 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(чел.)</a:t>
            </a:r>
            <a:endParaRPr sz="1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2556425" y="2282450"/>
            <a:ext cx="1857000" cy="400200"/>
          </a:xfrm>
          <a:prstGeom prst="rect">
            <a:avLst/>
          </a:prstGeom>
          <a:solidFill>
            <a:srgbClr val="31859B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FFFF66"/>
                </a:solidFill>
                <a:latin typeface="Arial"/>
                <a:ea typeface="Arial"/>
                <a:cs typeface="Arial"/>
                <a:sym typeface="Arial"/>
              </a:rPr>
              <a:t>На </a:t>
            </a:r>
            <a:r>
              <a:rPr lang="ru-RU" sz="1200" b="1">
                <a:solidFill>
                  <a:srgbClr val="FFFF66"/>
                </a:solidFill>
              </a:rPr>
              <a:t>июнь</a:t>
            </a:r>
            <a:r>
              <a:rPr lang="ru-RU" sz="1200" b="1" i="0" u="none" strike="noStrike" cap="none">
                <a:solidFill>
                  <a:srgbClr val="FFFF66"/>
                </a:solidFill>
                <a:latin typeface="Arial"/>
                <a:ea typeface="Arial"/>
                <a:cs typeface="Arial"/>
                <a:sym typeface="Arial"/>
              </a:rPr>
              <a:t> 202</a:t>
            </a:r>
            <a:r>
              <a:rPr lang="ru-RU" sz="1200" b="1">
                <a:solidFill>
                  <a:srgbClr val="FFFF66"/>
                </a:solidFill>
              </a:rPr>
              <a:t>4</a:t>
            </a:r>
            <a:r>
              <a:rPr lang="ru-RU" sz="1200" b="1" i="0" u="none" strike="noStrike" cap="none">
                <a:solidFill>
                  <a:srgbClr val="FFFF66"/>
                </a:solidFill>
                <a:latin typeface="Arial"/>
                <a:ea typeface="Arial"/>
                <a:cs typeface="Arial"/>
                <a:sym typeface="Arial"/>
              </a:rPr>
              <a:t> г. </a:t>
            </a:r>
            <a:r>
              <a:rPr lang="ru-RU" sz="1100" b="1" i="0" u="none" strike="noStrike" cap="none">
                <a:solidFill>
                  <a:srgbClr val="FFFF66"/>
                </a:solidFill>
                <a:latin typeface="Arial"/>
                <a:ea typeface="Arial"/>
                <a:cs typeface="Arial"/>
                <a:sym typeface="Arial"/>
              </a:rPr>
              <a:t>(чел.)</a:t>
            </a:r>
            <a:endParaRPr sz="1100" b="1" i="0" u="none" strike="noStrike" cap="none">
              <a:solidFill>
                <a:srgbClr val="FFFF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3"/>
          <p:cNvSpPr/>
          <p:nvPr/>
        </p:nvSpPr>
        <p:spPr>
          <a:xfrm rot="5400000">
            <a:off x="3452426" y="2641249"/>
            <a:ext cx="593749" cy="770999"/>
          </a:xfrm>
          <a:prstGeom prst="homePlate">
            <a:avLst>
              <a:gd name="adj" fmla="val 50000"/>
            </a:avLst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3"/>
          <p:cNvSpPr/>
          <p:nvPr/>
        </p:nvSpPr>
        <p:spPr>
          <a:xfrm>
            <a:off x="3398050" y="2752300"/>
            <a:ext cx="7437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курс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3"/>
          <p:cNvSpPr/>
          <p:nvPr/>
        </p:nvSpPr>
        <p:spPr>
          <a:xfrm rot="5400000">
            <a:off x="4279829" y="2644573"/>
            <a:ext cx="593749" cy="770999"/>
          </a:xfrm>
          <a:prstGeom prst="homePlate">
            <a:avLst>
              <a:gd name="adj" fmla="val 50000"/>
            </a:avLst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3"/>
          <p:cNvSpPr/>
          <p:nvPr/>
        </p:nvSpPr>
        <p:spPr>
          <a:xfrm>
            <a:off x="4189011" y="2745462"/>
            <a:ext cx="741372" cy="34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курс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3"/>
          <p:cNvSpPr/>
          <p:nvPr/>
        </p:nvSpPr>
        <p:spPr>
          <a:xfrm rot="5400000">
            <a:off x="5106982" y="2645007"/>
            <a:ext cx="593749" cy="770999"/>
          </a:xfrm>
          <a:prstGeom prst="homePlate">
            <a:avLst>
              <a:gd name="adj" fmla="val 50000"/>
            </a:avLst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5042951" y="2756050"/>
            <a:ext cx="7710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курс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3"/>
          <p:cNvSpPr/>
          <p:nvPr/>
        </p:nvSpPr>
        <p:spPr>
          <a:xfrm rot="5400000">
            <a:off x="5925640" y="2637213"/>
            <a:ext cx="593749" cy="770999"/>
          </a:xfrm>
          <a:prstGeom prst="homePlate">
            <a:avLst>
              <a:gd name="adj" fmla="val 50000"/>
            </a:avLst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"/>
          <p:cNvSpPr/>
          <p:nvPr/>
        </p:nvSpPr>
        <p:spPr>
          <a:xfrm>
            <a:off x="5861600" y="2748250"/>
            <a:ext cx="7710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курс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3"/>
          <p:cNvSpPr/>
          <p:nvPr/>
        </p:nvSpPr>
        <p:spPr>
          <a:xfrm>
            <a:off x="2566405" y="3379697"/>
            <a:ext cx="736502" cy="42756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3"/>
          <p:cNvSpPr/>
          <p:nvPr/>
        </p:nvSpPr>
        <p:spPr>
          <a:xfrm>
            <a:off x="3404658" y="3379697"/>
            <a:ext cx="736502" cy="42756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3"/>
          <p:cNvSpPr/>
          <p:nvPr/>
        </p:nvSpPr>
        <p:spPr>
          <a:xfrm>
            <a:off x="4206254" y="3371849"/>
            <a:ext cx="736502" cy="43541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3"/>
          <p:cNvSpPr/>
          <p:nvPr/>
        </p:nvSpPr>
        <p:spPr>
          <a:xfrm>
            <a:off x="5023110" y="3379696"/>
            <a:ext cx="736502" cy="42756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3"/>
          <p:cNvSpPr/>
          <p:nvPr/>
        </p:nvSpPr>
        <p:spPr>
          <a:xfrm>
            <a:off x="5853922" y="3378860"/>
            <a:ext cx="736502" cy="42756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3"/>
          <p:cNvSpPr/>
          <p:nvPr/>
        </p:nvSpPr>
        <p:spPr>
          <a:xfrm>
            <a:off x="2556418" y="4420594"/>
            <a:ext cx="3088165" cy="424732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rPr lang="ru-RU" sz="216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ИГиСН 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3"/>
          <p:cNvSpPr/>
          <p:nvPr/>
        </p:nvSpPr>
        <p:spPr>
          <a:xfrm>
            <a:off x="5816680" y="4425833"/>
            <a:ext cx="736502" cy="43541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3"/>
          <p:cNvSpPr/>
          <p:nvPr/>
        </p:nvSpPr>
        <p:spPr>
          <a:xfrm>
            <a:off x="2539394" y="4936825"/>
            <a:ext cx="3122604" cy="424732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rPr lang="ru-RU" sz="216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3"/>
          <p:cNvSpPr/>
          <p:nvPr/>
        </p:nvSpPr>
        <p:spPr>
          <a:xfrm>
            <a:off x="5823880" y="4947480"/>
            <a:ext cx="736502" cy="40621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….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3"/>
          <p:cNvSpPr/>
          <p:nvPr/>
        </p:nvSpPr>
        <p:spPr>
          <a:xfrm>
            <a:off x="5428075" y="1804575"/>
            <a:ext cx="1125000" cy="435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3"/>
          <p:cNvSpPr/>
          <p:nvPr/>
        </p:nvSpPr>
        <p:spPr>
          <a:xfrm>
            <a:off x="4451525" y="2288876"/>
            <a:ext cx="425100" cy="381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36</a:t>
            </a:r>
            <a:endParaRPr sz="16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2539394" y="3901029"/>
            <a:ext cx="4017651" cy="400110"/>
          </a:xfrm>
          <a:prstGeom prst="rect">
            <a:avLst/>
          </a:prstGeom>
          <a:solidFill>
            <a:srgbClr val="FABF8E"/>
          </a:solidFill>
          <a:ln w="34925" cap="flat" cmpd="sng">
            <a:solidFill>
              <a:schemeClr val="accent4">
                <a:alpha val="64313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По подразделениям МАГУ: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3"/>
          <p:cNvSpPr/>
          <p:nvPr/>
        </p:nvSpPr>
        <p:spPr>
          <a:xfrm>
            <a:off x="2565986" y="5429542"/>
            <a:ext cx="3088165" cy="361637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endParaRPr sz="175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3"/>
          <p:cNvSpPr/>
          <p:nvPr/>
        </p:nvSpPr>
        <p:spPr>
          <a:xfrm>
            <a:off x="5826248" y="5434782"/>
            <a:ext cx="736502" cy="35639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….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3"/>
          <p:cNvSpPr/>
          <p:nvPr/>
        </p:nvSpPr>
        <p:spPr>
          <a:xfrm>
            <a:off x="2548962" y="5869573"/>
            <a:ext cx="3122604" cy="424732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3"/>
          <p:cNvSpPr/>
          <p:nvPr/>
        </p:nvSpPr>
        <p:spPr>
          <a:xfrm>
            <a:off x="5833448" y="5880228"/>
            <a:ext cx="736502" cy="40621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….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3"/>
          <p:cNvSpPr/>
          <p:nvPr/>
        </p:nvSpPr>
        <p:spPr>
          <a:xfrm>
            <a:off x="2565986" y="6355066"/>
            <a:ext cx="3088165" cy="424732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rPr lang="ru-RU" sz="216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3"/>
          <p:cNvSpPr/>
          <p:nvPr/>
        </p:nvSpPr>
        <p:spPr>
          <a:xfrm>
            <a:off x="5826248" y="6360305"/>
            <a:ext cx="736502" cy="41949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….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3"/>
          <p:cNvSpPr/>
          <p:nvPr/>
        </p:nvSpPr>
        <p:spPr>
          <a:xfrm>
            <a:off x="4917325" y="2285677"/>
            <a:ext cx="1124700" cy="381600"/>
          </a:xfrm>
          <a:prstGeom prst="rect">
            <a:avLst/>
          </a:prstGeom>
          <a:solidFill>
            <a:srgbClr val="FFCC99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НОВЫХ </a:t>
            </a:r>
            <a:r>
              <a:rPr lang="ru-RU" sz="105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(чел.)</a:t>
            </a:r>
            <a:endParaRPr sz="105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3"/>
          <p:cNvSpPr/>
          <p:nvPr/>
        </p:nvSpPr>
        <p:spPr>
          <a:xfrm>
            <a:off x="6087300" y="2288075"/>
            <a:ext cx="468300" cy="381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Google Shape;139;p13"/>
          <p:cNvCxnSpPr/>
          <p:nvPr/>
        </p:nvCxnSpPr>
        <p:spPr>
          <a:xfrm flipH="1">
            <a:off x="9802920" y="1091608"/>
            <a:ext cx="3865" cy="5531801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40" name="Google Shape;140;p13"/>
          <p:cNvSpPr/>
          <p:nvPr/>
        </p:nvSpPr>
        <p:spPr>
          <a:xfrm>
            <a:off x="11231390" y="953576"/>
            <a:ext cx="831300" cy="610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36609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76655" y="966655"/>
            <a:ext cx="720921" cy="58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94110" y="-59521"/>
            <a:ext cx="1497897" cy="89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4151" y="945650"/>
            <a:ext cx="1898700" cy="18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3"/>
          <p:cNvSpPr txBox="1"/>
          <p:nvPr/>
        </p:nvSpPr>
        <p:spPr>
          <a:xfrm>
            <a:off x="1450925" y="505600"/>
            <a:ext cx="3425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ДЕЙСТВУЕТ С 2018 ГОДА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0996" y="2892573"/>
            <a:ext cx="1125000" cy="128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6113" y="5144525"/>
            <a:ext cx="1624400" cy="16243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3"/>
          <p:cNvSpPr/>
          <p:nvPr/>
        </p:nvSpPr>
        <p:spPr>
          <a:xfrm>
            <a:off x="9986507" y="839233"/>
            <a:ext cx="2157900" cy="708000"/>
          </a:xfrm>
          <a:prstGeom prst="rect">
            <a:avLst/>
          </a:prstGeom>
          <a:solidFill>
            <a:srgbClr val="DAE5F1"/>
          </a:solidFill>
          <a:ln w="34925" cap="sq" cmpd="sng">
            <a:solidFill>
              <a:srgbClr val="E36C09">
                <a:alpha val="6431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Наши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партнеры: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3"/>
          <p:cNvSpPr/>
          <p:nvPr/>
        </p:nvSpPr>
        <p:spPr>
          <a:xfrm>
            <a:off x="9965100" y="1564375"/>
            <a:ext cx="2100300" cy="1741800"/>
          </a:xfrm>
          <a:prstGeom prst="rect">
            <a:avLst/>
          </a:prstGeom>
          <a:solidFill>
            <a:srgbClr val="FFF2CC"/>
          </a:solidFill>
          <a:ln w="31750" cap="flat" cmpd="sng">
            <a:solidFill>
              <a:schemeClr val="accent4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Мурманская региональная общественная организация детей-инвалидов и их родителей «Дети-ангелы Мурмана» </a:t>
            </a:r>
            <a:endParaRPr sz="1100" b="1" i="0" u="none" strike="noStrike" cap="none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3"/>
          <p:cNvSpPr/>
          <p:nvPr/>
        </p:nvSpPr>
        <p:spPr>
          <a:xfrm>
            <a:off x="9965000" y="3368674"/>
            <a:ext cx="2100300" cy="1204500"/>
          </a:xfrm>
          <a:prstGeom prst="rect">
            <a:avLst/>
          </a:prstGeom>
          <a:solidFill>
            <a:srgbClr val="FFF2CC"/>
          </a:solidFill>
          <a:ln w="31750" cap="flat" cmpd="sng">
            <a:solidFill>
              <a:schemeClr val="accent4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Общественная организация детей и подростков с ОВЗ «Перспектива» </a:t>
            </a:r>
            <a:endParaRPr sz="1100" b="1" i="0" u="none" strike="noStrike" cap="none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3"/>
          <p:cNvSpPr/>
          <p:nvPr/>
        </p:nvSpPr>
        <p:spPr>
          <a:xfrm>
            <a:off x="9965867" y="4635664"/>
            <a:ext cx="2100300" cy="1207200"/>
          </a:xfrm>
          <a:prstGeom prst="rect">
            <a:avLst/>
          </a:prstGeom>
          <a:solidFill>
            <a:srgbClr val="FFF2CC"/>
          </a:solidFill>
          <a:ln w="31750" cap="flat" cmpd="sng">
            <a:solidFill>
              <a:schemeClr val="accent4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Детская Деревня SOS г. Кандалакша</a:t>
            </a:r>
            <a:endParaRPr sz="1400" b="1" i="0" u="none" strike="noStrike" cap="none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3"/>
          <p:cNvSpPr/>
          <p:nvPr/>
        </p:nvSpPr>
        <p:spPr>
          <a:xfrm>
            <a:off x="9948007" y="5905371"/>
            <a:ext cx="2100300" cy="810300"/>
          </a:xfrm>
          <a:prstGeom prst="rect">
            <a:avLst/>
          </a:prstGeom>
          <a:solidFill>
            <a:srgbClr val="FFF2CC"/>
          </a:solidFill>
          <a:ln w="31750" cap="flat" cmpd="sng">
            <a:solidFill>
              <a:srgbClr val="8064A2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Партия Единая Россия</a:t>
            </a:r>
            <a:endParaRPr sz="1400" b="1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"/>
          <p:cNvSpPr/>
          <p:nvPr/>
        </p:nvSpPr>
        <p:spPr>
          <a:xfrm>
            <a:off x="14225" y="2335438"/>
            <a:ext cx="4712400" cy="123180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rgbClr val="002060"/>
                </a:solidFill>
              </a:rPr>
              <a:t>Участие Во Всероссийской конференции </a:t>
            </a:r>
            <a:r>
              <a:rPr lang="ru-RU" sz="2000" dirty="0" err="1">
                <a:solidFill>
                  <a:srgbClr val="002060"/>
                </a:solidFill>
              </a:rPr>
              <a:t>ПетрГУ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endParaRPr sz="2000" dirty="0">
              <a:solidFill>
                <a:srgbClr val="002060"/>
              </a:solidFill>
            </a:endParaRPr>
          </a:p>
        </p:txBody>
      </p:sp>
      <p:cxnSp>
        <p:nvCxnSpPr>
          <p:cNvPr id="264" name="Google Shape;264;p18"/>
          <p:cNvCxnSpPr>
            <a:endCxn id="265" idx="3"/>
          </p:cNvCxnSpPr>
          <p:nvPr/>
        </p:nvCxnSpPr>
        <p:spPr>
          <a:xfrm>
            <a:off x="4763100" y="2951263"/>
            <a:ext cx="307260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6" name="Google Shape;266;p18"/>
          <p:cNvSpPr/>
          <p:nvPr/>
        </p:nvSpPr>
        <p:spPr>
          <a:xfrm>
            <a:off x="0" y="1202407"/>
            <a:ext cx="4740796" cy="936104"/>
          </a:xfrm>
          <a:prstGeom prst="homePlate">
            <a:avLst>
              <a:gd name="adj" fmla="val 63228"/>
            </a:avLst>
          </a:prstGeom>
          <a:solidFill>
            <a:srgbClr val="F2DADA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Название мероприятия (события)</a:t>
            </a:r>
            <a:endParaRPr sz="2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 flipH="1">
            <a:off x="7665586" y="1322933"/>
            <a:ext cx="4527741" cy="752731"/>
          </a:xfrm>
          <a:prstGeom prst="homePlate">
            <a:avLst>
              <a:gd name="adj" fmla="val 80369"/>
            </a:avLst>
          </a:prstGeom>
          <a:solidFill>
            <a:srgbClr val="F2DADA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Результат</a:t>
            </a:r>
            <a:endParaRPr sz="2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8" name="Google Shape;268;p18"/>
          <p:cNvCxnSpPr/>
          <p:nvPr/>
        </p:nvCxnSpPr>
        <p:spPr>
          <a:xfrm>
            <a:off x="4763120" y="1670459"/>
            <a:ext cx="288032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9" name="Google Shape;269;p18"/>
          <p:cNvSpPr/>
          <p:nvPr/>
        </p:nvSpPr>
        <p:spPr>
          <a:xfrm>
            <a:off x="4400" y="186624"/>
            <a:ext cx="7773900" cy="533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СТУДЕНЧЕСКОЕ ОБЪЕДИНЕНИЕ ПРИНЯЛО УЧАСТИЕ В МЕРОПРИЯТИЯХ ДРУГИХ ОРГАНИЗАЦИЙ: 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8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chemeClr val="lt1"/>
                </a:solidFill>
              </a:rPr>
              <a:t>Январь - июнь 2024 г.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71" name="Google Shape;271;p18"/>
          <p:cNvSpPr txBox="1"/>
          <p:nvPr/>
        </p:nvSpPr>
        <p:spPr>
          <a:xfrm>
            <a:off x="5553761" y="2503681"/>
            <a:ext cx="108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ПетрГУ</a:t>
            </a:r>
            <a:endParaRPr sz="1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8"/>
          <p:cNvSpPr txBox="1"/>
          <p:nvPr/>
        </p:nvSpPr>
        <p:spPr>
          <a:xfrm>
            <a:off x="5260079" y="5858082"/>
            <a:ext cx="201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rgbClr val="7F7F7F"/>
                </a:solidFill>
              </a:rPr>
              <a:t>28 Мая</a:t>
            </a:r>
            <a:r>
              <a:rPr lang="ru-RU" sz="1800" b="1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202</a:t>
            </a:r>
            <a:r>
              <a:rPr lang="ru-RU" sz="1800" b="1" dirty="0">
                <a:solidFill>
                  <a:srgbClr val="7F7F7F"/>
                </a:solidFill>
              </a:rPr>
              <a:t>5</a:t>
            </a:r>
            <a:endParaRPr sz="1800" b="1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8"/>
          <p:cNvSpPr txBox="1"/>
          <p:nvPr/>
        </p:nvSpPr>
        <p:spPr>
          <a:xfrm>
            <a:off x="5003400" y="1254175"/>
            <a:ext cx="218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A97955"/>
                </a:solidFill>
                <a:latin typeface="Arial"/>
                <a:ea typeface="Arial"/>
                <a:cs typeface="Arial"/>
                <a:sym typeface="Arial"/>
              </a:rPr>
              <a:t>ОРГАНИЗАТОР</a:t>
            </a:r>
            <a:endParaRPr sz="1800" b="1" i="0" u="none" strike="noStrike" cap="none">
              <a:solidFill>
                <a:srgbClr val="A979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8"/>
          <p:cNvSpPr txBox="1"/>
          <p:nvPr/>
        </p:nvSpPr>
        <p:spPr>
          <a:xfrm>
            <a:off x="5553740" y="1769194"/>
            <a:ext cx="108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A97955"/>
                </a:solidFill>
                <a:latin typeface="Arial"/>
                <a:ea typeface="Arial"/>
                <a:cs typeface="Arial"/>
                <a:sym typeface="Arial"/>
              </a:rPr>
              <a:t>ДАТА</a:t>
            </a:r>
            <a:endParaRPr sz="1800" b="1" i="0" u="none" strike="noStrike" cap="none">
              <a:solidFill>
                <a:srgbClr val="A979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8"/>
          <p:cNvSpPr/>
          <p:nvPr/>
        </p:nvSpPr>
        <p:spPr>
          <a:xfrm>
            <a:off x="0" y="3761264"/>
            <a:ext cx="4740900" cy="1171200"/>
          </a:xfrm>
          <a:prstGeom prst="homePlate">
            <a:avLst>
              <a:gd name="adj" fmla="val 66096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chemeClr val="dk2"/>
                </a:solidFill>
              </a:rPr>
              <a:t>Выступление на Всероссийской конференции</a:t>
            </a:r>
            <a:endParaRPr sz="2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chemeClr val="dk2"/>
                </a:solidFill>
              </a:rPr>
              <a:t>«Молодая наука Арктики»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276" name="Google Shape;276;p18"/>
          <p:cNvSpPr/>
          <p:nvPr/>
        </p:nvSpPr>
        <p:spPr>
          <a:xfrm flipH="1">
            <a:off x="7835700" y="3817838"/>
            <a:ext cx="4356300" cy="1043700"/>
          </a:xfrm>
          <a:prstGeom prst="homePlate">
            <a:avLst>
              <a:gd name="adj" fmla="val 7023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>
                <a:solidFill>
                  <a:srgbClr val="002060"/>
                </a:solidFill>
              </a:rPr>
              <a:t>Выступление на конференции</a:t>
            </a:r>
            <a:endParaRPr sz="2000">
              <a:solidFill>
                <a:srgbClr val="002060"/>
              </a:solidFill>
            </a:endParaRPr>
          </a:p>
        </p:txBody>
      </p:sp>
      <p:cxnSp>
        <p:nvCxnSpPr>
          <p:cNvPr id="277" name="Google Shape;277;p18"/>
          <p:cNvCxnSpPr/>
          <p:nvPr/>
        </p:nvCxnSpPr>
        <p:spPr>
          <a:xfrm rot="10800000" flipH="1">
            <a:off x="4754999" y="4338899"/>
            <a:ext cx="3066600" cy="1590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78" name="Google Shape;278;p18"/>
          <p:cNvSpPr txBox="1"/>
          <p:nvPr/>
        </p:nvSpPr>
        <p:spPr>
          <a:xfrm>
            <a:off x="4995388" y="3878175"/>
            <a:ext cx="258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7F7F7F"/>
                </a:solidFill>
              </a:rPr>
              <a:t>МАУ</a:t>
            </a:r>
            <a:endParaRPr sz="1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8"/>
          <p:cNvSpPr txBox="1"/>
          <p:nvPr/>
        </p:nvSpPr>
        <p:spPr>
          <a:xfrm>
            <a:off x="5283350" y="4387938"/>
            <a:ext cx="190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rgbClr val="7F7F7F"/>
                </a:solidFill>
              </a:rPr>
              <a:t>Апрель</a:t>
            </a:r>
            <a:r>
              <a:rPr lang="ru-RU" sz="1800" b="1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2025</a:t>
            </a:r>
            <a:endParaRPr sz="1800" b="1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8"/>
          <p:cNvSpPr/>
          <p:nvPr/>
        </p:nvSpPr>
        <p:spPr>
          <a:xfrm flipH="1">
            <a:off x="7835700" y="2429413"/>
            <a:ext cx="4356300" cy="1043700"/>
          </a:xfrm>
          <a:prstGeom prst="homePlate">
            <a:avLst>
              <a:gd name="adj" fmla="val 7023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>
                <a:solidFill>
                  <a:srgbClr val="002060"/>
                </a:solidFill>
              </a:rPr>
              <a:t>Выступление на конференции</a:t>
            </a:r>
            <a:endParaRPr sz="2000">
              <a:solidFill>
                <a:srgbClr val="002060"/>
              </a:solidFill>
            </a:endParaRPr>
          </a:p>
        </p:txBody>
      </p:sp>
      <p:sp>
        <p:nvSpPr>
          <p:cNvPr id="280" name="Google Shape;280;p18"/>
          <p:cNvSpPr/>
          <p:nvPr/>
        </p:nvSpPr>
        <p:spPr>
          <a:xfrm>
            <a:off x="0" y="5074875"/>
            <a:ext cx="4775700" cy="155430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sz="2000" dirty="0" smtClean="0">
                <a:solidFill>
                  <a:srgbClr val="002060"/>
                </a:solidFill>
              </a:rPr>
              <a:t>Участие в областном добровольческом форуме </a:t>
            </a:r>
            <a:r>
              <a:rPr lang="ru-RU" sz="2000" dirty="0">
                <a:solidFill>
                  <a:srgbClr val="002060"/>
                </a:solidFill>
              </a:rPr>
              <a:t>«Моя малая Родина»</a:t>
            </a:r>
            <a:endParaRPr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1" name="Google Shape;281;p18"/>
          <p:cNvCxnSpPr/>
          <p:nvPr/>
        </p:nvCxnSpPr>
        <p:spPr>
          <a:xfrm rot="10800000" flipH="1">
            <a:off x="4778950" y="5850075"/>
            <a:ext cx="3018600" cy="390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82" name="Google Shape;282;p18"/>
          <p:cNvSpPr/>
          <p:nvPr/>
        </p:nvSpPr>
        <p:spPr>
          <a:xfrm flipH="1">
            <a:off x="7835700" y="5330163"/>
            <a:ext cx="4356300" cy="1043700"/>
          </a:xfrm>
          <a:prstGeom prst="homePlate">
            <a:avLst>
              <a:gd name="adj" fmla="val 7023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Презентация деятельности СОО</a:t>
            </a:r>
            <a:endParaRPr sz="20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893" y="3179042"/>
            <a:ext cx="1908213" cy="4999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677162"/>
            <a:ext cx="5010912" cy="3758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872" y="417576"/>
            <a:ext cx="4517136" cy="602284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484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"/>
          <p:cNvSpPr/>
          <p:nvPr/>
        </p:nvSpPr>
        <p:spPr>
          <a:xfrm>
            <a:off x="186775" y="1548925"/>
            <a:ext cx="4386900" cy="606000"/>
          </a:xfrm>
          <a:prstGeom prst="rect">
            <a:avLst/>
          </a:prstGeom>
          <a:solidFill>
            <a:srgbClr val="4E99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НАИМЕНОВАНИЕ МЕРОПРИЯТИЯ (СОБЫТИЯ)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9"/>
          <p:cNvSpPr/>
          <p:nvPr/>
        </p:nvSpPr>
        <p:spPr>
          <a:xfrm>
            <a:off x="4612275" y="1566200"/>
            <a:ext cx="1969500" cy="606000"/>
          </a:xfrm>
          <a:prstGeom prst="rect">
            <a:avLst/>
          </a:prstGeom>
          <a:solidFill>
            <a:srgbClr val="A979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ДАТЫ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9"/>
          <p:cNvSpPr/>
          <p:nvPr/>
        </p:nvSpPr>
        <p:spPr>
          <a:xfrm>
            <a:off x="6620475" y="1574701"/>
            <a:ext cx="2752200" cy="606000"/>
          </a:xfrm>
          <a:prstGeom prst="rect">
            <a:avLst/>
          </a:prstGeom>
          <a:solidFill>
            <a:srgbClr val="7755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ЦЕЛЕВАЯ ГРУППА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9"/>
          <p:cNvSpPr/>
          <p:nvPr/>
        </p:nvSpPr>
        <p:spPr>
          <a:xfrm>
            <a:off x="191281" y="2198260"/>
            <a:ext cx="4392600" cy="4464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Проведение занятий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9"/>
          <p:cNvSpPr/>
          <p:nvPr/>
        </p:nvSpPr>
        <p:spPr>
          <a:xfrm>
            <a:off x="198725" y="2687975"/>
            <a:ext cx="4386900" cy="4473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Привлечение волонтёров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9"/>
          <p:cNvSpPr/>
          <p:nvPr/>
        </p:nvSpPr>
        <p:spPr>
          <a:xfrm>
            <a:off x="192725" y="3178600"/>
            <a:ext cx="4386900" cy="5349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Заявки на гранты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9"/>
          <p:cNvSpPr/>
          <p:nvPr/>
        </p:nvSpPr>
        <p:spPr>
          <a:xfrm>
            <a:off x="199490" y="3756836"/>
            <a:ext cx="4386900" cy="5475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Участие в конкурсах </a:t>
            </a:r>
            <a:r>
              <a:rPr lang="ru-RU" sz="16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различных уровней 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9"/>
          <p:cNvSpPr/>
          <p:nvPr/>
        </p:nvSpPr>
        <p:spPr>
          <a:xfrm>
            <a:off x="186775" y="4332900"/>
            <a:ext cx="4386900" cy="7218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Расширение деятельности на детей участников СВО и вынужденных переселенцев 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9"/>
          <p:cNvSpPr/>
          <p:nvPr/>
        </p:nvSpPr>
        <p:spPr>
          <a:xfrm>
            <a:off x="4617740" y="2197833"/>
            <a:ext cx="1964100" cy="4473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еженедельно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9"/>
          <p:cNvSpPr/>
          <p:nvPr/>
        </p:nvSpPr>
        <p:spPr>
          <a:xfrm>
            <a:off x="4621850" y="2670750"/>
            <a:ext cx="1958400" cy="4983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течение семестра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9"/>
          <p:cNvSpPr/>
          <p:nvPr/>
        </p:nvSpPr>
        <p:spPr>
          <a:xfrm>
            <a:off x="4615625" y="3194674"/>
            <a:ext cx="1964100" cy="5349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течение года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9"/>
          <p:cNvSpPr/>
          <p:nvPr/>
        </p:nvSpPr>
        <p:spPr>
          <a:xfrm>
            <a:off x="4621848" y="3755196"/>
            <a:ext cx="1958400" cy="5475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течение года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9"/>
          <p:cNvSpPr/>
          <p:nvPr/>
        </p:nvSpPr>
        <p:spPr>
          <a:xfrm>
            <a:off x="4612638" y="4328325"/>
            <a:ext cx="1964100" cy="7218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течение семестра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9"/>
          <p:cNvSpPr/>
          <p:nvPr/>
        </p:nvSpPr>
        <p:spPr>
          <a:xfrm>
            <a:off x="6615750" y="2198251"/>
            <a:ext cx="2757000" cy="4464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Учащиеся с ОВЗ и дети-сироты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9"/>
          <p:cNvSpPr/>
          <p:nvPr/>
        </p:nvSpPr>
        <p:spPr>
          <a:xfrm>
            <a:off x="6615710" y="2658077"/>
            <a:ext cx="2756890" cy="534925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Обучающиеся МАГУ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9"/>
          <p:cNvSpPr/>
          <p:nvPr/>
        </p:nvSpPr>
        <p:spPr>
          <a:xfrm>
            <a:off x="6615710" y="3221577"/>
            <a:ext cx="2756890" cy="547489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Актив СОО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9"/>
          <p:cNvSpPr/>
          <p:nvPr/>
        </p:nvSpPr>
        <p:spPr>
          <a:xfrm>
            <a:off x="6615700" y="3799625"/>
            <a:ext cx="2757000" cy="4983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Актив СОО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9"/>
          <p:cNvSpPr/>
          <p:nvPr/>
        </p:nvSpPr>
        <p:spPr>
          <a:xfrm>
            <a:off x="6613150" y="4328475"/>
            <a:ext cx="2757000" cy="7218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обучающиеся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9"/>
          <p:cNvSpPr/>
          <p:nvPr/>
        </p:nvSpPr>
        <p:spPr>
          <a:xfrm rot="5400000">
            <a:off x="-123039" y="2333712"/>
            <a:ext cx="416400" cy="158700"/>
          </a:xfrm>
          <a:prstGeom prst="triangle">
            <a:avLst>
              <a:gd name="adj" fmla="val 50000"/>
            </a:avLst>
          </a:prstGeom>
          <a:solidFill>
            <a:srgbClr val="D995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9"/>
          <p:cNvSpPr/>
          <p:nvPr/>
        </p:nvSpPr>
        <p:spPr>
          <a:xfrm rot="5400000">
            <a:off x="-125039" y="2846181"/>
            <a:ext cx="416400" cy="158700"/>
          </a:xfrm>
          <a:prstGeom prst="triangle">
            <a:avLst>
              <a:gd name="adj" fmla="val 50000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9"/>
          <p:cNvSpPr/>
          <p:nvPr/>
        </p:nvSpPr>
        <p:spPr>
          <a:xfrm rot="5400000">
            <a:off x="-130814" y="3415960"/>
            <a:ext cx="416400" cy="158700"/>
          </a:xfrm>
          <a:prstGeom prst="triangle">
            <a:avLst>
              <a:gd name="adj" fmla="val 50000"/>
            </a:avLst>
          </a:prstGeom>
          <a:solidFill>
            <a:srgbClr val="A979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9"/>
          <p:cNvSpPr/>
          <p:nvPr/>
        </p:nvSpPr>
        <p:spPr>
          <a:xfrm rot="5400000">
            <a:off x="-125015" y="3951210"/>
            <a:ext cx="416400" cy="158700"/>
          </a:xfrm>
          <a:prstGeom prst="triangle">
            <a:avLst>
              <a:gd name="adj" fmla="val 50000"/>
            </a:avLst>
          </a:prstGeom>
          <a:solidFill>
            <a:srgbClr val="93B3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9"/>
          <p:cNvSpPr/>
          <p:nvPr/>
        </p:nvSpPr>
        <p:spPr>
          <a:xfrm rot="5400000">
            <a:off x="-139739" y="4614460"/>
            <a:ext cx="416400" cy="158700"/>
          </a:xfrm>
          <a:prstGeom prst="triangle">
            <a:avLst>
              <a:gd name="adj" fmla="val 50000"/>
            </a:avLst>
          </a:prstGeom>
          <a:solidFill>
            <a:srgbClr val="D6E3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9"/>
          <p:cNvSpPr/>
          <p:nvPr/>
        </p:nvSpPr>
        <p:spPr>
          <a:xfrm>
            <a:off x="9411250" y="1574701"/>
            <a:ext cx="2743200" cy="606000"/>
          </a:xfrm>
          <a:prstGeom prst="rect">
            <a:avLst/>
          </a:prstGeom>
          <a:solidFill>
            <a:srgbClr val="149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ПЛАНИРУЕМЫЙ РЕЗУЛЬТАТ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9"/>
          <p:cNvSpPr/>
          <p:nvPr/>
        </p:nvSpPr>
        <p:spPr>
          <a:xfrm>
            <a:off x="9406525" y="2189878"/>
            <a:ext cx="2750700" cy="4464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Повышение иноязычной компетенции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9"/>
          <p:cNvSpPr/>
          <p:nvPr/>
        </p:nvSpPr>
        <p:spPr>
          <a:xfrm>
            <a:off x="9408050" y="2654850"/>
            <a:ext cx="2757000" cy="5349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Расширение волонтёрской деятельности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9"/>
          <p:cNvSpPr/>
          <p:nvPr/>
        </p:nvSpPr>
        <p:spPr>
          <a:xfrm>
            <a:off x="9406525" y="3208325"/>
            <a:ext cx="2752200" cy="5475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Заявка на грант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9"/>
          <p:cNvSpPr/>
          <p:nvPr/>
        </p:nvSpPr>
        <p:spPr>
          <a:xfrm>
            <a:off x="9406500" y="3785400"/>
            <a:ext cx="2743200" cy="4983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Участие в конкурсе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9"/>
          <p:cNvSpPr/>
          <p:nvPr/>
        </p:nvSpPr>
        <p:spPr>
          <a:xfrm>
            <a:off x="9408150" y="4313275"/>
            <a:ext cx="2748000" cy="7218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волонтёрство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5901" y="191300"/>
            <a:ext cx="9596700" cy="721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ПЛАН СТУДЕНЧЕСКОГО ОБЪЕДИНЕНИЯ НА </a:t>
            </a:r>
            <a:r>
              <a:rPr lang="ru-RU" sz="20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2025-2026 Уч. ГОД </a:t>
            </a:r>
            <a:r>
              <a:rPr lang="ru-R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(ОСНОВНЫЕ СОБЫТИЯ)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4"/>
          <p:cNvSpPr/>
          <p:nvPr/>
        </p:nvSpPr>
        <p:spPr>
          <a:xfrm>
            <a:off x="2942" y="2063691"/>
            <a:ext cx="4712400" cy="120720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Еженедельные занятия по английскому языку с учениками с ОВЗ 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4"/>
          <p:cNvSpPr/>
          <p:nvPr/>
        </p:nvSpPr>
        <p:spPr>
          <a:xfrm flipH="1">
            <a:off x="7640450" y="2039308"/>
            <a:ext cx="4548600" cy="123180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Проведено более 80 оффлайн занятий (6 детей с ОВЗ) и  более 80 онлайн занятий (7 детей с ОВЗ)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4"/>
          <p:cNvSpPr/>
          <p:nvPr/>
        </p:nvSpPr>
        <p:spPr>
          <a:xfrm>
            <a:off x="225" y="3422400"/>
            <a:ext cx="4693500" cy="1179600"/>
          </a:xfrm>
          <a:prstGeom prst="homePlate">
            <a:avLst>
              <a:gd name="adj" fmla="val 58631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Еженедельные занятия по английскому языку с детьми-сиротами из Детской Деревни SOS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4"/>
          <p:cNvSpPr/>
          <p:nvPr/>
        </p:nvSpPr>
        <p:spPr>
          <a:xfrm flipH="1">
            <a:off x="7646325" y="3565800"/>
            <a:ext cx="4548600" cy="892800"/>
          </a:xfrm>
          <a:prstGeom prst="homePlate">
            <a:avLst>
              <a:gd name="adj" fmla="val 70273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Проведено более 60 онлайн занятий (6 детей-сирот) 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1" name="Google Shape;161;p14"/>
          <p:cNvCxnSpPr/>
          <p:nvPr/>
        </p:nvCxnSpPr>
        <p:spPr>
          <a:xfrm>
            <a:off x="4729884" y="4012206"/>
            <a:ext cx="288030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2" name="Google Shape;162;p14"/>
          <p:cNvSpPr/>
          <p:nvPr/>
        </p:nvSpPr>
        <p:spPr>
          <a:xfrm>
            <a:off x="3075" y="4692350"/>
            <a:ext cx="4712400" cy="887700"/>
          </a:xfrm>
          <a:prstGeom prst="homePlate">
            <a:avLst>
              <a:gd name="adj" fmla="val 66096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Проведение индивидуальных занятий по английскому языку для студентов-инвалидов МАУ 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4"/>
          <p:cNvSpPr/>
          <p:nvPr/>
        </p:nvSpPr>
        <p:spPr>
          <a:xfrm flipH="1">
            <a:off x="7583449" y="4638638"/>
            <a:ext cx="4605600" cy="941400"/>
          </a:xfrm>
          <a:prstGeom prst="homePlate">
            <a:avLst>
              <a:gd name="adj" fmla="val 7023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проведено 10 занятий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" name="Google Shape;164;p14"/>
          <p:cNvCxnSpPr/>
          <p:nvPr/>
        </p:nvCxnSpPr>
        <p:spPr>
          <a:xfrm rot="10800000" flipH="1">
            <a:off x="4734623" y="5118901"/>
            <a:ext cx="2834700" cy="330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65" name="Google Shape;165;p14"/>
          <p:cNvCxnSpPr/>
          <p:nvPr/>
        </p:nvCxnSpPr>
        <p:spPr>
          <a:xfrm>
            <a:off x="4746652" y="2677855"/>
            <a:ext cx="288030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6" name="Google Shape;166;p14"/>
          <p:cNvSpPr/>
          <p:nvPr/>
        </p:nvSpPr>
        <p:spPr>
          <a:xfrm>
            <a:off x="-2950" y="836057"/>
            <a:ext cx="4740900" cy="936000"/>
          </a:xfrm>
          <a:prstGeom prst="homePlate">
            <a:avLst>
              <a:gd name="adj" fmla="val 63228"/>
            </a:avLst>
          </a:prstGeom>
          <a:solidFill>
            <a:srgbClr val="F2DADA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Название мероприятия (события)</a:t>
            </a:r>
            <a:endParaRPr sz="2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4"/>
          <p:cNvSpPr/>
          <p:nvPr/>
        </p:nvSpPr>
        <p:spPr>
          <a:xfrm flipH="1">
            <a:off x="7662777" y="956583"/>
            <a:ext cx="4527600" cy="752700"/>
          </a:xfrm>
          <a:prstGeom prst="homePlate">
            <a:avLst>
              <a:gd name="adj" fmla="val 80369"/>
            </a:avLst>
          </a:prstGeom>
          <a:solidFill>
            <a:srgbClr val="F2DADA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Результат</a:t>
            </a:r>
            <a:endParaRPr sz="2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14"/>
          <p:cNvCxnSpPr/>
          <p:nvPr/>
        </p:nvCxnSpPr>
        <p:spPr>
          <a:xfrm>
            <a:off x="4760170" y="1304109"/>
            <a:ext cx="288030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9" name="Google Shape;169;p14"/>
          <p:cNvSpPr/>
          <p:nvPr/>
        </p:nvSpPr>
        <p:spPr>
          <a:xfrm>
            <a:off x="4400" y="186624"/>
            <a:ext cx="7773900" cy="488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СТУДЕНЧЕСКОЕ ОБЪЕДИНЕНИЕ – ИНИЦИАТОР И ГЛАВНЫЙ ОРГАНИЗАТОР МЕРОПРИЯТИЙ (СОБЫТИЙ): 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chemeClr val="lt1"/>
                </a:solidFill>
              </a:rPr>
              <a:t>Январь - июнь 2024 г.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71" name="Google Shape;171;p14"/>
          <p:cNvSpPr txBox="1"/>
          <p:nvPr/>
        </p:nvSpPr>
        <p:spPr>
          <a:xfrm>
            <a:off x="4819488" y="836050"/>
            <a:ext cx="276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A97955"/>
                </a:solidFill>
                <a:latin typeface="Arial"/>
                <a:ea typeface="Arial"/>
                <a:cs typeface="Arial"/>
                <a:sym typeface="Arial"/>
              </a:rPr>
              <a:t>МЕСТО ПРОВЕДЕНИЯ</a:t>
            </a:r>
            <a:endParaRPr sz="1800" b="1" i="0" u="none" strike="noStrike" cap="none">
              <a:solidFill>
                <a:srgbClr val="A979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4"/>
          <p:cNvSpPr txBox="1"/>
          <p:nvPr/>
        </p:nvSpPr>
        <p:spPr>
          <a:xfrm>
            <a:off x="5572401" y="1304100"/>
            <a:ext cx="104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A97955"/>
                </a:solidFill>
                <a:latin typeface="Arial"/>
                <a:ea typeface="Arial"/>
                <a:cs typeface="Arial"/>
                <a:sym typeface="Arial"/>
              </a:rPr>
              <a:t>ДАТЫ</a:t>
            </a:r>
            <a:endParaRPr sz="1800" b="1" i="0" u="none" strike="noStrike" cap="none">
              <a:solidFill>
                <a:srgbClr val="A979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/>
          <p:nvPr/>
        </p:nvSpPr>
        <p:spPr>
          <a:xfrm>
            <a:off x="4912250" y="2706500"/>
            <a:ext cx="24615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rgbClr val="7F7F7F"/>
                </a:solidFill>
              </a:rPr>
              <a:t>Январь - Июнь </a:t>
            </a:r>
            <a:r>
              <a:rPr lang="ru-RU" sz="18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800" b="1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4"/>
          <p:cNvSpPr txBox="1"/>
          <p:nvPr/>
        </p:nvSpPr>
        <p:spPr>
          <a:xfrm>
            <a:off x="4685157" y="1958249"/>
            <a:ext cx="3223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МАГУ, проезд Связи 20, проезд Северный 4 </a:t>
            </a:r>
            <a:endParaRPr sz="1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4"/>
          <p:cNvSpPr txBox="1"/>
          <p:nvPr/>
        </p:nvSpPr>
        <p:spPr>
          <a:xfrm>
            <a:off x="5550812" y="3565808"/>
            <a:ext cx="108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онлайн</a:t>
            </a:r>
            <a:endParaRPr sz="1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4"/>
          <p:cNvSpPr txBox="1"/>
          <p:nvPr/>
        </p:nvSpPr>
        <p:spPr>
          <a:xfrm>
            <a:off x="4984675" y="4003875"/>
            <a:ext cx="246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rgbClr val="7F7F7F"/>
                </a:solidFill>
              </a:rPr>
              <a:t>2 </a:t>
            </a:r>
            <a:r>
              <a:rPr lang="ru-RU" sz="18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семестр </a:t>
            </a:r>
            <a:r>
              <a:rPr lang="ru-RU" sz="1800" b="1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2024-2025</a:t>
            </a:r>
            <a:endParaRPr sz="1800" b="1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4"/>
          <p:cNvSpPr txBox="1"/>
          <p:nvPr/>
        </p:nvSpPr>
        <p:spPr>
          <a:xfrm>
            <a:off x="5287725" y="5210675"/>
            <a:ext cx="18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еженедельно</a:t>
            </a:r>
            <a:endParaRPr sz="1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4"/>
          <p:cNvSpPr/>
          <p:nvPr/>
        </p:nvSpPr>
        <p:spPr>
          <a:xfrm>
            <a:off x="4400" y="5776125"/>
            <a:ext cx="4791000" cy="887700"/>
          </a:xfrm>
          <a:prstGeom prst="homePlate">
            <a:avLst>
              <a:gd name="adj" fmla="val 66096"/>
            </a:avLst>
          </a:prstGeom>
          <a:solidFill>
            <a:srgbClr val="FFFFFF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Проведение индивидуальных занятий по английскому языку для детей из семей переселенцев </a:t>
            </a:r>
            <a:endParaRPr/>
          </a:p>
        </p:txBody>
      </p:sp>
      <p:sp>
        <p:nvSpPr>
          <p:cNvPr id="179" name="Google Shape;179;p14"/>
          <p:cNvSpPr/>
          <p:nvPr/>
        </p:nvSpPr>
        <p:spPr>
          <a:xfrm flipH="1">
            <a:off x="7664400" y="5772300"/>
            <a:ext cx="4527600" cy="941400"/>
          </a:xfrm>
          <a:prstGeom prst="homePlate">
            <a:avLst>
              <a:gd name="adj" fmla="val 70237"/>
            </a:avLst>
          </a:prstGeom>
          <a:solidFill>
            <a:srgbClr val="FFFFFF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проведено 5 занятий</a:t>
            </a:r>
            <a:endParaRPr/>
          </a:p>
        </p:txBody>
      </p:sp>
      <p:cxnSp>
        <p:nvCxnSpPr>
          <p:cNvPr id="180" name="Google Shape;180;p14"/>
          <p:cNvCxnSpPr/>
          <p:nvPr/>
        </p:nvCxnSpPr>
        <p:spPr>
          <a:xfrm rot="10800000" flipH="1">
            <a:off x="4815791" y="6228888"/>
            <a:ext cx="2828100" cy="330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65042" cy="5020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736" y="170688"/>
            <a:ext cx="5429504" cy="4072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616" y="2834640"/>
            <a:ext cx="5071872" cy="380390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741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/>
          <p:nvPr/>
        </p:nvSpPr>
        <p:spPr>
          <a:xfrm>
            <a:off x="-24562" y="2424512"/>
            <a:ext cx="4712430" cy="1207268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rgbClr val="002060"/>
                </a:solidFill>
              </a:rPr>
              <a:t>Заявка на всероссийскую премию «Мы вместе»</a:t>
            </a:r>
            <a:endParaRPr sz="2000">
              <a:solidFill>
                <a:srgbClr val="002060"/>
              </a:solidFill>
            </a:endParaRPr>
          </a:p>
        </p:txBody>
      </p:sp>
      <p:sp>
        <p:nvSpPr>
          <p:cNvPr id="187" name="Google Shape;187;p15"/>
          <p:cNvSpPr/>
          <p:nvPr/>
        </p:nvSpPr>
        <p:spPr>
          <a:xfrm flipH="1">
            <a:off x="7643425" y="2539102"/>
            <a:ext cx="4548600" cy="95880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>
                <a:solidFill>
                  <a:srgbClr val="002060"/>
                </a:solidFill>
              </a:rPr>
              <a:t>Рассмотрение заявки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5"/>
          <p:cNvSpPr/>
          <p:nvPr/>
        </p:nvSpPr>
        <p:spPr>
          <a:xfrm>
            <a:off x="-5600" y="3788750"/>
            <a:ext cx="4693500" cy="1629600"/>
          </a:xfrm>
          <a:prstGeom prst="homePlate">
            <a:avLst>
              <a:gd name="adj" fmla="val 58631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rgbClr val="002060"/>
                </a:solidFill>
              </a:rPr>
              <a:t>Заявка на грант регионального конкурса студенческих проектов Комитета молодежной политики Мурманской области </a:t>
            </a:r>
            <a:r>
              <a:rPr lang="ru-RU" sz="2000" dirty="0" smtClean="0">
                <a:solidFill>
                  <a:srgbClr val="002060"/>
                </a:solidFill>
              </a:rPr>
              <a:t>«Ты дома»</a:t>
            </a:r>
            <a:endParaRPr sz="2000" dirty="0">
              <a:solidFill>
                <a:srgbClr val="002060"/>
              </a:solidFill>
            </a:endParaRPr>
          </a:p>
        </p:txBody>
      </p:sp>
      <p:sp>
        <p:nvSpPr>
          <p:cNvPr id="189" name="Google Shape;189;p15"/>
          <p:cNvSpPr/>
          <p:nvPr/>
        </p:nvSpPr>
        <p:spPr>
          <a:xfrm flipH="1">
            <a:off x="7636350" y="4106900"/>
            <a:ext cx="4571100" cy="993300"/>
          </a:xfrm>
          <a:prstGeom prst="homePlate">
            <a:avLst>
              <a:gd name="adj" fmla="val 70273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Заявка не поддержана</a:t>
            </a:r>
            <a:endParaRPr sz="20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" name="Google Shape;190;p15"/>
          <p:cNvCxnSpPr/>
          <p:nvPr/>
        </p:nvCxnSpPr>
        <p:spPr>
          <a:xfrm>
            <a:off x="4725509" y="4610881"/>
            <a:ext cx="288030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1" name="Google Shape;191;p15"/>
          <p:cNvSpPr/>
          <p:nvPr/>
        </p:nvSpPr>
        <p:spPr>
          <a:xfrm>
            <a:off x="-3546" y="5639220"/>
            <a:ext cx="4740900" cy="887700"/>
          </a:xfrm>
          <a:prstGeom prst="homePlate">
            <a:avLst>
              <a:gd name="adj" fmla="val 66096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Мастер-классы для учителей английского языка 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5"/>
          <p:cNvSpPr/>
          <p:nvPr/>
        </p:nvSpPr>
        <p:spPr>
          <a:xfrm flipH="1">
            <a:off x="7699850" y="5607225"/>
            <a:ext cx="4495800" cy="958800"/>
          </a:xfrm>
          <a:prstGeom prst="homePlate">
            <a:avLst>
              <a:gd name="adj" fmla="val 7023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25 учителей повысили уровень инклюзивной компетенции</a:t>
            </a:r>
            <a:endParaRPr sz="1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Google Shape;193;p15"/>
          <p:cNvCxnSpPr/>
          <p:nvPr/>
        </p:nvCxnSpPr>
        <p:spPr>
          <a:xfrm rot="10800000" flipH="1">
            <a:off x="4739888" y="6080036"/>
            <a:ext cx="2926800" cy="1320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94" name="Google Shape;194;p15"/>
          <p:cNvCxnSpPr/>
          <p:nvPr/>
        </p:nvCxnSpPr>
        <p:spPr>
          <a:xfrm>
            <a:off x="4725502" y="3018505"/>
            <a:ext cx="288030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5" name="Google Shape;195;p15"/>
          <p:cNvSpPr/>
          <p:nvPr/>
        </p:nvSpPr>
        <p:spPr>
          <a:xfrm>
            <a:off x="0" y="1202407"/>
            <a:ext cx="4740796" cy="936104"/>
          </a:xfrm>
          <a:prstGeom prst="homePlate">
            <a:avLst>
              <a:gd name="adj" fmla="val 63228"/>
            </a:avLst>
          </a:prstGeom>
          <a:solidFill>
            <a:srgbClr val="F2DADA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Название мероприятия (события)</a:t>
            </a:r>
            <a:endParaRPr sz="2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5"/>
          <p:cNvSpPr/>
          <p:nvPr/>
        </p:nvSpPr>
        <p:spPr>
          <a:xfrm flipH="1">
            <a:off x="7665586" y="1322933"/>
            <a:ext cx="4527741" cy="752731"/>
          </a:xfrm>
          <a:prstGeom prst="homePlate">
            <a:avLst>
              <a:gd name="adj" fmla="val 80369"/>
            </a:avLst>
          </a:prstGeom>
          <a:solidFill>
            <a:srgbClr val="F2DADA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Результат</a:t>
            </a:r>
            <a:endParaRPr sz="2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7" name="Google Shape;197;p15"/>
          <p:cNvCxnSpPr/>
          <p:nvPr/>
        </p:nvCxnSpPr>
        <p:spPr>
          <a:xfrm>
            <a:off x="4763120" y="1670459"/>
            <a:ext cx="288032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8" name="Google Shape;198;p15"/>
          <p:cNvSpPr/>
          <p:nvPr/>
        </p:nvSpPr>
        <p:spPr>
          <a:xfrm>
            <a:off x="5892" y="191306"/>
            <a:ext cx="7773860" cy="721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МЕРОПРИЯТИЯ (СОБЫТИЯ), ПРОВЕДЕННЫЕ СТУДЕНЧЕСКИМ ОБЪЕДИНЕНИЕМ ПО ЗАПРОСУ СТОРОННИХ ОРГАНИЗАЦИЙ ИЛИ УНИВЕРСИТЕТА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5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chemeClr val="lt1"/>
                </a:solidFill>
              </a:rPr>
              <a:t>Январь - июнь 2024 г.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00" name="Google Shape;200;p15"/>
          <p:cNvSpPr txBox="1"/>
          <p:nvPr/>
        </p:nvSpPr>
        <p:spPr>
          <a:xfrm>
            <a:off x="5669352" y="5639225"/>
            <a:ext cx="86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ИРО</a:t>
            </a:r>
            <a:endParaRPr sz="1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5"/>
          <p:cNvSpPr txBox="1"/>
          <p:nvPr/>
        </p:nvSpPr>
        <p:spPr>
          <a:xfrm>
            <a:off x="5109750" y="1217075"/>
            <a:ext cx="225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A97955"/>
                </a:solidFill>
                <a:latin typeface="Arial"/>
                <a:ea typeface="Arial"/>
                <a:cs typeface="Arial"/>
                <a:sym typeface="Arial"/>
              </a:rPr>
              <a:t>ОРГАНИЗАЦИЯ</a:t>
            </a:r>
            <a:endParaRPr sz="1800" b="1" i="0" u="none" strike="noStrike" cap="none">
              <a:solidFill>
                <a:srgbClr val="A979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5"/>
          <p:cNvSpPr txBox="1"/>
          <p:nvPr/>
        </p:nvSpPr>
        <p:spPr>
          <a:xfrm>
            <a:off x="4904075" y="1754525"/>
            <a:ext cx="257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A97955"/>
                </a:solidFill>
                <a:latin typeface="Arial"/>
                <a:ea typeface="Arial"/>
                <a:cs typeface="Arial"/>
                <a:sym typeface="Arial"/>
              </a:rPr>
              <a:t>ДАТА ПРОВЕДЕНИЯ</a:t>
            </a:r>
            <a:endParaRPr sz="1800" b="1" i="0" u="none" strike="noStrike" cap="none">
              <a:solidFill>
                <a:srgbClr val="A979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5"/>
          <p:cNvSpPr txBox="1"/>
          <p:nvPr/>
        </p:nvSpPr>
        <p:spPr>
          <a:xfrm>
            <a:off x="5281500" y="3128363"/>
            <a:ext cx="20946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rgbClr val="7F7F7F"/>
                </a:solidFill>
              </a:rPr>
              <a:t>16 </a:t>
            </a:r>
            <a:r>
              <a:rPr lang="ru-RU" sz="1800" b="1" dirty="0">
                <a:solidFill>
                  <a:srgbClr val="7F7F7F"/>
                </a:solidFill>
              </a:rPr>
              <a:t>Июня</a:t>
            </a:r>
            <a:r>
              <a:rPr lang="ru-RU" sz="18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ru-RU" sz="1800" b="1" dirty="0">
                <a:solidFill>
                  <a:srgbClr val="7F7F7F"/>
                </a:solidFill>
              </a:rPr>
              <a:t>5</a:t>
            </a:r>
            <a:endParaRPr sz="1800" b="1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5"/>
          <p:cNvSpPr txBox="1"/>
          <p:nvPr/>
        </p:nvSpPr>
        <p:spPr>
          <a:xfrm>
            <a:off x="5079400" y="6164725"/>
            <a:ext cx="204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15 </a:t>
            </a:r>
            <a:r>
              <a:rPr lang="ru-RU" sz="1800" b="1" dirty="0">
                <a:solidFill>
                  <a:srgbClr val="7F7F7F"/>
                </a:solidFill>
              </a:rPr>
              <a:t>апреля</a:t>
            </a:r>
            <a:r>
              <a:rPr lang="ru-RU" sz="18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800" b="1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5"/>
          <p:cNvSpPr txBox="1"/>
          <p:nvPr/>
        </p:nvSpPr>
        <p:spPr>
          <a:xfrm>
            <a:off x="4739700" y="3863438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F7F7F"/>
                </a:solidFill>
              </a:rPr>
              <a:t>Комитет по молодёжной политике МО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132" t="6488" r="4903"/>
          <a:stretch/>
        </p:blipFill>
        <p:spPr>
          <a:xfrm>
            <a:off x="731520" y="482563"/>
            <a:ext cx="4328160" cy="6134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264" y="494270"/>
            <a:ext cx="4450080" cy="593112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84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/>
          <p:cNvSpPr/>
          <p:nvPr/>
        </p:nvSpPr>
        <p:spPr>
          <a:xfrm>
            <a:off x="3686" y="2452625"/>
            <a:ext cx="4712430" cy="1207268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Участие в конкурсе молодежных и студенческих проектов платформ «Твой Ход»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6"/>
          <p:cNvSpPr/>
          <p:nvPr/>
        </p:nvSpPr>
        <p:spPr>
          <a:xfrm flipH="1">
            <a:off x="7643440" y="2405658"/>
            <a:ext cx="4548560" cy="123165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Участие </a:t>
            </a:r>
            <a:r>
              <a:rPr lang="ru-RU" sz="2000">
                <a:solidFill>
                  <a:srgbClr val="002060"/>
                </a:solidFill>
              </a:rPr>
              <a:t>2</a:t>
            </a: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студентов в конкурсном отборе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6"/>
          <p:cNvSpPr/>
          <p:nvPr/>
        </p:nvSpPr>
        <p:spPr>
          <a:xfrm>
            <a:off x="-5607" y="3788754"/>
            <a:ext cx="4693475" cy="993168"/>
          </a:xfrm>
          <a:prstGeom prst="homePlate">
            <a:avLst>
              <a:gd name="adj" fmla="val 58631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Заявка на Грант Росмолодёжь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6"/>
          <p:cNvSpPr/>
          <p:nvPr/>
        </p:nvSpPr>
        <p:spPr>
          <a:xfrm flipH="1">
            <a:off x="7620868" y="3818408"/>
            <a:ext cx="4571132" cy="892671"/>
          </a:xfrm>
          <a:prstGeom prst="homePlate">
            <a:avLst>
              <a:gd name="adj" fmla="val 70273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Заявка не поддержана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5" name="Google Shape;215;p16"/>
          <p:cNvCxnSpPr/>
          <p:nvPr/>
        </p:nvCxnSpPr>
        <p:spPr>
          <a:xfrm>
            <a:off x="4732834" y="4285381"/>
            <a:ext cx="288032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16" name="Google Shape;216;p16"/>
          <p:cNvSpPr/>
          <p:nvPr/>
        </p:nvSpPr>
        <p:spPr>
          <a:xfrm>
            <a:off x="0" y="4910775"/>
            <a:ext cx="4740900" cy="1812300"/>
          </a:xfrm>
          <a:prstGeom prst="homePlate">
            <a:avLst>
              <a:gd name="adj" fmla="val 66096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Заявка на </a:t>
            </a:r>
            <a:r>
              <a:rPr lang="ru-RU" sz="2000" b="0" i="0" u="none" strike="noStrike" cap="none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грантовый</a:t>
            </a:r>
            <a:r>
              <a:rPr lang="ru-RU" sz="20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конкурс В. Потанина «Инклюзивное обучение иностранным языкам»</a:t>
            </a:r>
            <a:endParaRPr sz="20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7" name="Google Shape;217;p16"/>
          <p:cNvCxnSpPr/>
          <p:nvPr/>
        </p:nvCxnSpPr>
        <p:spPr>
          <a:xfrm rot="10800000" flipH="1">
            <a:off x="4778700" y="5812803"/>
            <a:ext cx="2804400" cy="690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18" name="Google Shape;218;p16"/>
          <p:cNvCxnSpPr/>
          <p:nvPr/>
        </p:nvCxnSpPr>
        <p:spPr>
          <a:xfrm>
            <a:off x="4749602" y="3044205"/>
            <a:ext cx="288032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19" name="Google Shape;219;p16"/>
          <p:cNvSpPr/>
          <p:nvPr/>
        </p:nvSpPr>
        <p:spPr>
          <a:xfrm>
            <a:off x="0" y="1202407"/>
            <a:ext cx="4740796" cy="936104"/>
          </a:xfrm>
          <a:prstGeom prst="homePlate">
            <a:avLst>
              <a:gd name="adj" fmla="val 63228"/>
            </a:avLst>
          </a:prstGeom>
          <a:solidFill>
            <a:srgbClr val="F2DADA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Название мероприятия (события)</a:t>
            </a:r>
            <a:endParaRPr sz="2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6"/>
          <p:cNvSpPr/>
          <p:nvPr/>
        </p:nvSpPr>
        <p:spPr>
          <a:xfrm flipH="1">
            <a:off x="7665586" y="1322933"/>
            <a:ext cx="4527741" cy="752731"/>
          </a:xfrm>
          <a:prstGeom prst="homePlate">
            <a:avLst>
              <a:gd name="adj" fmla="val 80369"/>
            </a:avLst>
          </a:prstGeom>
          <a:solidFill>
            <a:srgbClr val="F2DADA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Результат</a:t>
            </a:r>
            <a:endParaRPr sz="2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1" name="Google Shape;221;p16"/>
          <p:cNvCxnSpPr/>
          <p:nvPr/>
        </p:nvCxnSpPr>
        <p:spPr>
          <a:xfrm>
            <a:off x="4763120" y="1670459"/>
            <a:ext cx="288032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22" name="Google Shape;222;p16"/>
          <p:cNvSpPr/>
          <p:nvPr/>
        </p:nvSpPr>
        <p:spPr>
          <a:xfrm>
            <a:off x="4400" y="186625"/>
            <a:ext cx="7773900" cy="558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СТУДЕНЧЕСКОЕ ОБЪЕДИНЕНИЕ ПРИНЯЛО УЧАСТИЕ В МЕРОПРИЯТИЯХ ДРУГИХ ОРГАНИЗАЦИЙ: 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6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chemeClr val="lt1"/>
                </a:solidFill>
              </a:rPr>
              <a:t>Январь - июнь 2024 г.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24" name="Google Shape;224;p16"/>
          <p:cNvSpPr txBox="1"/>
          <p:nvPr/>
        </p:nvSpPr>
        <p:spPr>
          <a:xfrm>
            <a:off x="4959600" y="3067738"/>
            <a:ext cx="2272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dirty="0">
                <a:solidFill>
                  <a:srgbClr val="7F7F7F"/>
                </a:solidFill>
              </a:rPr>
              <a:t>Апрель </a:t>
            </a:r>
            <a:r>
              <a:rPr lang="ru-RU" sz="1800" b="1" dirty="0" smtClean="0">
                <a:solidFill>
                  <a:srgbClr val="7F7F7F"/>
                </a:solidFill>
              </a:rPr>
              <a:t>2025 </a:t>
            </a:r>
            <a:r>
              <a:rPr lang="ru-RU" sz="1800" b="1" dirty="0">
                <a:solidFill>
                  <a:srgbClr val="7F7F7F"/>
                </a:solidFill>
              </a:rPr>
              <a:t>- по настоящее время</a:t>
            </a:r>
            <a:endParaRPr sz="1800" b="1" dirty="0">
              <a:solidFill>
                <a:srgbClr val="7F7F7F"/>
              </a:solidFill>
            </a:endParaRPr>
          </a:p>
        </p:txBody>
      </p:sp>
      <p:sp>
        <p:nvSpPr>
          <p:cNvPr id="225" name="Google Shape;225;p16"/>
          <p:cNvSpPr txBox="1"/>
          <p:nvPr/>
        </p:nvSpPr>
        <p:spPr>
          <a:xfrm>
            <a:off x="5251025" y="1267050"/>
            <a:ext cx="208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A97955"/>
                </a:solidFill>
                <a:latin typeface="Arial"/>
                <a:ea typeface="Arial"/>
                <a:cs typeface="Arial"/>
                <a:sym typeface="Arial"/>
              </a:rPr>
              <a:t>ОРГАНИЗАТОР</a:t>
            </a:r>
            <a:endParaRPr sz="1800" b="1" i="0" u="none" strike="noStrike" cap="none">
              <a:solidFill>
                <a:srgbClr val="A979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6"/>
          <p:cNvSpPr txBox="1"/>
          <p:nvPr/>
        </p:nvSpPr>
        <p:spPr>
          <a:xfrm>
            <a:off x="5660878" y="1769169"/>
            <a:ext cx="108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A97955"/>
                </a:solidFill>
                <a:latin typeface="Arial"/>
                <a:ea typeface="Arial"/>
                <a:cs typeface="Arial"/>
                <a:sym typeface="Arial"/>
              </a:rPr>
              <a:t>ДАТА</a:t>
            </a:r>
            <a:endParaRPr sz="1800" b="1" i="0" u="none" strike="noStrike" cap="none">
              <a:solidFill>
                <a:srgbClr val="A979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6"/>
          <p:cNvSpPr txBox="1"/>
          <p:nvPr/>
        </p:nvSpPr>
        <p:spPr>
          <a:xfrm>
            <a:off x="5173050" y="4308225"/>
            <a:ext cx="184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rgbClr val="7F7F7F"/>
                </a:solidFill>
              </a:rPr>
              <a:t>Февраль </a:t>
            </a:r>
            <a:r>
              <a:rPr lang="ru-RU" sz="1800" b="1" dirty="0" smtClean="0">
                <a:solidFill>
                  <a:srgbClr val="7F7F7F"/>
                </a:solidFill>
              </a:rPr>
              <a:t>2025</a:t>
            </a:r>
            <a:endParaRPr sz="1800" b="1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6"/>
          <p:cNvSpPr txBox="1"/>
          <p:nvPr/>
        </p:nvSpPr>
        <p:spPr>
          <a:xfrm>
            <a:off x="4959601" y="3893213"/>
            <a:ext cx="227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Росмолодёжь</a:t>
            </a:r>
            <a:endParaRPr sz="1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6"/>
          <p:cNvSpPr txBox="1"/>
          <p:nvPr/>
        </p:nvSpPr>
        <p:spPr>
          <a:xfrm>
            <a:off x="5325900" y="5886150"/>
            <a:ext cx="15747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rgbClr val="7F7F7F"/>
                </a:solidFill>
              </a:rPr>
              <a:t>Январь</a:t>
            </a:r>
            <a:r>
              <a:rPr lang="ru-RU" sz="1800" b="1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800" b="1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6"/>
          <p:cNvSpPr/>
          <p:nvPr/>
        </p:nvSpPr>
        <p:spPr>
          <a:xfrm flipH="1">
            <a:off x="7620900" y="5297424"/>
            <a:ext cx="4571100" cy="1019700"/>
          </a:xfrm>
          <a:prstGeom prst="homePlate">
            <a:avLst>
              <a:gd name="adj" fmla="val 70273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Заявка </a:t>
            </a:r>
            <a:r>
              <a:rPr lang="ru-RU" sz="2000">
                <a:solidFill>
                  <a:srgbClr val="002060"/>
                </a:solidFill>
              </a:rPr>
              <a:t>одобрена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" y="404346"/>
            <a:ext cx="6366510" cy="47681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872" y="748429"/>
            <a:ext cx="3578495" cy="53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26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0" y="2333138"/>
            <a:ext cx="4712400" cy="126750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sz="2000" dirty="0">
                <a:solidFill>
                  <a:srgbClr val="002060"/>
                </a:solidFill>
              </a:rPr>
              <a:t>Очная сессия Областной школы волонтёров</a:t>
            </a:r>
            <a:endParaRPr sz="2000" dirty="0">
              <a:solidFill>
                <a:srgbClr val="002060"/>
              </a:solidFill>
            </a:endParaRPr>
          </a:p>
        </p:txBody>
      </p:sp>
      <p:sp>
        <p:nvSpPr>
          <p:cNvPr id="237" name="Google Shape;237;p17"/>
          <p:cNvSpPr/>
          <p:nvPr/>
        </p:nvSpPr>
        <p:spPr>
          <a:xfrm flipH="1">
            <a:off x="7643440" y="2405658"/>
            <a:ext cx="4548560" cy="123165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rgbClr val="002060"/>
                </a:solidFill>
              </a:rPr>
              <a:t>Проведение мероприятия</a:t>
            </a:r>
            <a:endParaRPr sz="2000">
              <a:solidFill>
                <a:srgbClr val="002060"/>
              </a:solidFill>
            </a:endParaRPr>
          </a:p>
        </p:txBody>
      </p:sp>
      <p:sp>
        <p:nvSpPr>
          <p:cNvPr id="238" name="Google Shape;238;p17"/>
          <p:cNvSpPr/>
          <p:nvPr/>
        </p:nvSpPr>
        <p:spPr>
          <a:xfrm>
            <a:off x="-5607" y="3788754"/>
            <a:ext cx="4693475" cy="1377012"/>
          </a:xfrm>
          <a:prstGeom prst="homePlate">
            <a:avLst>
              <a:gd name="adj" fmla="val 58631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2000"/>
            </a:pPr>
            <a:r>
              <a:rPr lang="ru-RU" sz="2000" dirty="0" smtClean="0">
                <a:solidFill>
                  <a:srgbClr val="002060"/>
                </a:solidFill>
              </a:rPr>
              <a:t>Участие в проведении Дня открытых дверей МАУ</a:t>
            </a:r>
            <a:endParaRPr sz="20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7"/>
          <p:cNvSpPr/>
          <p:nvPr/>
        </p:nvSpPr>
        <p:spPr>
          <a:xfrm flipH="1">
            <a:off x="7651375" y="4008200"/>
            <a:ext cx="4548600" cy="892800"/>
          </a:xfrm>
          <a:prstGeom prst="homePlate">
            <a:avLst>
              <a:gd name="adj" fmla="val 70273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Презентация СОО</a:t>
            </a:r>
            <a:endParaRPr sz="2000" dirty="0">
              <a:solidFill>
                <a:srgbClr val="002060"/>
              </a:solidFill>
            </a:endParaRPr>
          </a:p>
        </p:txBody>
      </p:sp>
      <p:cxnSp>
        <p:nvCxnSpPr>
          <p:cNvPr id="240" name="Google Shape;240;p17"/>
          <p:cNvCxnSpPr/>
          <p:nvPr/>
        </p:nvCxnSpPr>
        <p:spPr>
          <a:xfrm>
            <a:off x="4729484" y="4450656"/>
            <a:ext cx="288030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41" name="Google Shape;241;p17"/>
          <p:cNvSpPr/>
          <p:nvPr/>
        </p:nvSpPr>
        <p:spPr>
          <a:xfrm>
            <a:off x="0" y="5265276"/>
            <a:ext cx="4740796" cy="1171150"/>
          </a:xfrm>
          <a:prstGeom prst="homePlate">
            <a:avLst>
              <a:gd name="adj" fmla="val 66096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2000"/>
            </a:pPr>
            <a:r>
              <a:rPr lang="ru-RU" sz="1600" dirty="0">
                <a:solidFill>
                  <a:schemeClr val="dk2"/>
                </a:solidFill>
              </a:rPr>
              <a:t>Региональный чемпионат «</a:t>
            </a:r>
            <a:r>
              <a:rPr lang="ru-RU" sz="1600" dirty="0" err="1">
                <a:solidFill>
                  <a:schemeClr val="dk2"/>
                </a:solidFill>
              </a:rPr>
              <a:t>Абилимпикс</a:t>
            </a:r>
            <a:r>
              <a:rPr lang="ru-RU" sz="1600" dirty="0">
                <a:solidFill>
                  <a:schemeClr val="dk2"/>
                </a:solidFill>
              </a:rPr>
              <a:t>»</a:t>
            </a:r>
          </a:p>
          <a:p>
            <a:pPr lvl="0">
              <a:buSzPts val="2000"/>
            </a:pPr>
            <a:r>
              <a:rPr lang="ru-RU" sz="1600" dirty="0">
                <a:solidFill>
                  <a:schemeClr val="dk2"/>
                </a:solidFill>
              </a:rPr>
              <a:t>Х Региональный чемпионат профессионального мастерства среди лиц с ОВЗ в Мурманской области</a:t>
            </a:r>
            <a:endParaRPr lang="ru-RU" sz="1600" dirty="0">
              <a:solidFill>
                <a:schemeClr val="dk2"/>
              </a:solidFill>
            </a:endParaRPr>
          </a:p>
        </p:txBody>
      </p:sp>
      <p:sp>
        <p:nvSpPr>
          <p:cNvPr id="242" name="Google Shape;242;p17"/>
          <p:cNvSpPr/>
          <p:nvPr/>
        </p:nvSpPr>
        <p:spPr>
          <a:xfrm flipH="1">
            <a:off x="7835700" y="5321850"/>
            <a:ext cx="4356300" cy="1043700"/>
          </a:xfrm>
          <a:prstGeom prst="homePlate">
            <a:avLst>
              <a:gd name="adj" fmla="val 7023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Команда вышла </a:t>
            </a:r>
            <a:r>
              <a:rPr lang="ru-RU" sz="2000" dirty="0" smtClean="0">
                <a:solidFill>
                  <a:srgbClr val="002060"/>
                </a:solidFill>
              </a:rPr>
              <a:t>на</a:t>
            </a:r>
            <a:r>
              <a:rPr lang="ru-RU" sz="2000" dirty="0" smtClean="0">
                <a:solidFill>
                  <a:srgbClr val="002060"/>
                </a:solidFill>
              </a:rPr>
              <a:t> следующий уровень </a:t>
            </a:r>
            <a:endParaRPr sz="2000" dirty="0">
              <a:solidFill>
                <a:srgbClr val="002060"/>
              </a:solidFill>
            </a:endParaRPr>
          </a:p>
        </p:txBody>
      </p:sp>
      <p:cxnSp>
        <p:nvCxnSpPr>
          <p:cNvPr id="243" name="Google Shape;243;p17"/>
          <p:cNvCxnSpPr/>
          <p:nvPr/>
        </p:nvCxnSpPr>
        <p:spPr>
          <a:xfrm rot="10800000" flipH="1">
            <a:off x="4754999" y="5842911"/>
            <a:ext cx="3066600" cy="1590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44" name="Google Shape;244;p17"/>
          <p:cNvCxnSpPr/>
          <p:nvPr/>
        </p:nvCxnSpPr>
        <p:spPr>
          <a:xfrm>
            <a:off x="4749602" y="3044205"/>
            <a:ext cx="288032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45" name="Google Shape;245;p17"/>
          <p:cNvSpPr/>
          <p:nvPr/>
        </p:nvSpPr>
        <p:spPr>
          <a:xfrm>
            <a:off x="0" y="1202407"/>
            <a:ext cx="4740796" cy="936104"/>
          </a:xfrm>
          <a:prstGeom prst="homePlate">
            <a:avLst>
              <a:gd name="adj" fmla="val 63228"/>
            </a:avLst>
          </a:prstGeom>
          <a:solidFill>
            <a:srgbClr val="F2DADA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Название мероприятия (события)</a:t>
            </a:r>
            <a:endParaRPr sz="2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7"/>
          <p:cNvSpPr/>
          <p:nvPr/>
        </p:nvSpPr>
        <p:spPr>
          <a:xfrm flipH="1">
            <a:off x="7665586" y="1322933"/>
            <a:ext cx="4527741" cy="752731"/>
          </a:xfrm>
          <a:prstGeom prst="homePlate">
            <a:avLst>
              <a:gd name="adj" fmla="val 80369"/>
            </a:avLst>
          </a:prstGeom>
          <a:solidFill>
            <a:srgbClr val="F2DADA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Результат</a:t>
            </a:r>
            <a:endParaRPr sz="2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7" name="Google Shape;247;p17"/>
          <p:cNvCxnSpPr/>
          <p:nvPr/>
        </p:nvCxnSpPr>
        <p:spPr>
          <a:xfrm>
            <a:off x="4763120" y="1670459"/>
            <a:ext cx="288032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48" name="Google Shape;248;p17"/>
          <p:cNvSpPr/>
          <p:nvPr/>
        </p:nvSpPr>
        <p:spPr>
          <a:xfrm>
            <a:off x="4400" y="186624"/>
            <a:ext cx="7773900" cy="51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СТУДЕНЧЕСКОЕ ОБЪЕДИНЕНИЕ ПРИНЯЛО УЧАСТИЕ В МЕРОПРИЯТИЯХ ДРУГИХ ОРГАНИЗАЦИЙ: 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7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chemeClr val="lt1"/>
                </a:solidFill>
              </a:rPr>
              <a:t>Январь - июнь 2024 г.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50" name="Google Shape;250;p17"/>
          <p:cNvSpPr txBox="1"/>
          <p:nvPr/>
        </p:nvSpPr>
        <p:spPr>
          <a:xfrm>
            <a:off x="5433148" y="2605500"/>
            <a:ext cx="132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Мурманск</a:t>
            </a:r>
            <a:endParaRPr sz="1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7"/>
          <p:cNvSpPr txBox="1"/>
          <p:nvPr/>
        </p:nvSpPr>
        <p:spPr>
          <a:xfrm>
            <a:off x="4921500" y="3044200"/>
            <a:ext cx="234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rgbClr val="7F7F7F"/>
                </a:solidFill>
              </a:rPr>
              <a:t>Май </a:t>
            </a:r>
            <a:r>
              <a:rPr lang="ru-RU" sz="1800" b="1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800" b="1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7"/>
          <p:cNvSpPr txBox="1"/>
          <p:nvPr/>
        </p:nvSpPr>
        <p:spPr>
          <a:xfrm>
            <a:off x="5240588" y="1267050"/>
            <a:ext cx="199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A97955"/>
                </a:solidFill>
                <a:latin typeface="Arial"/>
                <a:ea typeface="Arial"/>
                <a:cs typeface="Arial"/>
                <a:sym typeface="Arial"/>
              </a:rPr>
              <a:t>ОРГАНИЗАТОР</a:t>
            </a:r>
            <a:endParaRPr sz="1800" b="1" i="0" u="none" strike="noStrike" cap="none">
              <a:solidFill>
                <a:srgbClr val="A979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/>
          <p:nvPr/>
        </p:nvSpPr>
        <p:spPr>
          <a:xfrm>
            <a:off x="5756515" y="1770769"/>
            <a:ext cx="108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A97955"/>
                </a:solidFill>
                <a:latin typeface="Arial"/>
                <a:ea typeface="Arial"/>
                <a:cs typeface="Arial"/>
                <a:sym typeface="Arial"/>
              </a:rPr>
              <a:t>ДАТА</a:t>
            </a:r>
            <a:endParaRPr sz="1800" b="1" i="0" u="none" strike="noStrike" cap="none">
              <a:solidFill>
                <a:srgbClr val="A979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7"/>
          <p:cNvSpPr txBox="1"/>
          <p:nvPr/>
        </p:nvSpPr>
        <p:spPr>
          <a:xfrm>
            <a:off x="5188674" y="4519275"/>
            <a:ext cx="21631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15 Марта 2025</a:t>
            </a:r>
            <a:endParaRPr sz="1800" b="1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7"/>
          <p:cNvSpPr txBox="1"/>
          <p:nvPr/>
        </p:nvSpPr>
        <p:spPr>
          <a:xfrm>
            <a:off x="4995388" y="5382187"/>
            <a:ext cx="258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7F7F7F"/>
                </a:solidFill>
              </a:rPr>
              <a:t>Кафедра педагогики</a:t>
            </a:r>
            <a:endParaRPr sz="1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7"/>
          <p:cNvSpPr txBox="1"/>
          <p:nvPr/>
        </p:nvSpPr>
        <p:spPr>
          <a:xfrm>
            <a:off x="5323525" y="4034125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Мурманск</a:t>
            </a:r>
            <a:endParaRPr sz="1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7"/>
          <p:cNvSpPr txBox="1"/>
          <p:nvPr/>
        </p:nvSpPr>
        <p:spPr>
          <a:xfrm>
            <a:off x="5283350" y="5891950"/>
            <a:ext cx="190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rgbClr val="7F7F7F"/>
                </a:solidFill>
              </a:rPr>
              <a:t>Май</a:t>
            </a:r>
            <a:r>
              <a:rPr lang="ru-RU" sz="18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ru-RU" sz="1800" b="1" dirty="0">
                <a:solidFill>
                  <a:srgbClr val="7F7F7F"/>
                </a:solidFill>
              </a:rPr>
              <a:t>5</a:t>
            </a:r>
            <a:endParaRPr sz="1800" b="1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" y="414909"/>
            <a:ext cx="6051534" cy="3401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332" r="5101"/>
          <a:stretch/>
        </p:blipFill>
        <p:spPr>
          <a:xfrm>
            <a:off x="1950720" y="3429000"/>
            <a:ext cx="2132815" cy="32475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303" y="2889504"/>
            <a:ext cx="5508130" cy="36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721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C954299CC7C74787C5DB4E170E6319" ma:contentTypeVersion="1" ma:contentTypeDescription="Создание документа." ma:contentTypeScope="" ma:versionID="255ca6688800207f590935740eb8b7b8">
  <xsd:schema xmlns:xsd="http://www.w3.org/2001/XMLSchema" xmlns:xs="http://www.w3.org/2001/XMLSchema" xmlns:p="http://schemas.microsoft.com/office/2006/metadata/properties" xmlns:ns2="6dde1ffd-fe43-487b-ac24-1c4381492127" targetNamespace="http://schemas.microsoft.com/office/2006/metadata/properties" ma:root="true" ma:fieldsID="d06facd95716ef3898a83695a0a86e8a" ns2:_="">
    <xsd:import namespace="6dde1ffd-fe43-487b-ac24-1c438149212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de1ffd-fe43-487b-ac24-1c438149212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de1ffd-fe43-487b-ac24-1c4381492127">WQCEFQ3537W2-1796971845-15306</_dlc_DocId>
    <_dlc_DocIdUrl xmlns="6dde1ffd-fe43-487b-ac24-1c4381492127">
      <Url>https://intra.mauniver.ru/tech/_layouts/15/DocIdRedir.aspx?ID=WQCEFQ3537W2-1796971845-15306</Url>
      <Description>WQCEFQ3537W2-1796971845-15306</Description>
    </_dlc_DocIdUrl>
  </documentManagement>
</p:properties>
</file>

<file path=customXml/itemProps1.xml><?xml version="1.0" encoding="utf-8"?>
<ds:datastoreItem xmlns:ds="http://schemas.openxmlformats.org/officeDocument/2006/customXml" ds:itemID="{1E38F9FE-A2B2-4482-8ACF-BE49159565ED}"/>
</file>

<file path=customXml/itemProps2.xml><?xml version="1.0" encoding="utf-8"?>
<ds:datastoreItem xmlns:ds="http://schemas.openxmlformats.org/officeDocument/2006/customXml" ds:itemID="{91164BE7-DD80-433C-B2FD-2E133814066B}"/>
</file>

<file path=customXml/itemProps3.xml><?xml version="1.0" encoding="utf-8"?>
<ds:datastoreItem xmlns:ds="http://schemas.openxmlformats.org/officeDocument/2006/customXml" ds:itemID="{20FDA5E9-6125-4EC9-B1CF-1CFC48831BB5}"/>
</file>

<file path=customXml/itemProps4.xml><?xml version="1.0" encoding="utf-8"?>
<ds:datastoreItem xmlns:ds="http://schemas.openxmlformats.org/officeDocument/2006/customXml" ds:itemID="{C03CC34B-DF61-493E-8E18-6E57686AD5BB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635</Words>
  <Application>Microsoft Office PowerPoint</Application>
  <PresentationFormat>Широкоэкранный</PresentationFormat>
  <Paragraphs>167</Paragraphs>
  <Slides>12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13</cp:revision>
  <dcterms:modified xsi:type="dcterms:W3CDTF">2025-06-15T14:27:10Z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0x01010053C954299CC7C74787C5DB4E170E6319</vt:lpwstr>
  </property>
  <property fmtid="{D5CDD505-2E9C-101B-9397-08002B2CF9AE}" pid="3" name="_dlc_DocIdItemGuid">
    <vt:lpwstr>b775ff59-5960-4782-ad01-3213ce633e9d</vt:lpwstr>
  </property>
</Properties>
</file>