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57" r:id="rId6"/>
    <p:sldId id="259" r:id="rId7"/>
    <p:sldId id="260" r:id="rId8"/>
    <p:sldId id="268" r:id="rId9"/>
    <p:sldId id="269" r:id="rId10"/>
    <p:sldId id="262" r:id="rId11"/>
    <p:sldId id="264" r:id="rId12"/>
  </p:sldIdLst>
  <p:sldSz cx="9144000" cy="6858000" type="screen4x3"/>
  <p:notesSz cx="6858000" cy="9144000"/>
  <p:photoAlbum layout="2pic" frame="frameStyle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28713-BD89-42D6-820D-62C075BD8F18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8501C-0C35-43C0-8363-0886FA0D4C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0612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28713-BD89-42D6-820D-62C075BD8F18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8501C-0C35-43C0-8363-0886FA0D4C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2714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28713-BD89-42D6-820D-62C075BD8F18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8501C-0C35-43C0-8363-0886FA0D4C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388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28713-BD89-42D6-820D-62C075BD8F18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8501C-0C35-43C0-8363-0886FA0D4C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677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28713-BD89-42D6-820D-62C075BD8F18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8501C-0C35-43C0-8363-0886FA0D4C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1492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28713-BD89-42D6-820D-62C075BD8F18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8501C-0C35-43C0-8363-0886FA0D4C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4114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28713-BD89-42D6-820D-62C075BD8F18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8501C-0C35-43C0-8363-0886FA0D4C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9091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28713-BD89-42D6-820D-62C075BD8F18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8501C-0C35-43C0-8363-0886FA0D4C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075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28713-BD89-42D6-820D-62C075BD8F18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8501C-0C35-43C0-8363-0886FA0D4C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7036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28713-BD89-42D6-820D-62C075BD8F18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8501C-0C35-43C0-8363-0886FA0D4C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3880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28713-BD89-42D6-820D-62C075BD8F18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8501C-0C35-43C0-8363-0886FA0D4C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386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28713-BD89-42D6-820D-62C075BD8F18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8501C-0C35-43C0-8363-0886FA0D4C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400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БЕРЕГОВАЯ ПОЛУАВТОМАТИЧЕСКАЯ ПРОМЫСЛОВАЯ ЯРУСНАЯ СИСТЕМА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err="1" smtClean="0"/>
              <a:t>Муравейко</a:t>
            </a:r>
            <a:r>
              <a:rPr lang="ru-RU" dirty="0" smtClean="0"/>
              <a:t> А.В.</a:t>
            </a:r>
          </a:p>
          <a:p>
            <a:r>
              <a:rPr lang="ru-RU" dirty="0" smtClean="0"/>
              <a:t>ПИНРО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78210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5258" y="260648"/>
            <a:ext cx="4069881" cy="247864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6280" y="260649"/>
            <a:ext cx="3880459" cy="24786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5258" y="3042343"/>
            <a:ext cx="46487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Концевое кольцо-фиксатор.</a:t>
            </a:r>
          </a:p>
          <a:p>
            <a:pPr algn="just"/>
            <a:r>
              <a:rPr lang="ru-RU" sz="1400" dirty="0"/>
              <a:t>Самая важная часть “подводной” системы колец, которая обеспечивает натяжку, циркуляцию и </a:t>
            </a:r>
            <a:r>
              <a:rPr lang="ru-RU" sz="1400" dirty="0" smtClean="0"/>
              <a:t>предотвращает перехлесты </a:t>
            </a:r>
            <a:r>
              <a:rPr lang="ru-RU" sz="1400" dirty="0"/>
              <a:t>ярусного фала с оснасткой. Устанавливается </a:t>
            </a:r>
            <a:r>
              <a:rPr lang="ru-RU" sz="1400" dirty="0" smtClean="0"/>
              <a:t>в последнею очередь, </a:t>
            </a:r>
            <a:r>
              <a:rPr lang="ru-RU" sz="1400" dirty="0"/>
              <a:t>обладает самой большой плавучестью и  самой тяжелой якорной </a:t>
            </a:r>
            <a:r>
              <a:rPr lang="ru-RU" sz="1400" dirty="0" smtClean="0"/>
              <a:t>сцепкой. Вводные отверстия </a:t>
            </a:r>
            <a:r>
              <a:rPr lang="ru-RU" sz="1400" dirty="0"/>
              <a:t>кольца - </a:t>
            </a:r>
            <a:r>
              <a:rPr lang="ru-RU" sz="1400" dirty="0" smtClean="0"/>
              <a:t>должны </a:t>
            </a:r>
            <a:r>
              <a:rPr lang="ru-RU" sz="1400" dirty="0"/>
              <a:t>иметь достаточный диаметр, для прохождения  любой крупной рыбы; а диаметр </a:t>
            </a:r>
            <a:r>
              <a:rPr lang="ru-RU" sz="1400" dirty="0" smtClean="0"/>
              <a:t>внутреннего ролика должен </a:t>
            </a:r>
            <a:r>
              <a:rPr lang="ru-RU" sz="1400" dirty="0"/>
              <a:t>обеспечивать разводку противоположных участков ярусного фала на достаточное расстояние, во избежание их сцепов и перехлестов (не менее 1,5 метров). Плавучесть кольца должна составлять около </a:t>
            </a:r>
            <a:r>
              <a:rPr lang="ru-RU" sz="1400" dirty="0" smtClean="0"/>
              <a:t>2/3 </a:t>
            </a:r>
            <a:r>
              <a:rPr lang="ru-RU" sz="1400" dirty="0"/>
              <a:t>от веса якорной сцепки, такое соотношение позволит избежать сдвигов и дрейфа якорей, но должно обеспечить достаточную натяжку ярусного фала. Оборудуется аварийно-сигнальным буем с тросом.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8064" y="3284984"/>
            <a:ext cx="3758839" cy="28191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7704" y="2734566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Рис 1</a:t>
            </a:r>
            <a:endParaRPr lang="ru-RU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332999" y="2739293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Рис 2</a:t>
            </a:r>
            <a:endParaRPr lang="ru-RU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332999" y="6026247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Рис 3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xmlns="" val="1715946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7789" y="94446"/>
            <a:ext cx="5805436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36311" y="3645024"/>
            <a:ext cx="352839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Слип-приемник</a:t>
            </a:r>
          </a:p>
          <a:p>
            <a:pPr algn="just"/>
            <a:r>
              <a:rPr lang="ru-RU" sz="1400" dirty="0"/>
              <a:t>Предохраняет от зацепления ярусный фал при его выборке и </a:t>
            </a:r>
            <a:r>
              <a:rPr lang="ru-RU" sz="1400" dirty="0" smtClean="0"/>
              <a:t>предотвращает </a:t>
            </a:r>
            <a:r>
              <a:rPr lang="ru-RU" sz="1400" dirty="0"/>
              <a:t>провисания при выводе из воды фала с </a:t>
            </a:r>
            <a:r>
              <a:rPr lang="ru-RU" sz="1400" dirty="0" smtClean="0"/>
              <a:t>оснасткой </a:t>
            </a:r>
            <a:r>
              <a:rPr lang="ru-RU" sz="1400" dirty="0"/>
              <a:t>и рыбой. Устанавливается слип-приемник на самом краю берега и заходит в воду отодвигая ярусный фал от него. На краю слипа погруженного в воду устанавливается ролик-цилиндр, чтобы избежать зацепов о край и перетирания </a:t>
            </a:r>
            <a:r>
              <a:rPr lang="ru-RU" sz="1400" dirty="0" smtClean="0"/>
              <a:t>фала. Можно использовать складной вариант слипа, который позволяет его убирать при сильных накатных волнах.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3396452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настоящее время мировой океан является одним из основных источников пищи для человека. Рыба – неотъемлемая часть пищевого рациона в каждой семье, но как она попадает к потребителю? Основным способом добычи остается до сих пор траловый лов 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средних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крупнотоннажных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судах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Донное траление, основной способ промысла донных и придонных видов рыб, при котором морское дно “перепахивается” тралом, повреждая экосистему дна. К тому же, каждый выход в море крупного судна сопровождается тоннами отходов выбрасываемых за борт, что неизменно влияет на экологию морей и океанов. Ярусный же лов тоже эффективный, но недостаточно востребованный способ добычи рыб, который не наносит никакого вреда экосистеме, в настоящее время не очень продуктивен по многим причинам. Ярусы ставят небольшие суда и катера, которые очень сильно зависят от погодных условий, размера квоты на вылов, объекта промысла, финансовых возможностей.</a:t>
            </a: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Можно ли заниматься промыслом рыбы не выходя в море, без судов и больших экипажей? Конечно можно, но пока это направление совсем не развито в мире.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0705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БЕРЕГОВАЯ ПОЛУАВТОМАТИЧЕСКАЯ ПРОМЫСЛОВАЯ</a:t>
            </a:r>
          </a:p>
          <a:p>
            <a:pPr algn="ctr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ЯРУСНАЯ СИСТЕМА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Основным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назначением этой системы является береговой промысловый лов различных видов рыб, на разных глубинах. Для этого необходимо несколько важных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факторов: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а) прохождение путей миграции промысловых рыб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вблизи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береговой линии; б) место установки системы должно быть защищено от больших накатных волн; в) рельеф дна, при донном лове, должен быть достаточно ровным. Мест соответствующих таким условиям очень много. К достоинствам данной системы можно отнести: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1.	низкие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энергозатраты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2.	экологическую безопасность;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3.	работу при сложных погодных условиях;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4.	непрерывность лова;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5.	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обслуживающего персонала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1-3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чел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6.	селективность лова;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7.	простоту в обслуживании;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8.	поступление свежей рыбы на внутренний рынок и перерабатывающие предприятия;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9.	лов на разных глубинах;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10.	потенциальную зону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облова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500-1500 м от берега;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11.	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полная автономность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4879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192688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Система состоит из нескольких основных узлов: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1.	приводной барабан с редукторной системой;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2.	силовая установка с пультом управления;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3.	система роликов-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натяжителей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4.	система колец-фиксаторов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повышенной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плавучести с якорной сцепкой;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5.	фал с карабинами и поводками;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6.	слип-приемник.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730" y="3654898"/>
            <a:ext cx="4045744" cy="232239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42998" y="3212976"/>
            <a:ext cx="4260990" cy="2764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5198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265363"/>
            <a:ext cx="4492302" cy="282693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99805" y="368109"/>
            <a:ext cx="4292675" cy="270130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3102361"/>
            <a:ext cx="6336704" cy="32976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3452" y="2420888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Рис 1</a:t>
            </a:r>
            <a:endParaRPr lang="ru-RU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420888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Рис 2</a:t>
            </a:r>
            <a:endParaRPr lang="ru-RU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87449" y="6011415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Рис 3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xmlns="" val="2594881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012760"/>
            <a:ext cx="4873338" cy="316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2940" y="260647"/>
            <a:ext cx="4153036" cy="238232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12952" y="262505"/>
            <a:ext cx="4082965" cy="234213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3528" y="3012760"/>
            <a:ext cx="367240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Приводной барабан</a:t>
            </a:r>
          </a:p>
          <a:p>
            <a:pPr algn="just"/>
            <a:r>
              <a:rPr lang="ru-RU" sz="1400" dirty="0"/>
              <a:t>Приводит в движение ярусный фал с оснасткой за счет </a:t>
            </a:r>
            <a:r>
              <a:rPr lang="ru-RU" sz="1400" dirty="0" smtClean="0"/>
              <a:t>зажима </a:t>
            </a:r>
            <a:r>
              <a:rPr lang="ru-RU" sz="1400" dirty="0"/>
              <a:t>фала между внутренними частями барабана. Внутренняя часть барабана должна состоять из твердого, </a:t>
            </a:r>
            <a:r>
              <a:rPr lang="ru-RU" sz="1400" dirty="0" err="1"/>
              <a:t>резиноподобного</a:t>
            </a:r>
            <a:r>
              <a:rPr lang="ru-RU" sz="1400" dirty="0"/>
              <a:t> материала, который не будет повреждать ярусный фал при его прокручивании и обеспечивающего достаточную степень сцепления, чтобы избежать проскальзывания фала. </a:t>
            </a:r>
            <a:r>
              <a:rPr lang="ru-RU" sz="1400" dirty="0" err="1"/>
              <a:t>Отсекатель</a:t>
            </a:r>
            <a:r>
              <a:rPr lang="ru-RU" sz="1400" dirty="0"/>
              <a:t> предохраняет от перекручивания фала в случае его защемления (</a:t>
            </a:r>
            <a:r>
              <a:rPr lang="ru-RU" sz="1400" dirty="0" smtClean="0"/>
              <a:t>рис.3-15). </a:t>
            </a:r>
            <a:r>
              <a:rPr lang="ru-RU" sz="1400" dirty="0"/>
              <a:t>В движение приводной барабан приводится силовой установкой с помощью приводного вала и редукторной системы.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47664" y="2604638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Рис 1</a:t>
            </a:r>
            <a:endParaRPr lang="ru-RU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12160" y="2559005"/>
            <a:ext cx="1103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Рис 2</a:t>
            </a:r>
            <a:endParaRPr lang="ru-RU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360924" y="6028970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Рис 3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xmlns="" val="1478305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910" y="308130"/>
            <a:ext cx="4598999" cy="2638148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39668" y="288714"/>
            <a:ext cx="4610406" cy="2657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6475" y="3933056"/>
            <a:ext cx="83874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Система роликов-</a:t>
            </a:r>
            <a:r>
              <a:rPr lang="ru-RU" sz="1400" b="1" dirty="0" err="1"/>
              <a:t>натяжителей</a:t>
            </a:r>
            <a:endParaRPr lang="ru-RU" sz="1400" b="1" dirty="0"/>
          </a:p>
          <a:p>
            <a:pPr algn="just"/>
            <a:r>
              <a:rPr lang="ru-RU" sz="1400" dirty="0"/>
              <a:t>Предназначена для поддержания ярусного фала в достаточном натяжении перед вводом в приводной барабан и на выходе из него. Ролики-</a:t>
            </a:r>
            <a:r>
              <a:rPr lang="ru-RU" sz="1400" dirty="0" err="1"/>
              <a:t>натяжители</a:t>
            </a:r>
            <a:r>
              <a:rPr lang="ru-RU" sz="1400" dirty="0"/>
              <a:t> ходят по вертикали за счет мощных пружин (амортизаторов) в </a:t>
            </a:r>
            <a:r>
              <a:rPr lang="ru-RU" sz="1400" dirty="0" err="1" smtClean="0"/>
              <a:t>противоход</a:t>
            </a:r>
            <a:r>
              <a:rPr lang="ru-RU" sz="1400" dirty="0" smtClean="0"/>
              <a:t> друг-другу, </a:t>
            </a:r>
            <a:r>
              <a:rPr lang="ru-RU" sz="1400" dirty="0"/>
              <a:t>что </a:t>
            </a:r>
            <a:r>
              <a:rPr lang="ru-RU" sz="1400" dirty="0" err="1"/>
              <a:t>обестечивает</a:t>
            </a:r>
            <a:r>
              <a:rPr lang="ru-RU" sz="1400" dirty="0"/>
              <a:t> </a:t>
            </a:r>
            <a:r>
              <a:rPr lang="ru-RU" sz="1400" dirty="0" err="1"/>
              <a:t>донатяжку</a:t>
            </a:r>
            <a:r>
              <a:rPr lang="ru-RU" sz="1400" dirty="0"/>
              <a:t> фала в случае его ослабления. Откидные скобы </a:t>
            </a:r>
            <a:r>
              <a:rPr lang="ru-RU" sz="1400" dirty="0" smtClean="0"/>
              <a:t>(направляющие рис 2-20) </a:t>
            </a:r>
            <a:r>
              <a:rPr lang="ru-RU" sz="1400" dirty="0"/>
              <a:t>фиксируют ярусный фал, для его подачи на роликовую систему, а также обеспечивают незначительное разведение противоположных сторон ярусного фала, что позволяет избежать спутываний и </a:t>
            </a:r>
            <a:r>
              <a:rPr lang="ru-RU" sz="1400" dirty="0" smtClean="0"/>
              <a:t>перехлестов. </a:t>
            </a:r>
            <a:r>
              <a:rPr lang="ru-RU" sz="1400" dirty="0"/>
              <a:t>Система роликов- </a:t>
            </a:r>
            <a:r>
              <a:rPr lang="ru-RU" sz="1400" dirty="0" err="1"/>
              <a:t>натяжителей</a:t>
            </a:r>
            <a:r>
              <a:rPr lang="ru-RU" sz="1400" dirty="0"/>
              <a:t> ставится на небольшом удалении от приводного барабана и перед слипом-приемником.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47664" y="2965694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Рис 1</a:t>
            </a:r>
            <a:endParaRPr lang="ru-RU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80451" y="2965693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Рис 2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xmlns="" val="4239593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260648"/>
            <a:ext cx="7632848" cy="34563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6" y="4437112"/>
            <a:ext cx="74888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Ярусный фал с оснасткой</a:t>
            </a:r>
          </a:p>
          <a:p>
            <a:pPr algn="just"/>
            <a:r>
              <a:rPr lang="ru-RU" sz="1400" dirty="0"/>
              <a:t>Фал должен выдерживать значительную постоянную нагрузку (1-1,5 тонны). Он обжимается кольцами с карабинами на равном </a:t>
            </a:r>
            <a:r>
              <a:rPr lang="ru-RU" sz="1400" dirty="0" smtClean="0"/>
              <a:t>удалении, </a:t>
            </a:r>
            <a:r>
              <a:rPr lang="ru-RU" sz="1400" dirty="0"/>
              <a:t>для </a:t>
            </a:r>
            <a:r>
              <a:rPr lang="ru-RU" sz="1400" dirty="0" smtClean="0"/>
              <a:t>пристегивания </a:t>
            </a:r>
            <a:r>
              <a:rPr lang="ru-RU" sz="1400" dirty="0"/>
              <a:t>поводков с крючками. При натяжке фала используется крепеж на площадке станины приводного барабана. При </a:t>
            </a:r>
            <a:r>
              <a:rPr lang="ru-RU" sz="1400" dirty="0" smtClean="0"/>
              <a:t>работе установки, </a:t>
            </a:r>
            <a:r>
              <a:rPr lang="ru-RU" sz="1400" dirty="0"/>
              <a:t>поводки с крючками </a:t>
            </a:r>
            <a:r>
              <a:rPr lang="ru-RU" sz="1400" dirty="0" smtClean="0"/>
              <a:t>отстегиваются от фала </a:t>
            </a:r>
            <a:r>
              <a:rPr lang="ru-RU" sz="1400" dirty="0"/>
              <a:t>перед системой роликов-</a:t>
            </a:r>
            <a:r>
              <a:rPr lang="ru-RU" sz="1400" dirty="0" err="1"/>
              <a:t>натяжителей</a:t>
            </a:r>
            <a:r>
              <a:rPr lang="ru-RU" sz="1400" dirty="0"/>
              <a:t> и крепятся после выхода фала из нее.</a:t>
            </a:r>
          </a:p>
        </p:txBody>
      </p:sp>
    </p:spTree>
    <p:extLst>
      <p:ext uri="{BB962C8B-B14F-4D97-AF65-F5344CB8AC3E}">
        <p14:creationId xmlns:p14="http://schemas.microsoft.com/office/powerpoint/2010/main" xmlns="" val="2777736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203" y="188639"/>
            <a:ext cx="4358015" cy="293555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7430" y="188638"/>
            <a:ext cx="4664926" cy="29355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9026" y="3975479"/>
            <a:ext cx="309634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Промежуточные кольца-фиксаторы.</a:t>
            </a:r>
          </a:p>
          <a:p>
            <a:pPr algn="just"/>
            <a:r>
              <a:rPr lang="ru-RU" sz="1400" dirty="0"/>
              <a:t>Нужны для предотвращения залегания на дно и донных зацепов ярусного фала с оснасткой, а так же удерживают его на определенном, установленном, уровне от дна. Их плавучесть должна составлять 1/2 от веса якорной сцепки, обеспечивающей </a:t>
            </a:r>
            <a:r>
              <a:rPr lang="ru-RU" sz="1400" dirty="0" smtClean="0"/>
              <a:t>удерживание </a:t>
            </a:r>
            <a:r>
              <a:rPr lang="ru-RU" sz="1400" dirty="0"/>
              <a:t>кольца на </a:t>
            </a:r>
            <a:r>
              <a:rPr lang="ru-RU" sz="1400" dirty="0" smtClean="0"/>
              <a:t>месте. </a:t>
            </a:r>
            <a:r>
              <a:rPr lang="ru-RU" sz="1400" dirty="0"/>
              <a:t>Оборудуется аварийно-сигнальным буем с тросом.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7430" y="3670014"/>
            <a:ext cx="4457572" cy="28050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25191" y="3401316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Рис 1</a:t>
            </a:r>
            <a:endParaRPr lang="ru-RU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16216" y="3401317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Рис 2</a:t>
            </a:r>
            <a:endParaRPr lang="ru-RU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69749" y="6283804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Рис 3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xmlns="" val="6154696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755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БЕРЕГОВАЯ ПОЛУАВТОМАТИЧЕСКАЯ ПРОМЫСЛОВАЯ ЯРУСНАЯ СИСТЕМА</vt:lpstr>
      <vt:lpstr>ВВЕДЕНИЕ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ПИНРО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БЕРЕГОВАЯ ПОЛУАВТОМАТИЧЕСКАЯ ПРОМЫСЛОВАЯ ЯРУСНАЯ СИСТЕМА</dc:title>
  <dc:creator>Муравейко</dc:creator>
  <cp:lastModifiedBy>Мурик</cp:lastModifiedBy>
  <cp:revision>19</cp:revision>
  <dcterms:created xsi:type="dcterms:W3CDTF">2013-04-30T10:40:15Z</dcterms:created>
  <dcterms:modified xsi:type="dcterms:W3CDTF">2013-05-26T20:29:39Z</dcterms:modified>
</cp:coreProperties>
</file>