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1" r:id="rId10"/>
    <p:sldId id="268" r:id="rId11"/>
    <p:sldId id="265" r:id="rId12"/>
    <p:sldId id="266" r:id="rId13"/>
    <p:sldId id="267" r:id="rId14"/>
    <p:sldId id="272" r:id="rId15"/>
    <p:sldId id="273" r:id="rId16"/>
    <p:sldId id="274" r:id="rId17"/>
    <p:sldId id="275" r:id="rId18"/>
    <p:sldId id="276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242" autoAdjust="0"/>
  </p:normalViewPr>
  <p:slideViewPr>
    <p:cSldViewPr snapToGrid="0">
      <p:cViewPr varScale="1">
        <p:scale>
          <a:sx n="115" d="100"/>
          <a:sy n="115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03" y="2891651"/>
            <a:ext cx="9539686" cy="1660330"/>
          </a:xfrm>
        </p:spPr>
        <p:txBody>
          <a:bodyPr/>
          <a:lstStyle/>
          <a:p>
            <a:pPr algn="l"/>
            <a:r>
              <a:rPr lang="ru-RU" sz="3600" dirty="0">
                <a:latin typeface="Trebuchet MS" panose="020B0603020202020204" pitchFamily="34" charset="0"/>
                <a:cs typeface="Times New Roman" panose="02020603050405020304" pitchFamily="18" charset="0"/>
              </a:rPr>
              <a:t>«Наше поколение за здоровую</a:t>
            </a:r>
            <a:r>
              <a:rPr lang="en-US" sz="3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rebuchet MS" panose="020B0603020202020204" pitchFamily="34" charset="0"/>
                <a:cs typeface="Times New Roman" panose="02020603050405020304" pitchFamily="18" charset="0"/>
              </a:rPr>
              <a:t>нацию.</a:t>
            </a:r>
            <a:r>
              <a:rPr lang="en-US" sz="3600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Trebuchet MS" panose="020B0603020202020204" pitchFamily="34" charset="0"/>
                <a:cs typeface="Times New Roman" panose="02020603050405020304" pitchFamily="18" charset="0"/>
              </a:rPr>
              <a:t>Мы против наркотиков»</a:t>
            </a:r>
            <a:r>
              <a:rPr lang="ru-RU" sz="4800" dirty="0">
                <a:cs typeface="Arial" charset="0"/>
              </a:rPr>
              <a:t/>
            </a:r>
            <a:br>
              <a:rPr lang="ru-RU" sz="4800" dirty="0">
                <a:cs typeface="Arial" charset="0"/>
              </a:rPr>
            </a:b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2364" y="35432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Региональный студенческий форум 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Молодёжь Арктики»</a:t>
            </a:r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AB8098DE-EB8C-41D8-BB70-FF34400E0380}"/>
              </a:ext>
            </a:extLst>
          </p:cNvPr>
          <p:cNvSpPr txBox="1">
            <a:spLocks/>
          </p:cNvSpPr>
          <p:nvPr/>
        </p:nvSpPr>
        <p:spPr>
          <a:xfrm>
            <a:off x="4475911" y="5170950"/>
            <a:ext cx="7602482" cy="1435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cs typeface="Arial" charset="0"/>
              </a:rPr>
              <a:t>Выполнили:</a:t>
            </a:r>
            <a:br>
              <a:rPr lang="ru-RU" sz="2400" dirty="0" smtClean="0">
                <a:cs typeface="Arial" charset="0"/>
              </a:rPr>
            </a:br>
            <a:r>
              <a:rPr lang="ru-RU" sz="2400" dirty="0" smtClean="0">
                <a:cs typeface="Arial" charset="0"/>
              </a:rPr>
              <a:t>студент группы 1МПО </a:t>
            </a:r>
            <a:r>
              <a:rPr lang="ru-RU" sz="2400" dirty="0" err="1" smtClean="0">
                <a:latin typeface="Arial" panose="020B0604020202020204" pitchFamily="34" charset="0"/>
              </a:rPr>
              <a:t>Самарханов</a:t>
            </a:r>
            <a:r>
              <a:rPr lang="ru-RU" sz="2400" dirty="0" smtClean="0">
                <a:latin typeface="Arial" panose="020B0604020202020204" pitchFamily="34" charset="0"/>
              </a:rPr>
              <a:t> Илья Олегович</a:t>
            </a:r>
            <a:r>
              <a:rPr lang="ru-RU" sz="2400" dirty="0" smtClean="0"/>
              <a:t> </a:t>
            </a:r>
            <a:r>
              <a:rPr lang="ru-RU" sz="2400" dirty="0" smtClean="0">
                <a:cs typeface="Arial" charset="0"/>
              </a:rPr>
              <a:t/>
            </a:r>
            <a:br>
              <a:rPr lang="ru-RU" sz="2400" dirty="0" smtClean="0">
                <a:cs typeface="Arial" charset="0"/>
              </a:rPr>
            </a:br>
            <a:r>
              <a:rPr lang="ru-RU" sz="2400" dirty="0" smtClean="0">
                <a:cs typeface="Arial" charset="0"/>
              </a:rPr>
              <a:t>студент группы 1МПО </a:t>
            </a:r>
            <a:r>
              <a:rPr lang="ru-RU" sz="2400" dirty="0" err="1" smtClean="0">
                <a:latin typeface="Arial" panose="020B0604020202020204" pitchFamily="34" charset="0"/>
              </a:rPr>
              <a:t>Совенчук</a:t>
            </a:r>
            <a:r>
              <a:rPr lang="ru-RU" sz="2400" dirty="0" smtClean="0">
                <a:latin typeface="Arial" panose="020B0604020202020204" pitchFamily="34" charset="0"/>
              </a:rPr>
              <a:t> Антон Сергеевич</a:t>
            </a:r>
            <a:r>
              <a:rPr lang="ru-RU" sz="2400" dirty="0" smtClean="0"/>
              <a:t> </a:t>
            </a:r>
            <a:r>
              <a:rPr lang="ru-RU" sz="2400" dirty="0" smtClean="0">
                <a:cs typeface="Arial" charset="0"/>
              </a:rPr>
              <a:t/>
            </a:r>
            <a:br>
              <a:rPr lang="ru-RU" sz="2400" dirty="0" smtClean="0">
                <a:cs typeface="Arial" charset="0"/>
              </a:rPr>
            </a:br>
            <a:r>
              <a:rPr lang="ru-RU" sz="2400" dirty="0" smtClean="0"/>
              <a:t>филиал МАГУ в г. Кировске </a:t>
            </a:r>
            <a:r>
              <a:rPr lang="ru-RU" sz="2400" dirty="0" smtClean="0">
                <a:cs typeface="Arial" charset="0"/>
              </a:rPr>
              <a:t/>
            </a:r>
            <a:br>
              <a:rPr lang="ru-RU" sz="2400" dirty="0" smtClean="0">
                <a:cs typeface="Arial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44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Галлюциногенные.</a:t>
            </a:r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D82334-63C2-4EEB-A05C-8F5211639711}"/>
              </a:ext>
            </a:extLst>
          </p:cNvPr>
          <p:cNvSpPr/>
          <p:nvPr/>
        </p:nvSpPr>
        <p:spPr>
          <a:xfrm>
            <a:off x="153251" y="2074295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7333FC-3B00-4FDC-B998-4CA550FAEF19}"/>
              </a:ext>
            </a:extLst>
          </p:cNvPr>
          <p:cNvSpPr/>
          <p:nvPr/>
        </p:nvSpPr>
        <p:spPr>
          <a:xfrm>
            <a:off x="153251" y="2074295"/>
            <a:ext cx="8619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Грибы</a:t>
            </a:r>
          </a:p>
          <a:p>
            <a:r>
              <a:rPr lang="ru-RU" sz="2400" dirty="0"/>
              <a:t>2. ЛСД</a:t>
            </a:r>
          </a:p>
          <a:p>
            <a:r>
              <a:rPr lang="ru-RU" sz="2400" dirty="0"/>
              <a:t>3. РСР</a:t>
            </a:r>
          </a:p>
          <a:p>
            <a:endParaRPr lang="ru-RU" dirty="0"/>
          </a:p>
        </p:txBody>
      </p:sp>
      <p:pic>
        <p:nvPicPr>
          <p:cNvPr id="3074" name="Picture 2" descr="Кураторские час «Вред курения и алкоголя»">
            <a:extLst>
              <a:ext uri="{FF2B5EF4-FFF2-40B4-BE49-F238E27FC236}">
                <a16:creationId xmlns:a16="http://schemas.microsoft.com/office/drawing/2014/main" id="{33D40FBF-A07A-4051-9C2F-A8BB88181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37" y="2539155"/>
            <a:ext cx="3370237" cy="377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Дети и наркотики - Сокрытое Сокровище">
            <a:extLst>
              <a:ext uri="{FF2B5EF4-FFF2-40B4-BE49-F238E27FC236}">
                <a16:creationId xmlns:a16="http://schemas.microsoft.com/office/drawing/2014/main" id="{71CF2D70-1D5B-451C-98FD-7794DE54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48" y="2960755"/>
            <a:ext cx="5257800" cy="34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31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/>
              <a:t>Классификации наркотиков.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9B17F2-A1CF-4484-B394-10F87B5FFFF4}"/>
              </a:ext>
            </a:extLst>
          </p:cNvPr>
          <p:cNvSpPr/>
          <p:nvPr/>
        </p:nvSpPr>
        <p:spPr>
          <a:xfrm>
            <a:off x="195072" y="2095512"/>
            <a:ext cx="7412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Существует деление наркотиков на легкие и тяжёлые.</a:t>
            </a:r>
          </a:p>
        </p:txBody>
      </p:sp>
      <p:pic>
        <p:nvPicPr>
          <p:cNvPr id="9218" name="Picture 2" descr="Экспертиза наркотиков - Статья">
            <a:extLst>
              <a:ext uri="{FF2B5EF4-FFF2-40B4-BE49-F238E27FC236}">
                <a16:creationId xmlns:a16="http://schemas.microsoft.com/office/drawing/2014/main" id="{FF1F4C47-37CF-47D0-8CA5-BEEEE425E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2910"/>
            <a:ext cx="5514975" cy="3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Лечение наркомании в Житомире - Центр Реабилитации &quot;Життя&quot;">
            <a:extLst>
              <a:ext uri="{FF2B5EF4-FFF2-40B4-BE49-F238E27FC236}">
                <a16:creationId xmlns:a16="http://schemas.microsoft.com/office/drawing/2014/main" id="{5EB8A823-E111-4285-92F7-850FB9D0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" y="3284265"/>
            <a:ext cx="5514975" cy="311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/>
              <a:t>Легкие наркотики: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7D4C64-9063-4827-B2AA-FD1725A82483}"/>
              </a:ext>
            </a:extLst>
          </p:cNvPr>
          <p:cNvSpPr/>
          <p:nvPr/>
        </p:nvSpPr>
        <p:spPr>
          <a:xfrm>
            <a:off x="231648" y="2059168"/>
            <a:ext cx="11801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Легкими наркотиками называют некоторые наркотические вещества растительного происхождения, чаще это конопля и ее производные, запрещенные курительные смеси, так называемые «клубные» синтетические препараты: соли и галлюциногены.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25A82B-0CF2-46FE-93E5-12CB8EF41AD2}"/>
              </a:ext>
            </a:extLst>
          </p:cNvPr>
          <p:cNvSpPr/>
          <p:nvPr/>
        </p:nvSpPr>
        <p:spPr>
          <a:xfrm>
            <a:off x="5937504" y="205916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42" name="Picture 2" descr="Наркомания на сегодняшний день – это проблема, масштабы которой не ...">
            <a:extLst>
              <a:ext uri="{FF2B5EF4-FFF2-40B4-BE49-F238E27FC236}">
                <a16:creationId xmlns:a16="http://schemas.microsoft.com/office/drawing/2014/main" id="{0DE4D878-7E2E-4AC5-B0A4-6C6319308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06" y="3853830"/>
            <a:ext cx="4616196" cy="25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Un kilogram de droguri sintetice, la bordul unui autocar">
            <a:extLst>
              <a:ext uri="{FF2B5EF4-FFF2-40B4-BE49-F238E27FC236}">
                <a16:creationId xmlns:a16="http://schemas.microsoft.com/office/drawing/2014/main" id="{E419D708-950E-46D1-A149-5C5451E6A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98" y="3853830"/>
            <a:ext cx="4813554" cy="26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/>
              <a:t>Тяжёлые наркотики.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D82334-63C2-4EEB-A05C-8F5211639711}"/>
              </a:ext>
            </a:extLst>
          </p:cNvPr>
          <p:cNvSpPr/>
          <p:nvPr/>
        </p:nvSpPr>
        <p:spPr>
          <a:xfrm>
            <a:off x="153251" y="2074295"/>
            <a:ext cx="10668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Тяжелые наркотики названы так, потому что они моментально вызывают привыкание и потому что они непоправимо влияют на организм и психику человека.</a:t>
            </a:r>
          </a:p>
          <a:p>
            <a:r>
              <a:rPr lang="ru-RU" sz="2400" dirty="0"/>
              <a:t>К тяжёлым наркотикам можно отнести метамфетамин, экстази, героин и </a:t>
            </a:r>
            <a:r>
              <a:rPr lang="ru-RU" sz="2400" dirty="0" err="1"/>
              <a:t>тд</a:t>
            </a:r>
            <a:r>
              <a:rPr lang="ru-RU" sz="2400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Войну с наркотиками выиграли наркотики">
            <a:extLst>
              <a:ext uri="{FF2B5EF4-FFF2-40B4-BE49-F238E27FC236}">
                <a16:creationId xmlns:a16="http://schemas.microsoft.com/office/drawing/2014/main" id="{3E29E357-D499-4049-8B67-CB973E9C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99" y="3991274"/>
            <a:ext cx="4352925" cy="244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ОМНИ, КАКОЙ ВРЕД ПРИНОСЯТ ЧЕЛОВЕКУ НАРКОТИКИ! БУДЬ ВНИМАТЕЛЕН И ...">
            <a:extLst>
              <a:ext uri="{FF2B5EF4-FFF2-40B4-BE49-F238E27FC236}">
                <a16:creationId xmlns:a16="http://schemas.microsoft.com/office/drawing/2014/main" id="{4936251C-B6E0-4EAB-BFB0-12D547CA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4146250"/>
            <a:ext cx="5334000" cy="22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/>
              <a:t>Эффекты от приема наркотиков.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D82334-63C2-4EEB-A05C-8F5211639711}"/>
              </a:ext>
            </a:extLst>
          </p:cNvPr>
          <p:cNvSpPr/>
          <p:nvPr/>
        </p:nvSpPr>
        <p:spPr>
          <a:xfrm>
            <a:off x="153251" y="2074295"/>
            <a:ext cx="1066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Основным эффектом, оказываемым в приёме наркотиков на организм человека, является наркотическое опьянение, и также наблюдается</a:t>
            </a:r>
          </a:p>
          <a:p>
            <a:r>
              <a:rPr lang="ru-RU" sz="2400" dirty="0"/>
              <a:t>ряд характерных побочных эффектов. В частности, при регулярном применении они вызывают привыкание — толерантность, которая проявляется в постепенном снижении эффекта наркотика; это вынуждает наркомана принимать всё большие дозы для достижения эффекта. Некоторые наркотики вызывают также зависимость, которая проявляет ломку, либо психологическую тягу к повторному употреблению наркотика.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46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/>
              <a:t>Наркотическое опьянение.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D82334-63C2-4EEB-A05C-8F5211639711}"/>
              </a:ext>
            </a:extLst>
          </p:cNvPr>
          <p:cNvSpPr/>
          <p:nvPr/>
        </p:nvSpPr>
        <p:spPr>
          <a:xfrm>
            <a:off x="153251" y="2074295"/>
            <a:ext cx="1066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Наркотическое опьянение - это состояние, возникающее после употребления наркотика, оно проявляется как субъективными, так и объективными симптомами. Объективные симптомы обусловлены физиологической реакцией организма на введённый препарат и могут значительно отличаться в зависимости от вещества, вызвавшего наркотическое опьянение.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2290" name="Picture 2" descr="Было много страшного, но бросать наркотики никто не собирался ...">
            <a:extLst>
              <a:ext uri="{FF2B5EF4-FFF2-40B4-BE49-F238E27FC236}">
                <a16:creationId xmlns:a16="http://schemas.microsoft.com/office/drawing/2014/main" id="{538431C3-8D03-49B9-893E-7E50B49A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171950"/>
            <a:ext cx="709612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3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/>
              <a:t>Возраст употребления наркотиков.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D82334-63C2-4EEB-A05C-8F5211639711}"/>
              </a:ext>
            </a:extLst>
          </p:cNvPr>
          <p:cNvSpPr/>
          <p:nvPr/>
        </p:nvSpPr>
        <p:spPr>
          <a:xfrm>
            <a:off x="153251" y="2074295"/>
            <a:ext cx="1066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Наркомания в России с каждым годом «молодеет», по последним данным в России 60% наркоманов составляют люди от 18 до 30 лет, и почти 20% несовершеннолетних(школьников)</a:t>
            </a:r>
          </a:p>
          <a:p>
            <a:r>
              <a:rPr lang="ru-RU" sz="2400" dirty="0"/>
              <a:t>Средний возраст приобщения к наркотикам в России составляет 15-17 лет, но даже участились случаи употребления в возрасте 11-13 летними детьми, даже детьми 6-7 лет.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02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/>
              <a:t>Почему принимают наркотики?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D82334-63C2-4EEB-A05C-8F5211639711}"/>
              </a:ext>
            </a:extLst>
          </p:cNvPr>
          <p:cNvSpPr/>
          <p:nvPr/>
        </p:nvSpPr>
        <p:spPr>
          <a:xfrm>
            <a:off x="153251" y="2074295"/>
            <a:ext cx="1066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Причины </a:t>
            </a:r>
            <a:r>
              <a:rPr lang="ru-RU" sz="2400" dirty="0" err="1"/>
              <a:t>принимания</a:t>
            </a:r>
            <a:r>
              <a:rPr lang="ru-RU" sz="2400" dirty="0"/>
              <a:t> наркотиков:</a:t>
            </a:r>
          </a:p>
          <a:p>
            <a:r>
              <a:rPr lang="ru-RU" sz="2400" dirty="0"/>
              <a:t>1. Нет цели, возможности для занятия спорта, </a:t>
            </a:r>
            <a:r>
              <a:rPr lang="ru-RU" sz="2400" dirty="0" err="1"/>
              <a:t>т.е</a:t>
            </a:r>
            <a:r>
              <a:rPr lang="ru-RU" sz="2400" dirty="0"/>
              <a:t> не выделение денег на построение спорт площадок</a:t>
            </a:r>
          </a:p>
          <a:p>
            <a:r>
              <a:rPr lang="ru-RU" sz="2400" dirty="0"/>
              <a:t>2. Казаться взрослее</a:t>
            </a:r>
          </a:p>
          <a:p>
            <a:r>
              <a:rPr lang="ru-RU" sz="2400" dirty="0"/>
              <a:t>3. Отдохнуть от жизни, расслабиться</a:t>
            </a:r>
          </a:p>
          <a:p>
            <a:r>
              <a:rPr lang="ru-RU" sz="2400" dirty="0"/>
              <a:t>4. Личные трудности</a:t>
            </a:r>
          </a:p>
          <a:p>
            <a:r>
              <a:rPr lang="ru-RU" sz="2400" dirty="0"/>
              <a:t>5. Ради интереса</a:t>
            </a:r>
          </a:p>
          <a:p>
            <a:r>
              <a:rPr lang="ru-RU" sz="2400" dirty="0"/>
              <a:t>6. Подражание другим</a:t>
            </a:r>
          </a:p>
          <a:p>
            <a:r>
              <a:rPr lang="ru-RU" sz="2400" dirty="0"/>
              <a:t>7. Проблемы в семье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 descr="https://pbs.twimg.com/media/EAPYtazXUAAc2Uf.jpg:large">
            <a:extLst>
              <a:ext uri="{FF2B5EF4-FFF2-40B4-BE49-F238E27FC236}">
                <a16:creationId xmlns:a16="http://schemas.microsoft.com/office/drawing/2014/main" id="{73FA1A29-B563-47D4-9610-B9EAEC75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44" y="3604075"/>
            <a:ext cx="4805038" cy="268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D82334-63C2-4EEB-A05C-8F5211639711}"/>
              </a:ext>
            </a:extLst>
          </p:cNvPr>
          <p:cNvSpPr/>
          <p:nvPr/>
        </p:nvSpPr>
        <p:spPr>
          <a:xfrm>
            <a:off x="153251" y="2074295"/>
            <a:ext cx="1066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Из-за того, что в России слишком ранний возраст употребления наркотиков, выявляется несколько причин этому:</a:t>
            </a:r>
          </a:p>
          <a:p>
            <a:r>
              <a:rPr lang="ru-RU" sz="2400" dirty="0"/>
              <a:t>В многих регионах страны не хватает спортивных площадок, и из-за этого дети лазят по подвалам и употребляют наркотики, из-за того, что нет цели в жизни и выходя на улицу, видят только подъезды, где можно употребить, а если б были </a:t>
            </a:r>
            <a:r>
              <a:rPr lang="ru-RU" sz="2400" dirty="0" err="1"/>
              <a:t>свортивные</a:t>
            </a:r>
            <a:r>
              <a:rPr lang="ru-RU" sz="2400" dirty="0"/>
              <a:t> площадки, либо секции, они б интересовались этим. Не вступали в плохие компании, где взрослые давят на то, чтобы молодое </a:t>
            </a:r>
            <a:r>
              <a:rPr lang="ru-RU" sz="2400" dirty="0" err="1"/>
              <a:t>покаление</a:t>
            </a:r>
            <a:r>
              <a:rPr lang="ru-RU" sz="2400" dirty="0"/>
              <a:t> травило себя, а не занималась спортом.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3314" name="Picture 2" descr="Профилактику употребления наркотиков нужно начинать с самого ...">
            <a:extLst>
              <a:ext uri="{FF2B5EF4-FFF2-40B4-BE49-F238E27FC236}">
                <a16:creationId xmlns:a16="http://schemas.microsoft.com/office/drawing/2014/main" id="{C8F49A76-120A-4AC3-BEF8-DBD06064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19700"/>
            <a:ext cx="8782050" cy="149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32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Выводы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D82334-63C2-4EEB-A05C-8F5211639711}"/>
              </a:ext>
            </a:extLst>
          </p:cNvPr>
          <p:cNvSpPr/>
          <p:nvPr/>
        </p:nvSpPr>
        <p:spPr>
          <a:xfrm>
            <a:off x="153251" y="2074295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2D32E1-B9B6-4E61-8057-A0F0410C6593}"/>
              </a:ext>
            </a:extLst>
          </p:cNvPr>
          <p:cNvSpPr/>
          <p:nvPr/>
        </p:nvSpPr>
        <p:spPr>
          <a:xfrm>
            <a:off x="153251" y="2074295"/>
            <a:ext cx="118854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Наибольшую опасность для многих стран представляет сегодня распространение наркомании в молодежной среде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Снижение спроса на наркотики может быть обеспечено путем переориентации молодого поколения на ценности здорового образа жизни и негативного отношения к потреблению наркотиков, приобщению детей, подростков и молодежи к занятиям физической культурой и спортом.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Очевидна связь между социально-экономическими проблемами, злоупотреблением алкоголем, наркотическими и психоактивными веществами, правонарушениями в обществе молодых людей и преступностью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Наиболее эффективной организационной формой профилактики наркомании средствами физической культуры и спорта является форма, включающая четыре блока: учебно-информационный, организационный, обучающий и поддерживающий.</a:t>
            </a:r>
          </a:p>
        </p:txBody>
      </p:sp>
    </p:spTree>
    <p:extLst>
      <p:ext uri="{BB962C8B-B14F-4D97-AF65-F5344CB8AC3E}">
        <p14:creationId xmlns:p14="http://schemas.microsoft.com/office/powerpoint/2010/main" val="42586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0373D5-CAA9-464B-A84A-87C6B028F4D8}"/>
              </a:ext>
            </a:extLst>
          </p:cNvPr>
          <p:cNvSpPr/>
          <p:nvPr/>
        </p:nvSpPr>
        <p:spPr>
          <a:xfrm>
            <a:off x="1360494" y="939754"/>
            <a:ext cx="8933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Что такое наркомания?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912631-81B2-4436-B887-CACE1DB15429}"/>
              </a:ext>
            </a:extLst>
          </p:cNvPr>
          <p:cNvSpPr/>
          <p:nvPr/>
        </p:nvSpPr>
        <p:spPr>
          <a:xfrm>
            <a:off x="286512" y="2121837"/>
            <a:ext cx="114178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Наркомания – это тотальное поражение личности, так же сопровождающая осложнения со здоровьем, старением, падением массы тела. В последствии с заражением СПИДа.</a:t>
            </a:r>
          </a:p>
          <a:p>
            <a:r>
              <a:rPr lang="ru-RU" sz="2400" dirty="0"/>
              <a:t>Наркомания – это не болезнь, а привычка.</a:t>
            </a: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8844E1-E03C-42AB-AB76-A6D609FFA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991587"/>
            <a:ext cx="5049712" cy="250545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460A8F7-FC13-4835-B995-2D4AA5587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4" y="3876163"/>
            <a:ext cx="53400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06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D82334-63C2-4EEB-A05C-8F5211639711}"/>
              </a:ext>
            </a:extLst>
          </p:cNvPr>
          <p:cNvSpPr/>
          <p:nvPr/>
        </p:nvSpPr>
        <p:spPr>
          <a:xfrm>
            <a:off x="153251" y="2074295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2D32E1-B9B6-4E61-8057-A0F0410C6593}"/>
              </a:ext>
            </a:extLst>
          </p:cNvPr>
          <p:cNvSpPr/>
          <p:nvPr/>
        </p:nvSpPr>
        <p:spPr>
          <a:xfrm>
            <a:off x="153251" y="2074295"/>
            <a:ext cx="7842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E7ACFB7-EFF8-47D2-974B-0EBFC62431E4}"/>
              </a:ext>
            </a:extLst>
          </p:cNvPr>
          <p:cNvSpPr/>
          <p:nvPr/>
        </p:nvSpPr>
        <p:spPr>
          <a:xfrm>
            <a:off x="3340608" y="1935795"/>
            <a:ext cx="503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Спасибо за внимание.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cs typeface="Arial" charset="0"/>
              </a:rPr>
              <a:t>Что такое наркотики?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16D495-E845-428C-9384-EED266AD7528}"/>
              </a:ext>
            </a:extLst>
          </p:cNvPr>
          <p:cNvSpPr/>
          <p:nvPr/>
        </p:nvSpPr>
        <p:spPr>
          <a:xfrm>
            <a:off x="94488" y="2060007"/>
            <a:ext cx="12097512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Наркотические вещества – это вещества, изменяющие самосознание, поведение человека и</a:t>
            </a:r>
          </a:p>
          <a:p>
            <a:r>
              <a:rPr lang="ru-RU" sz="2400" dirty="0"/>
              <a:t>восприятие им окружающего мира.</a:t>
            </a:r>
          </a:p>
          <a:p>
            <a:endParaRPr lang="ru-RU" sz="1350" dirty="0"/>
          </a:p>
        </p:txBody>
      </p:sp>
      <p:pic>
        <p:nvPicPr>
          <p:cNvPr id="4" name="Picture 2" descr="http://xn--e1agkgcdeg.xn--p1ai/wp-content/uploads/narkotiki1-1.jpg">
            <a:extLst>
              <a:ext uri="{FF2B5EF4-FFF2-40B4-BE49-F238E27FC236}">
                <a16:creationId xmlns:a16="http://schemas.microsoft.com/office/drawing/2014/main" id="{A9288B72-D406-40B5-BA81-98DC7C66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74" y="3035809"/>
            <a:ext cx="5475726" cy="33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Виды наркотиков: их название и эффект | Сленговое название ...">
            <a:extLst>
              <a:ext uri="{FF2B5EF4-FFF2-40B4-BE49-F238E27FC236}">
                <a16:creationId xmlns:a16="http://schemas.microsoft.com/office/drawing/2014/main" id="{F3E3A743-06AC-4578-95C4-FAD5C6DBE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3291202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105" y="901401"/>
            <a:ext cx="6000895" cy="844686"/>
          </a:xfrm>
        </p:spPr>
        <p:txBody>
          <a:bodyPr>
            <a:normAutofit/>
          </a:bodyPr>
          <a:lstStyle/>
          <a:p>
            <a:r>
              <a:rPr lang="ru-RU" dirty="0"/>
              <a:t>Фазы жизни наркоманов.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E74C90-F2FF-4A90-8CFB-FFDA0979F360}"/>
              </a:ext>
            </a:extLst>
          </p:cNvPr>
          <p:cNvSpPr/>
          <p:nvPr/>
        </p:nvSpPr>
        <p:spPr>
          <a:xfrm>
            <a:off x="95104" y="2016770"/>
            <a:ext cx="115726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Первая фаза:</a:t>
            </a:r>
          </a:p>
          <a:p>
            <a:r>
              <a:rPr lang="ru-RU" sz="2400" dirty="0"/>
              <a:t>На первой фазе наркомания характеризуется поднимающейся зависимостью. Человек с каждым разом употребляет все больше и больше дозу, тем самым растет зависимость.</a:t>
            </a:r>
          </a:p>
          <a:p>
            <a:endParaRPr lang="ru-RU" sz="1600" dirty="0"/>
          </a:p>
        </p:txBody>
      </p:sp>
      <p:pic>
        <p:nvPicPr>
          <p:cNvPr id="2050" name="Picture 2" descr="Топ самых опасных наркотиков в мире доступных в России">
            <a:extLst>
              <a:ext uri="{FF2B5EF4-FFF2-40B4-BE49-F238E27FC236}">
                <a16:creationId xmlns:a16="http://schemas.microsoft.com/office/drawing/2014/main" id="{58A58068-F7CC-4EA2-BC29-1551EE998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3238500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о наркотики - VitaModo">
            <a:extLst>
              <a:ext uri="{FF2B5EF4-FFF2-40B4-BE49-F238E27FC236}">
                <a16:creationId xmlns:a16="http://schemas.microsoft.com/office/drawing/2014/main" id="{33F7899F-3428-4F99-979C-B5FDA9ED4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04" y="3832652"/>
            <a:ext cx="4972195" cy="248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/>
              <a:t>Вторая фаза употребления наркотиков.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641DAC-6144-4D9B-AD8F-0330042EEBD8}"/>
              </a:ext>
            </a:extLst>
          </p:cNvPr>
          <p:cNvSpPr/>
          <p:nvPr/>
        </p:nvSpPr>
        <p:spPr>
          <a:xfrm>
            <a:off x="323850" y="2120890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Вторая фаза может называться иначе: «средней», и у нее есть характеристики .</a:t>
            </a:r>
          </a:p>
          <a:p>
            <a:r>
              <a:rPr lang="ru-RU" sz="2400" dirty="0"/>
              <a:t>1.Растущая доза убивает клетки печени и изменяет мозг.</a:t>
            </a:r>
          </a:p>
          <a:p>
            <a:r>
              <a:rPr lang="ru-RU" sz="2400" dirty="0"/>
              <a:t>2. Наркотик употребляется , для </a:t>
            </a:r>
            <a:r>
              <a:rPr lang="ru-RU" sz="2400" dirty="0" err="1"/>
              <a:t>заглушения</a:t>
            </a:r>
            <a:r>
              <a:rPr lang="ru-RU" sz="2400" dirty="0"/>
              <a:t> боли вызванным наркотиком.</a:t>
            </a:r>
          </a:p>
          <a:p>
            <a:r>
              <a:rPr lang="ru-RU" sz="2400" dirty="0"/>
              <a:t>3. Ломка</a:t>
            </a:r>
          </a:p>
          <a:p>
            <a:r>
              <a:rPr lang="ru-RU" sz="2400" dirty="0"/>
              <a:t>4. Требуется все больше доза, для получения кайфа.</a:t>
            </a:r>
          </a:p>
        </p:txBody>
      </p:sp>
      <p:pic>
        <p:nvPicPr>
          <p:cNvPr id="3074" name="Picture 2" descr="Знаменитости употреблявшие наркотики (и бросили)">
            <a:extLst>
              <a:ext uri="{FF2B5EF4-FFF2-40B4-BE49-F238E27FC236}">
                <a16:creationId xmlns:a16="http://schemas.microsoft.com/office/drawing/2014/main" id="{FAE8D7EA-FB17-4616-BE1D-7D87F744D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2394934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" y="744084"/>
            <a:ext cx="10104120" cy="108093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Третья фаза, либо хроническая стадия.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E966F8-00A4-4C0A-85C4-CBA520B8AAA8}"/>
              </a:ext>
            </a:extLst>
          </p:cNvPr>
          <p:cNvSpPr/>
          <p:nvPr/>
        </p:nvSpPr>
        <p:spPr>
          <a:xfrm>
            <a:off x="100584" y="2058936"/>
            <a:ext cx="8010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Настроения человека зависит от того, употребил он дозу или нет. Смысл жизни – наркотики, человек готов продать все, что угодно, начинает теряться в социуме.</a:t>
            </a:r>
          </a:p>
        </p:txBody>
      </p:sp>
      <p:pic>
        <p:nvPicPr>
          <p:cNvPr id="1028" name="Picture 4" descr="Подробно о вреде наркотиков на здоровь подростков">
            <a:extLst>
              <a:ext uri="{FF2B5EF4-FFF2-40B4-BE49-F238E27FC236}">
                <a16:creationId xmlns:a16="http://schemas.microsoft.com/office/drawing/2014/main" id="{0DD0FEF5-555F-4C11-8D5B-F066F9519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728" y="2622584"/>
            <a:ext cx="3611118" cy="361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В Витебске оперативники задержали закладчика психотропов">
            <a:extLst>
              <a:ext uri="{FF2B5EF4-FFF2-40B4-BE49-F238E27FC236}">
                <a16:creationId xmlns:a16="http://schemas.microsoft.com/office/drawing/2014/main" id="{3E4305BA-6DEA-4279-96A1-BB6024CF5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340308"/>
            <a:ext cx="4916695" cy="32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97" y="597780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/>
              <a:t>Разновидность наркотических веществ.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B84783-118B-4114-8639-17716CDD2D32}"/>
              </a:ext>
            </a:extLst>
          </p:cNvPr>
          <p:cNvSpPr/>
          <p:nvPr/>
        </p:nvSpPr>
        <p:spPr>
          <a:xfrm>
            <a:off x="112776" y="2124480"/>
            <a:ext cx="1181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Опиатные наркотики:</a:t>
            </a:r>
          </a:p>
          <a:p>
            <a:r>
              <a:rPr lang="ru-RU" sz="2400" dirty="0"/>
              <a:t>1. Героин.</a:t>
            </a:r>
          </a:p>
          <a:p>
            <a:r>
              <a:rPr lang="ru-RU" sz="2400" dirty="0"/>
              <a:t>2. Бинты, либо марля.</a:t>
            </a:r>
          </a:p>
          <a:p>
            <a:r>
              <a:rPr lang="ru-RU" sz="2400" dirty="0"/>
              <a:t>3. </a:t>
            </a:r>
            <a:r>
              <a:rPr lang="ru-RU" sz="2400" dirty="0" err="1"/>
              <a:t>Ханка</a:t>
            </a:r>
            <a:r>
              <a:rPr lang="ru-RU" sz="2400" dirty="0"/>
              <a:t> и </a:t>
            </a:r>
            <a:r>
              <a:rPr lang="ru-RU" sz="2400" dirty="0" err="1"/>
              <a:t>тд</a:t>
            </a:r>
            <a:r>
              <a:rPr lang="ru-RU" sz="2400" dirty="0"/>
              <a:t>.</a:t>
            </a:r>
          </a:p>
          <a:p>
            <a:endParaRPr lang="ru-RU" sz="1600" dirty="0"/>
          </a:p>
        </p:txBody>
      </p:sp>
      <p:pic>
        <p:nvPicPr>
          <p:cNvPr id="5122" name="Picture 2" descr="Кавказский Узел | Милиция изъяла грузинские препараты из аптек ...">
            <a:extLst>
              <a:ext uri="{FF2B5EF4-FFF2-40B4-BE49-F238E27FC236}">
                <a16:creationId xmlns:a16="http://schemas.microsoft.com/office/drawing/2014/main" id="{FD9F527A-8820-4BBD-BF59-9C5AE0DF9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940362"/>
            <a:ext cx="4762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едицинские препараты в интернет-аптеке: как правильно выбрать ...">
            <a:extLst>
              <a:ext uri="{FF2B5EF4-FFF2-40B4-BE49-F238E27FC236}">
                <a16:creationId xmlns:a16="http://schemas.microsoft.com/office/drawing/2014/main" id="{B5E435DE-04EB-4EF3-8ACB-5D28E9323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2" y="2679932"/>
            <a:ext cx="4645429" cy="341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3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/>
              <a:t>Снотворно-седативные средства: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313567-7CBD-46C6-BE8F-BB7B18308A9F}"/>
              </a:ext>
            </a:extLst>
          </p:cNvPr>
          <p:cNvSpPr/>
          <p:nvPr/>
        </p:nvSpPr>
        <p:spPr>
          <a:xfrm>
            <a:off x="-1" y="1985257"/>
            <a:ext cx="11715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Снотворные препараты в данное время встречаются в виде официальных препаратов, но не все они являются наркотическими средствами, но все снотворные могут вызвать зависимость и могут иметь свойства наркотиков.</a:t>
            </a:r>
          </a:p>
        </p:txBody>
      </p:sp>
      <p:pic>
        <p:nvPicPr>
          <p:cNvPr id="6146" name="Picture 2" descr="В Колпино мужчина продавал наркотики, выбрасывая их из окна ...">
            <a:extLst>
              <a:ext uri="{FF2B5EF4-FFF2-40B4-BE49-F238E27FC236}">
                <a16:creationId xmlns:a16="http://schemas.microsoft.com/office/drawing/2014/main" id="{65AC7189-3487-481C-B5E4-BDA599F9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3729744"/>
            <a:ext cx="4456339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Закладчица из Сочи хранила наркотики в корме для животных">
            <a:extLst>
              <a:ext uri="{FF2B5EF4-FFF2-40B4-BE49-F238E27FC236}">
                <a16:creationId xmlns:a16="http://schemas.microsoft.com/office/drawing/2014/main" id="{09574C19-205F-47C4-B488-E72821876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284996"/>
            <a:ext cx="4769342" cy="31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2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F987-4BCC-4768-A245-7556D1BC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/>
              <a:t>Психостимуляторы.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D82334-63C2-4EEB-A05C-8F5211639711}"/>
              </a:ext>
            </a:extLst>
          </p:cNvPr>
          <p:cNvSpPr/>
          <p:nvPr/>
        </p:nvSpPr>
        <p:spPr>
          <a:xfrm>
            <a:off x="153251" y="2074295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2D32E1-B9B6-4E61-8057-A0F0410C6593}"/>
              </a:ext>
            </a:extLst>
          </p:cNvPr>
          <p:cNvSpPr/>
          <p:nvPr/>
        </p:nvSpPr>
        <p:spPr>
          <a:xfrm>
            <a:off x="153251" y="2074295"/>
            <a:ext cx="78425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Кокаин</a:t>
            </a:r>
          </a:p>
          <a:p>
            <a:r>
              <a:rPr lang="ru-RU" sz="2400" dirty="0"/>
              <a:t>2. Псевдоэфедрин и эфедрин</a:t>
            </a:r>
          </a:p>
          <a:p>
            <a:r>
              <a:rPr lang="ru-RU" sz="2400" dirty="0"/>
              <a:t>3. </a:t>
            </a:r>
            <a:r>
              <a:rPr lang="ru-RU" sz="2400" dirty="0" err="1"/>
              <a:t>Мефедрон</a:t>
            </a:r>
            <a:endParaRPr lang="ru-RU" sz="2400" dirty="0"/>
          </a:p>
          <a:p>
            <a:r>
              <a:rPr lang="ru-RU" sz="2400" dirty="0"/>
              <a:t>4. </a:t>
            </a:r>
            <a:r>
              <a:rPr lang="ru-RU" sz="2400" dirty="0" err="1"/>
              <a:t>Амфетамины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Picture 4" descr="https://pbs.twimg.com/media/EAPYtazXUAAc2Uf.jpg:large">
            <a:extLst>
              <a:ext uri="{FF2B5EF4-FFF2-40B4-BE49-F238E27FC236}">
                <a16:creationId xmlns:a16="http://schemas.microsoft.com/office/drawing/2014/main" id="{4EDC7A8D-5884-49C8-9A10-54C4EE45B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849" y="2542080"/>
            <a:ext cx="6864101" cy="382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Чем опасны наркотики ? - Медиа - Антинаркотическая деятельность ...">
            <a:extLst>
              <a:ext uri="{FF2B5EF4-FFF2-40B4-BE49-F238E27FC236}">
                <a16:creationId xmlns:a16="http://schemas.microsoft.com/office/drawing/2014/main" id="{3F4B21AB-2728-4C63-A335-EE4E73DF9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088224"/>
            <a:ext cx="4058500" cy="22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141</TotalTime>
  <Words>856</Words>
  <Application>Microsoft Office PowerPoint</Application>
  <PresentationFormat>Широкоэкранный</PresentationFormat>
  <Paragraphs>80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Trebuchet MS</vt:lpstr>
      <vt:lpstr>Берлин</vt:lpstr>
      <vt:lpstr>«Наше поколение за здоровую нацию. Мы против наркотиков» </vt:lpstr>
      <vt:lpstr> </vt:lpstr>
      <vt:lpstr>Что такое наркотики?</vt:lpstr>
      <vt:lpstr>Фазы жизни наркоманов.</vt:lpstr>
      <vt:lpstr> Вторая фаза употребления наркотиков.</vt:lpstr>
      <vt:lpstr>Третья фаза, либо хроническая стадия.</vt:lpstr>
      <vt:lpstr> Разновидность наркотических веществ.</vt:lpstr>
      <vt:lpstr> Снотворно-седативные средства:</vt:lpstr>
      <vt:lpstr> Психостимуляторы.</vt:lpstr>
      <vt:lpstr>Галлюциногенные.</vt:lpstr>
      <vt:lpstr> Классификации наркотиков.</vt:lpstr>
      <vt:lpstr> Легкие наркотики:</vt:lpstr>
      <vt:lpstr> Тяжёлые наркотики.</vt:lpstr>
      <vt:lpstr> Эффекты от приема наркотиков.</vt:lpstr>
      <vt:lpstr> Наркотическое опьянение.</vt:lpstr>
      <vt:lpstr> Возраст употребления наркотиков.</vt:lpstr>
      <vt:lpstr> Почему принимают наркотики?</vt:lpstr>
      <vt:lpstr> </vt:lpstr>
      <vt:lpstr> 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«Наше поколение за здоровую нацию. Мы против наркотиков»</dc:title>
  <dc:creator>The pro</dc:creator>
  <cp:lastModifiedBy>Дарья C. Павлова</cp:lastModifiedBy>
  <cp:revision>18</cp:revision>
  <dcterms:created xsi:type="dcterms:W3CDTF">2020-05-23T11:39:37Z</dcterms:created>
  <dcterms:modified xsi:type="dcterms:W3CDTF">2020-05-28T07:05:24Z</dcterms:modified>
</cp:coreProperties>
</file>