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3"/>
  </p:notesMasterIdLst>
  <p:sldIdLst>
    <p:sldId id="256" r:id="rId2"/>
    <p:sldId id="257" r:id="rId3"/>
    <p:sldId id="258" r:id="rId4"/>
    <p:sldId id="261" r:id="rId5"/>
    <p:sldId id="259" r:id="rId6"/>
    <p:sldId id="266" r:id="rId7"/>
    <p:sldId id="264" r:id="rId8"/>
    <p:sldId id="263" r:id="rId9"/>
    <p:sldId id="265" r:id="rId10"/>
    <p:sldId id="262"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1193" autoAdjust="0"/>
    <p:restoredTop sz="94660" autoAdjust="0"/>
  </p:normalViewPr>
  <p:slideViewPr>
    <p:cSldViewPr>
      <p:cViewPr varScale="1">
        <p:scale>
          <a:sx n="98" d="100"/>
          <a:sy n="98" d="100"/>
        </p:scale>
        <p:origin x="-90"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EF5FDC-2A06-4DFC-8711-3AC7FE398FF9}" type="datetimeFigureOut">
              <a:rPr lang="ru-RU" smtClean="0"/>
              <a:pPr/>
              <a:t>25.05.2020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2B3092-3C1A-4FE9-B6DF-A5F79780AA8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A2B3092-3C1A-4FE9-B6DF-A5F79780AA8B}" type="slidenum">
              <a:rPr lang="ru-RU" smtClean="0"/>
              <a:pPr/>
              <a:t>10</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BA2B3092-3C1A-4FE9-B6DF-A5F79780AA8B}" type="slidenum">
              <a:rPr lang="ru-RU" smtClean="0"/>
              <a:pPr/>
              <a:t>11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25.05.2020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25.05.2020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25.05.2020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25.05.2020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mapm.ru/Murmansk/Dpb_Mko"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mmrc.mstu.edu.ru/practice/"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mmrc.mstu.edu.ru/practice/"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IMG_20181120_134147"/>
          <p:cNvPicPr/>
          <p:nvPr/>
        </p:nvPicPr>
        <p:blipFill>
          <a:blip r:embed="rId2" cstate="print">
            <a:grayscl/>
          </a:blip>
          <a:srcRect/>
          <a:stretch>
            <a:fillRect/>
          </a:stretch>
        </p:blipFill>
        <p:spPr bwMode="auto">
          <a:xfrm>
            <a:off x="467544" y="404664"/>
            <a:ext cx="3096344" cy="5688632"/>
          </a:xfrm>
          <a:prstGeom prst="rect">
            <a:avLst/>
          </a:prstGeom>
          <a:ln w="9525" cmpd="tri">
            <a:solidFill>
              <a:schemeClr val="tx1"/>
            </a:solidFill>
            <a:miter lim="800000"/>
            <a:headEnd/>
            <a:tailEnd/>
          </a:ln>
          <a:effectLst>
            <a:softEdge rad="635000"/>
          </a:effectLst>
          <a:scene3d>
            <a:camera prst="perspectiveRight"/>
            <a:lightRig rig="twoPt" dir="t"/>
          </a:scene3d>
          <a:sp3d prstMaterial="metal"/>
        </p:spPr>
      </p:pic>
      <p:sp>
        <p:nvSpPr>
          <p:cNvPr id="2" name="Заголовок 1"/>
          <p:cNvSpPr>
            <a:spLocks noGrp="1"/>
          </p:cNvSpPr>
          <p:nvPr>
            <p:ph type="ctrTitle"/>
          </p:nvPr>
        </p:nvSpPr>
        <p:spPr>
          <a:xfrm>
            <a:off x="2339752" y="2132856"/>
            <a:ext cx="6548264" cy="2448272"/>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r>
              <a:rPr lang="ru-RU" b="1" dirty="0" smtClean="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АЛГОРИТМ РЕАЛИЗАЦИИ ПЛАВАТЕЛЬНОЙ ПРАКТИКИ</a:t>
            </a:r>
            <a:endParaRPr lang="ru-RU" b="1" dirty="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987824" y="4653136"/>
            <a:ext cx="5464696" cy="576064"/>
          </a:xfrm>
        </p:spPr>
        <p:txBody>
          <a:bodyPr>
            <a:normAutofit/>
          </a:bodyPr>
          <a:lstStyle/>
          <a:p>
            <a:r>
              <a:rPr lang="ru-RU" sz="1800" dirty="0" smtClean="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ОБУЧАЮЩИХСЯ МОРСКИХ СПЕЦИАЛЬНОСТЕЙ</a:t>
            </a:r>
            <a:endParaRPr lang="ru-RU" sz="1800" dirty="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2375248" y="260648"/>
            <a:ext cx="6768752" cy="2585323"/>
          </a:xfrm>
          <a:prstGeom prst="rect">
            <a:avLst/>
          </a:prstGeom>
          <a:noFill/>
        </p:spPr>
        <p:txBody>
          <a:bodyPr wrap="square" rtlCol="0">
            <a:spAutoFit/>
          </a:bodyPr>
          <a:lstStyle/>
          <a:p>
            <a:pPr algn="ctr"/>
            <a:r>
              <a:rPr lang="ru-RU" sz="1400" dirty="0" smtClean="0">
                <a:latin typeface="Times New Roman" pitchFamily="18" charset="0"/>
                <a:cs typeface="Times New Roman" pitchFamily="18" charset="0"/>
              </a:rPr>
              <a:t>МИНИСТЕРСТВО НАУКИ И ВЫСШЕГО ОБРАЗОВАНИЯ  </a:t>
            </a:r>
            <a:endParaRPr lang="en-US"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РОССИЙСКОЙ </a:t>
            </a:r>
            <a:r>
              <a:rPr lang="ru-RU" sz="1400" dirty="0" smtClean="0">
                <a:latin typeface="Times New Roman" pitchFamily="18" charset="0"/>
                <a:cs typeface="Times New Roman" pitchFamily="18" charset="0"/>
              </a:rPr>
              <a:t>ФЕДЕРАЦИИ</a:t>
            </a:r>
          </a:p>
          <a:p>
            <a:pPr algn="ctr"/>
            <a:r>
              <a:rPr lang="ru-RU" sz="1400" dirty="0" smtClean="0">
                <a:latin typeface="Times New Roman" pitchFamily="18" charset="0"/>
                <a:cs typeface="Times New Roman" pitchFamily="18" charset="0"/>
              </a:rPr>
              <a:t>ФЕДЕРАЛЬНОЕ ГОСУДАРСТВЕННОЕ БЮДЖЕТНОЕ </a:t>
            </a:r>
            <a:endParaRPr lang="en-US"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ОБРАЗОВАТЕЛЬНОЕ </a:t>
            </a:r>
            <a:r>
              <a:rPr lang="ru-RU" sz="1400" dirty="0" smtClean="0">
                <a:latin typeface="Times New Roman" pitchFamily="18" charset="0"/>
                <a:cs typeface="Times New Roman" pitchFamily="18" charset="0"/>
              </a:rPr>
              <a:t>УЧРЕЖДЕНИЕ </a:t>
            </a:r>
          </a:p>
          <a:p>
            <a:pPr algn="ctr"/>
            <a:r>
              <a:rPr lang="ru-RU" sz="1400" dirty="0" smtClean="0">
                <a:latin typeface="Times New Roman" pitchFamily="18" charset="0"/>
                <a:cs typeface="Times New Roman" pitchFamily="18" charset="0"/>
              </a:rPr>
              <a:t>ВЫСШЕГО ОБРАЗОВАНИЯ</a:t>
            </a:r>
          </a:p>
          <a:p>
            <a:pPr algn="ctr"/>
            <a:r>
              <a:rPr lang="ru-RU" sz="1400" b="1" dirty="0" smtClean="0">
                <a:latin typeface="Times New Roman" pitchFamily="18" charset="0"/>
                <a:cs typeface="Times New Roman" pitchFamily="18" charset="0"/>
              </a:rPr>
              <a:t>«МУРМАНСКИЙ ГОСУДАРСТВЕННЫЙ ТЕХНИЧЕСКИЙ УНИВЕРСИТЕТ»</a:t>
            </a: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(ФГБОУ ВО «МГТУ»)</a:t>
            </a:r>
          </a:p>
          <a:p>
            <a:pPr algn="ctr"/>
            <a:r>
              <a:rPr lang="ru-RU" sz="1400" dirty="0" smtClean="0">
                <a:latin typeface="Times New Roman" pitchFamily="18" charset="0"/>
                <a:cs typeface="Times New Roman" pitchFamily="18" charset="0"/>
              </a:rPr>
              <a:t>«ММРК имени И.И. </a:t>
            </a:r>
            <a:r>
              <a:rPr lang="ru-RU" sz="1400" dirty="0" err="1" smtClean="0">
                <a:latin typeface="Times New Roman" pitchFamily="18" charset="0"/>
                <a:cs typeface="Times New Roman" pitchFamily="18" charset="0"/>
              </a:rPr>
              <a:t>Месяцева</a:t>
            </a:r>
            <a:r>
              <a:rPr lang="ru-RU" sz="1400" dirty="0" smtClean="0">
                <a:latin typeface="Times New Roman" pitchFamily="18" charset="0"/>
                <a:cs typeface="Times New Roman" pitchFamily="18" charset="0"/>
              </a:rPr>
              <a:t> ФГБОУ ВО «МГТУ»</a:t>
            </a:r>
          </a:p>
          <a:p>
            <a:pPr algn="ctr"/>
            <a:r>
              <a:rPr lang="ru-RU" sz="3200" dirty="0" smtClean="0"/>
              <a:t/>
            </a:r>
            <a:br>
              <a:rPr lang="ru-RU" sz="3200" dirty="0" smtClean="0"/>
            </a:b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челоек моряк.jpg"/>
          <p:cNvPicPr>
            <a:picLocks noChangeAspect="1"/>
          </p:cNvPicPr>
          <p:nvPr/>
        </p:nvPicPr>
        <p:blipFill>
          <a:blip r:embed="rId3" cstate="print"/>
          <a:srcRect l="19600" t="10101" r="18801" b="10101"/>
          <a:stretch>
            <a:fillRect/>
          </a:stretch>
        </p:blipFill>
        <p:spPr>
          <a:xfrm>
            <a:off x="-252536" y="260648"/>
            <a:ext cx="3888432" cy="6716383"/>
          </a:xfrm>
          <a:prstGeom prst="rect">
            <a:avLst/>
          </a:prstGeom>
          <a:effectLst>
            <a:softEdge rad="317500"/>
          </a:effectLst>
        </p:spPr>
      </p:pic>
      <p:sp>
        <p:nvSpPr>
          <p:cNvPr id="2" name="TextBox 1"/>
          <p:cNvSpPr txBox="1"/>
          <p:nvPr/>
        </p:nvSpPr>
        <p:spPr>
          <a:xfrm>
            <a:off x="3239344" y="394692"/>
            <a:ext cx="5904656" cy="6463308"/>
          </a:xfrm>
          <a:prstGeom prst="rect">
            <a:avLst/>
          </a:prstGeom>
          <a:noFill/>
        </p:spPr>
        <p:txBody>
          <a:bodyPr wrap="square" rtlCol="0">
            <a:spAutoFit/>
          </a:bodyPr>
          <a:lstStyle/>
          <a:p>
            <a:pPr>
              <a:buFont typeface="Wingdings" pitchFamily="2" charset="2"/>
              <a:buChar char="v"/>
            </a:pPr>
            <a:r>
              <a:rPr lang="ru-RU" dirty="0" smtClean="0"/>
              <a:t>Когда ты подготовил все необходимые документы, сними с них сканы и всегда имей их при себе на </a:t>
            </a:r>
            <a:r>
              <a:rPr lang="ru-RU" dirty="0" err="1" smtClean="0"/>
              <a:t>флеш</a:t>
            </a:r>
            <a:r>
              <a:rPr lang="ru-RU" dirty="0" smtClean="0"/>
              <a:t> накопителе.</a:t>
            </a:r>
          </a:p>
          <a:p>
            <a:pPr>
              <a:buFont typeface="Wingdings" pitchFamily="2" charset="2"/>
              <a:buChar char="v"/>
            </a:pPr>
            <a:r>
              <a:rPr lang="ru-RU" dirty="0" smtClean="0"/>
              <a:t>По окончании практики оформи больше 2х оригиналов Справок о плавании, чтобы минимум один оригинал всегда был в твоем пакете документов.</a:t>
            </a:r>
          </a:p>
          <a:p>
            <a:pPr>
              <a:buFont typeface="Wingdings" pitchFamily="2" charset="2"/>
              <a:buChar char="v"/>
            </a:pPr>
            <a:r>
              <a:rPr lang="ru-RU" dirty="0" smtClean="0"/>
              <a:t>Старайся оформить/ продлить все сертификаты в один период времени, потому что рабочий диплом будет годен до той даты, когда истекает срок действия самого «старого» из них.</a:t>
            </a:r>
          </a:p>
          <a:p>
            <a:pPr>
              <a:buFont typeface="Wingdings" pitchFamily="2" charset="2"/>
              <a:buChar char="v"/>
            </a:pPr>
            <a:r>
              <a:rPr lang="ru-RU" dirty="0" smtClean="0"/>
              <a:t>Всегда имей с собой пару фотографий 3*4.</a:t>
            </a:r>
          </a:p>
          <a:p>
            <a:pPr>
              <a:buFont typeface="Wingdings" pitchFamily="2" charset="2"/>
              <a:buChar char="v"/>
            </a:pPr>
            <a:r>
              <a:rPr lang="ru-RU" dirty="0" smtClean="0"/>
              <a:t>Оформи визу, так ты будешь более востребован в судоходных компаниях.</a:t>
            </a:r>
          </a:p>
          <a:p>
            <a:pPr>
              <a:buFont typeface="Wingdings" pitchFamily="2" charset="2"/>
              <a:buChar char="v"/>
            </a:pPr>
            <a:r>
              <a:rPr lang="ru-RU" dirty="0" smtClean="0"/>
              <a:t>За месяц до окончания действия медицинской комиссии или сертификатов необходимо их оформить заново.</a:t>
            </a:r>
          </a:p>
          <a:p>
            <a:pPr>
              <a:buFont typeface="Wingdings" pitchFamily="2" charset="2"/>
              <a:buChar char="v"/>
            </a:pPr>
            <a:r>
              <a:rPr lang="ru-RU" dirty="0" smtClean="0"/>
              <a:t>Совершенствуй технический морской английский язык, как минимум, ты должен уметь объяснить  на нем инспектору во время проверки судна этапы спуска шлюпки или свои действия по тревогам. Преимущественно на английском языке проходят собеседования в судоходные компании даже на должность практиканта.</a:t>
            </a:r>
          </a:p>
        </p:txBody>
      </p:sp>
      <p:sp>
        <p:nvSpPr>
          <p:cNvPr id="10" name="TextBox 9"/>
          <p:cNvSpPr txBox="1"/>
          <p:nvPr/>
        </p:nvSpPr>
        <p:spPr>
          <a:xfrm>
            <a:off x="2771800" y="0"/>
            <a:ext cx="6228184" cy="523220"/>
          </a:xfrm>
          <a:prstGeom prst="rect">
            <a:avLst/>
          </a:prstGeom>
          <a:noFill/>
          <a:effectLst>
            <a:outerShdw blurRad="50800" dist="38100" dir="18900000" algn="bl" rotWithShape="0">
              <a:prstClr val="black">
                <a:alpha val="40000"/>
              </a:prstClr>
            </a:outerShdw>
          </a:effectLst>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t>
            </a:r>
            <a:r>
              <a:rPr lang="ru-RU"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ИСТИНА КРОЕТСЯ В МЕЛОЧАХ</a:t>
            </a:r>
            <a:endParaRPr lang="ru-RU" sz="2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Лента лицом вниз 2"/>
          <p:cNvSpPr/>
          <p:nvPr/>
        </p:nvSpPr>
        <p:spPr>
          <a:xfrm>
            <a:off x="0" y="1196752"/>
            <a:ext cx="9144000" cy="2520280"/>
          </a:xfrm>
          <a:prstGeom prst="ribbon">
            <a:avLst>
              <a:gd name="adj1" fmla="val 33333"/>
              <a:gd name="adj2" fmla="val 50000"/>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3175">
            <a:prstDash val="solid"/>
          </a:ln>
          <a:effectLst>
            <a:glow rad="63500">
              <a:schemeClr val="accent2">
                <a:satMod val="175000"/>
                <a:alpha val="40000"/>
              </a:schemeClr>
            </a:glow>
            <a:outerShdw blurRad="50800" dist="38100" dir="16200000" rotWithShape="0">
              <a:prstClr val="black">
                <a:alpha val="40000"/>
              </a:prstClr>
            </a:outerShdw>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2627784" y="2060848"/>
            <a:ext cx="3600400" cy="156966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ru-RU" sz="4800" b="1" spc="-150"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Семь футов под килем</a:t>
            </a:r>
          </a:p>
        </p:txBody>
      </p:sp>
      <p:pic>
        <p:nvPicPr>
          <p:cNvPr id="6" name="Рисунок 5" descr="девочка палец вверх.png"/>
          <p:cNvPicPr>
            <a:picLocks noChangeAspect="1"/>
          </p:cNvPicPr>
          <p:nvPr/>
        </p:nvPicPr>
        <p:blipFill>
          <a:blip r:embed="rId3" cstate="print"/>
          <a:stretch>
            <a:fillRect/>
          </a:stretch>
        </p:blipFill>
        <p:spPr>
          <a:xfrm>
            <a:off x="3851920" y="-171400"/>
            <a:ext cx="7437843" cy="7437843"/>
          </a:xfrm>
          <a:prstGeom prst="rect">
            <a:avLst/>
          </a:prstGeom>
          <a:ln>
            <a:noFill/>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группа предлагает что то сделать.png"/>
          <p:cNvPicPr>
            <a:picLocks noChangeAspect="1"/>
          </p:cNvPicPr>
          <p:nvPr/>
        </p:nvPicPr>
        <p:blipFill>
          <a:blip r:embed="rId2" cstate="print">
            <a:grayscl/>
          </a:blip>
          <a:stretch>
            <a:fillRect/>
          </a:stretch>
        </p:blipFill>
        <p:spPr>
          <a:xfrm>
            <a:off x="323528" y="1052736"/>
            <a:ext cx="6858000" cy="6858000"/>
          </a:xfrm>
          <a:prstGeom prst="rect">
            <a:avLst/>
          </a:prstGeom>
          <a:effectLst>
            <a:outerShdw blurRad="50800" dist="38100" dir="8100000" algn="tr" rotWithShape="0">
              <a:prstClr val="black">
                <a:alpha val="40000"/>
              </a:prstClr>
            </a:outerShdw>
            <a:reflection blurRad="6350" stA="50000" endA="300" endPos="90000" dir="5400000" sy="-100000" algn="bl" rotWithShape="0"/>
          </a:effectLst>
        </p:spPr>
      </p:pic>
      <p:sp useBgFill="1">
        <p:nvSpPr>
          <p:cNvPr id="5" name="Овальная выноска 4"/>
          <p:cNvSpPr/>
          <p:nvPr/>
        </p:nvSpPr>
        <p:spPr>
          <a:xfrm>
            <a:off x="3275856" y="0"/>
            <a:ext cx="5868144" cy="1988840"/>
          </a:xfrm>
          <a:prstGeom prst="wedgeEllipseCallout">
            <a:avLst>
              <a:gd name="adj1" fmla="val -29052"/>
              <a:gd name="adj2" fmla="val 68988"/>
            </a:avLst>
          </a:prstGeom>
          <a:ln cmpd="sng">
            <a:solidFill>
              <a:schemeClr val="bg2">
                <a:lumMod val="25000"/>
              </a:schemeClr>
            </a:solidFill>
            <a:prstDash val="solid"/>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3275856" y="260648"/>
            <a:ext cx="5868144" cy="1569660"/>
          </a:xfrm>
          <a:prstGeom prst="rect">
            <a:avLst/>
          </a:prstGeom>
          <a:noFill/>
        </p:spPr>
        <p:txBody>
          <a:bodyPr wrap="square" rtlCol="0">
            <a:spAutoFit/>
          </a:bodyPr>
          <a:lstStyle/>
          <a:p>
            <a:pPr algn="ctr"/>
            <a:r>
              <a:rPr lang="ru-RU" sz="2400" b="1" spc="-150" dirty="0" smtClean="0">
                <a:solidFill>
                  <a:schemeClr val="accent2">
                    <a:lumMod val="75000"/>
                  </a:schemeClr>
                </a:solidFill>
                <a:latin typeface="Comic Sans MS" pitchFamily="66" charset="0"/>
                <a:cs typeface="Times New Roman" pitchFamily="18" charset="0"/>
              </a:rPr>
              <a:t>Наш будущий коллега</a:t>
            </a:r>
            <a:r>
              <a:rPr lang="ru-RU" sz="2400" b="1" spc="-150" dirty="0" smtClean="0">
                <a:solidFill>
                  <a:schemeClr val="tx1">
                    <a:lumMod val="75000"/>
                    <a:lumOff val="25000"/>
                  </a:schemeClr>
                </a:solidFill>
                <a:latin typeface="Comic Sans MS" pitchFamily="66" charset="0"/>
                <a:cs typeface="Times New Roman" pitchFamily="18" charset="0"/>
              </a:rPr>
              <a:t>, если</a:t>
            </a:r>
          </a:p>
          <a:p>
            <a:pPr algn="ctr"/>
            <a:r>
              <a:rPr lang="ru-RU" sz="2400" b="1" spc="-150" dirty="0" smtClean="0">
                <a:solidFill>
                  <a:schemeClr val="tx1">
                    <a:lumMod val="75000"/>
                    <a:lumOff val="25000"/>
                  </a:schemeClr>
                </a:solidFill>
                <a:latin typeface="Comic Sans MS" pitchFamily="66" charset="0"/>
                <a:cs typeface="Times New Roman" pitchFamily="18" charset="0"/>
              </a:rPr>
              <a:t> ты скоро уходишь в рейс и хочешь, чтобы тебе эту практику </a:t>
            </a:r>
            <a:r>
              <a:rPr lang="ru-RU" sz="2400" b="1" spc="-150" dirty="0" smtClean="0">
                <a:solidFill>
                  <a:schemeClr val="accent2">
                    <a:lumMod val="75000"/>
                  </a:schemeClr>
                </a:solidFill>
                <a:latin typeface="Comic Sans MS" pitchFamily="66" charset="0"/>
                <a:cs typeface="Times New Roman" pitchFamily="18" charset="0"/>
              </a:rPr>
              <a:t>зачли</a:t>
            </a:r>
            <a:r>
              <a:rPr lang="ru-RU" sz="2400" b="1" spc="-150" dirty="0" smtClean="0">
                <a:solidFill>
                  <a:schemeClr val="tx1">
                    <a:lumMod val="75000"/>
                    <a:lumOff val="25000"/>
                  </a:schemeClr>
                </a:solidFill>
                <a:latin typeface="Comic Sans MS" pitchFamily="66" charset="0"/>
                <a:cs typeface="Times New Roman" pitchFamily="18" charset="0"/>
              </a:rPr>
              <a:t>, то эта презентация для тебя!</a:t>
            </a:r>
            <a:endParaRPr lang="ru-RU" sz="2400" b="1" spc="-150" dirty="0">
              <a:solidFill>
                <a:schemeClr val="tx1">
                  <a:lumMod val="75000"/>
                  <a:lumOff val="25000"/>
                </a:schemeClr>
              </a:solidFill>
              <a:latin typeface="Comic Sans MS" pitchFamily="66"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стоит с вопросом.jpg"/>
          <p:cNvPicPr>
            <a:picLocks noChangeAspect="1"/>
          </p:cNvPicPr>
          <p:nvPr/>
        </p:nvPicPr>
        <p:blipFill>
          <a:blip r:embed="rId2" cstate="print">
            <a:lum bright="3000" contrast="2000"/>
          </a:blip>
          <a:stretch>
            <a:fillRect/>
          </a:stretch>
        </p:blipFill>
        <p:spPr>
          <a:xfrm>
            <a:off x="251520" y="1268760"/>
            <a:ext cx="2443619" cy="2880320"/>
          </a:xfrm>
          <a:prstGeom prst="rect">
            <a:avLst/>
          </a:prstGeom>
          <a:gradFill>
            <a:gsLst>
              <a:gs pos="0">
                <a:schemeClr val="bg1">
                  <a:tint val="40000"/>
                  <a:satMod val="350000"/>
                </a:schemeClr>
              </a:gs>
              <a:gs pos="40000">
                <a:schemeClr val="bg1">
                  <a:tint val="45000"/>
                  <a:shade val="99000"/>
                  <a:satMod val="350000"/>
                </a:schemeClr>
              </a:gs>
              <a:gs pos="100000">
                <a:schemeClr val="bg1">
                  <a:shade val="20000"/>
                  <a:satMod val="255000"/>
                </a:schemeClr>
              </a:gs>
            </a:gsLst>
            <a:path path="circle">
              <a:fillToRect l="50000" t="-80000" r="50000" b="180000"/>
            </a:path>
          </a:gradFill>
          <a:effectLst>
            <a:softEdge rad="317500"/>
          </a:effectLst>
          <a:scene3d>
            <a:camera prst="orthographicFront"/>
            <a:lightRig rig="harsh" dir="t"/>
          </a:scene3d>
          <a:sp3d prstMaterial="plastic"/>
        </p:spPr>
      </p:pic>
      <p:sp>
        <p:nvSpPr>
          <p:cNvPr id="2" name="TextBox 1"/>
          <p:cNvSpPr txBox="1"/>
          <p:nvPr/>
        </p:nvSpPr>
        <p:spPr>
          <a:xfrm>
            <a:off x="2699792" y="1268761"/>
            <a:ext cx="6444208" cy="3939540"/>
          </a:xfrm>
          <a:prstGeom prst="rect">
            <a:avLst/>
          </a:prstGeom>
          <a:noFill/>
        </p:spPr>
        <p:txBody>
          <a:bodyPr wrap="square" rtlCol="0">
            <a:spAutoFit/>
          </a:bodyPr>
          <a:lstStyle/>
          <a:p>
            <a:r>
              <a:rPr lang="ru-RU" b="1" dirty="0" smtClean="0">
                <a:solidFill>
                  <a:schemeClr val="accent2">
                    <a:lumMod val="50000"/>
                  </a:schemeClr>
                </a:solidFill>
                <a:latin typeface="Times New Roman" pitchFamily="18" charset="0"/>
                <a:cs typeface="Times New Roman" pitchFamily="18" charset="0"/>
              </a:rPr>
              <a:t>1. Гражданский Паспорт</a:t>
            </a:r>
          </a:p>
          <a:p>
            <a:r>
              <a:rPr lang="ru-RU" b="1" dirty="0" smtClean="0">
                <a:solidFill>
                  <a:schemeClr val="accent2">
                    <a:lumMod val="50000"/>
                  </a:schemeClr>
                </a:solidFill>
                <a:latin typeface="Times New Roman" pitchFamily="18" charset="0"/>
                <a:cs typeface="Times New Roman" pitchFamily="18" charset="0"/>
              </a:rPr>
              <a:t>2. Заграничный паспорт</a:t>
            </a:r>
          </a:p>
          <a:p>
            <a:r>
              <a:rPr lang="ru-RU" b="1" dirty="0" smtClean="0">
                <a:solidFill>
                  <a:schemeClr val="accent2">
                    <a:lumMod val="50000"/>
                  </a:schemeClr>
                </a:solidFill>
                <a:latin typeface="Times New Roman" pitchFamily="18" charset="0"/>
                <a:cs typeface="Times New Roman" pitchFamily="18" charset="0"/>
              </a:rPr>
              <a:t>3. Удостоверение личности моряка (УЛМ)</a:t>
            </a:r>
          </a:p>
          <a:p>
            <a:r>
              <a:rPr lang="ru-RU" b="1" dirty="0" smtClean="0">
                <a:solidFill>
                  <a:schemeClr val="accent2">
                    <a:lumMod val="50000"/>
                  </a:schemeClr>
                </a:solidFill>
                <a:latin typeface="Times New Roman" pitchFamily="18" charset="0"/>
                <a:cs typeface="Times New Roman" pitchFamily="18" charset="0"/>
              </a:rPr>
              <a:t>4. Мореходная книжка (МК)</a:t>
            </a:r>
          </a:p>
          <a:p>
            <a:r>
              <a:rPr lang="ru-RU" b="1" dirty="0" smtClean="0">
                <a:solidFill>
                  <a:schemeClr val="accent2">
                    <a:lumMod val="50000"/>
                  </a:schemeClr>
                </a:solidFill>
                <a:latin typeface="Times New Roman" pitchFamily="18" charset="0"/>
                <a:cs typeface="Times New Roman" pitchFamily="18" charset="0"/>
              </a:rPr>
              <a:t>5. Медицинская книжка установленного образца</a:t>
            </a:r>
          </a:p>
          <a:p>
            <a:r>
              <a:rPr lang="ru-RU" b="1" dirty="0" smtClean="0">
                <a:solidFill>
                  <a:schemeClr val="accent2">
                    <a:lumMod val="50000"/>
                  </a:schemeClr>
                </a:solidFill>
                <a:latin typeface="Times New Roman" pitchFamily="18" charset="0"/>
                <a:cs typeface="Times New Roman" pitchFamily="18" charset="0"/>
              </a:rPr>
              <a:t>6. Медицинский   международный   сертификат,   по  требованию Организации (</a:t>
            </a:r>
            <a:r>
              <a:rPr lang="en-US" b="1" dirty="0" smtClean="0">
                <a:solidFill>
                  <a:schemeClr val="accent2">
                    <a:lumMod val="50000"/>
                  </a:schemeClr>
                </a:solidFill>
                <a:latin typeface="Times New Roman" pitchFamily="18" charset="0"/>
                <a:cs typeface="Times New Roman" pitchFamily="18" charset="0"/>
              </a:rPr>
              <a:t>Medical Report)</a:t>
            </a:r>
            <a:endParaRPr lang="ru-RU" b="1" dirty="0" smtClean="0">
              <a:solidFill>
                <a:schemeClr val="accent2">
                  <a:lumMod val="50000"/>
                </a:schemeClr>
              </a:solidFill>
              <a:latin typeface="Times New Roman" pitchFamily="18" charset="0"/>
              <a:cs typeface="Times New Roman" pitchFamily="18" charset="0"/>
            </a:endParaRPr>
          </a:p>
          <a:p>
            <a:r>
              <a:rPr lang="ru-RU" b="1" dirty="0" smtClean="0">
                <a:solidFill>
                  <a:schemeClr val="accent2">
                    <a:lumMod val="50000"/>
                  </a:schemeClr>
                </a:solidFill>
                <a:latin typeface="Times New Roman" pitchFamily="18" charset="0"/>
                <a:cs typeface="Times New Roman" pitchFamily="18" charset="0"/>
              </a:rPr>
              <a:t>7. Свидетельство ОСПС</a:t>
            </a:r>
          </a:p>
          <a:p>
            <a:r>
              <a:rPr lang="ru-RU" b="1" dirty="0" smtClean="0">
                <a:solidFill>
                  <a:schemeClr val="accent2">
                    <a:lumMod val="50000"/>
                  </a:schemeClr>
                </a:solidFill>
                <a:latin typeface="Times New Roman" pitchFamily="18" charset="0"/>
                <a:cs typeface="Times New Roman" pitchFamily="18" charset="0"/>
              </a:rPr>
              <a:t>8. Свидетельство   Начальная   подготовка   по безопасности и инструктажу</a:t>
            </a:r>
          </a:p>
          <a:p>
            <a:r>
              <a:rPr lang="ru-RU" b="1" dirty="0" smtClean="0">
                <a:solidFill>
                  <a:schemeClr val="accent2">
                    <a:lumMod val="50000"/>
                  </a:schemeClr>
                </a:solidFill>
                <a:latin typeface="Times New Roman" pitchFamily="18" charset="0"/>
                <a:cs typeface="Times New Roman" pitchFamily="18" charset="0"/>
              </a:rPr>
              <a:t>9. </a:t>
            </a:r>
            <a:r>
              <a:rPr lang="ru-RU" b="1" dirty="0" smtClean="0">
                <a:solidFill>
                  <a:schemeClr val="accent2">
                    <a:lumMod val="50000"/>
                  </a:schemeClr>
                </a:solidFill>
                <a:latin typeface="Times New Roman" pitchFamily="18" charset="0"/>
                <a:cs typeface="Times New Roman" pitchFamily="18" charset="0"/>
              </a:rPr>
              <a:t>Книгу</a:t>
            </a:r>
            <a:r>
              <a:rPr lang="ru-RU" b="1" dirty="0" smtClean="0">
                <a:solidFill>
                  <a:schemeClr val="accent2">
                    <a:lumMod val="50000"/>
                  </a:schemeClr>
                </a:solidFill>
                <a:latin typeface="Times New Roman" pitchFamily="18" charset="0"/>
                <a:cs typeface="Times New Roman" pitchFamily="18" charset="0"/>
              </a:rPr>
              <a:t> </a:t>
            </a:r>
            <a:r>
              <a:rPr lang="ru-RU" b="1" dirty="0" smtClean="0">
                <a:solidFill>
                  <a:schemeClr val="accent2">
                    <a:lumMod val="50000"/>
                  </a:schemeClr>
                </a:solidFill>
                <a:latin typeface="Times New Roman" pitchFamily="18" charset="0"/>
                <a:cs typeface="Times New Roman" pitchFamily="18" charset="0"/>
              </a:rPr>
              <a:t>регистрации практической подготовки на судах </a:t>
            </a:r>
            <a:endParaRPr lang="en-US" b="1" dirty="0" smtClean="0">
              <a:solidFill>
                <a:schemeClr val="accent2">
                  <a:lumMod val="50000"/>
                </a:schemeClr>
              </a:solidFill>
              <a:latin typeface="Times New Roman" pitchFamily="18" charset="0"/>
              <a:cs typeface="Times New Roman" pitchFamily="18" charset="0"/>
            </a:endParaRPr>
          </a:p>
          <a:p>
            <a:r>
              <a:rPr lang="en-US" b="1" dirty="0" smtClean="0">
                <a:solidFill>
                  <a:schemeClr val="accent2">
                    <a:lumMod val="50000"/>
                  </a:schemeClr>
                </a:solidFill>
                <a:latin typeface="Times New Roman" pitchFamily="18" charset="0"/>
                <a:cs typeface="Times New Roman" pitchFamily="18" charset="0"/>
              </a:rPr>
              <a:t>(Record Book)</a:t>
            </a:r>
            <a:endParaRPr lang="ru-RU" b="1" dirty="0" smtClean="0">
              <a:solidFill>
                <a:schemeClr val="accent2">
                  <a:lumMod val="50000"/>
                </a:schemeClr>
              </a:solidFill>
              <a:latin typeface="Times New Roman" pitchFamily="18" charset="0"/>
              <a:cs typeface="Times New Roman" pitchFamily="18" charset="0"/>
            </a:endParaRPr>
          </a:p>
          <a:p>
            <a:endParaRPr lang="ru-RU" b="1" dirty="0" smtClean="0">
              <a:solidFill>
                <a:schemeClr val="accent2">
                  <a:lumMod val="50000"/>
                </a:schemeClr>
              </a:solidFill>
              <a:latin typeface="Times New Roman" pitchFamily="18" charset="0"/>
              <a:cs typeface="Times New Roman" pitchFamily="18" charset="0"/>
            </a:endParaRPr>
          </a:p>
          <a:p>
            <a:endParaRPr lang="ru-RU" sz="1600" b="1" dirty="0" smtClean="0">
              <a:solidFill>
                <a:schemeClr val="accent2">
                  <a:lumMod val="50000"/>
                </a:schemeClr>
              </a:solidFill>
              <a:latin typeface="Times New Roman" pitchFamily="18" charset="0"/>
              <a:cs typeface="Times New Roman" pitchFamily="18" charset="0"/>
            </a:endParaRPr>
          </a:p>
        </p:txBody>
      </p:sp>
      <p:sp>
        <p:nvSpPr>
          <p:cNvPr id="5" name="TextBox 4"/>
          <p:cNvSpPr txBox="1"/>
          <p:nvPr/>
        </p:nvSpPr>
        <p:spPr>
          <a:xfrm>
            <a:off x="323528" y="116632"/>
            <a:ext cx="8640960" cy="923330"/>
          </a:xfrm>
          <a:prstGeom prst="rect">
            <a:avLst/>
          </a:prstGeom>
          <a:noFill/>
        </p:spPr>
        <p:txBody>
          <a:bodyPr wrap="square" rtlCol="0">
            <a:spAutoFit/>
          </a:bodyPr>
          <a:lstStyle/>
          <a:p>
            <a:pPr algn="just"/>
            <a:r>
              <a:rPr lang="ru-RU" b="1" dirty="0" smtClean="0">
                <a:latin typeface="Times New Roman" pitchFamily="18" charset="0"/>
                <a:cs typeface="Times New Roman" pitchFamily="18" charset="0"/>
              </a:rPr>
              <a:t>Для того, чтобы твою кандидатуру на должность практиканта </a:t>
            </a:r>
            <a:r>
              <a:rPr lang="ru-RU" b="1" dirty="0" smtClean="0">
                <a:solidFill>
                  <a:schemeClr val="accent2">
                    <a:lumMod val="75000"/>
                  </a:schemeClr>
                </a:solidFill>
                <a:latin typeface="Times New Roman" pitchFamily="18" charset="0"/>
                <a:cs typeface="Times New Roman" pitchFamily="18" charset="0"/>
              </a:rPr>
              <a:t>приняли к рассмотрению</a:t>
            </a:r>
            <a:r>
              <a:rPr lang="ru-RU" b="1" dirty="0" smtClean="0">
                <a:latin typeface="Times New Roman" pitchFamily="18" charset="0"/>
                <a:cs typeface="Times New Roman" pitchFamily="18" charset="0"/>
              </a:rPr>
              <a:t> в судоходной компании, в первую очередь, тебе необходимо подготовить :</a:t>
            </a:r>
          </a:p>
        </p:txBody>
      </p:sp>
      <p:sp>
        <p:nvSpPr>
          <p:cNvPr id="6" name="TextBox 5"/>
          <p:cNvSpPr txBox="1"/>
          <p:nvPr/>
        </p:nvSpPr>
        <p:spPr>
          <a:xfrm>
            <a:off x="251520" y="5013176"/>
            <a:ext cx="8568952" cy="1200329"/>
          </a:xfrm>
          <a:prstGeom prst="rect">
            <a:avLst/>
          </a:prstGeom>
          <a:noFill/>
        </p:spPr>
        <p:txBody>
          <a:bodyPr wrap="square" rtlCol="0">
            <a:spAutoFit/>
          </a:bodyPr>
          <a:lstStyle/>
          <a:p>
            <a:pPr algn="just"/>
            <a:r>
              <a:rPr lang="ru-RU" b="1" dirty="0" smtClean="0">
                <a:latin typeface="Times New Roman" pitchFamily="18" charset="0"/>
                <a:cs typeface="Times New Roman" pitchFamily="18" charset="0"/>
              </a:rPr>
              <a:t>Однако, судоходная компания может дополнительно запросить другие документы, например, сделать прививку от желтой лихорадки или оформить сертификаты для работы на танкерах и т.д.</a:t>
            </a:r>
            <a:endParaRPr lang="ru-RU" dirty="0" smtClean="0"/>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95736" y="610136"/>
            <a:ext cx="6948264" cy="6247864"/>
          </a:xfrm>
          <a:prstGeom prst="rect">
            <a:avLst/>
          </a:prstGeom>
          <a:noFill/>
        </p:spPr>
        <p:txBody>
          <a:bodyPr wrap="square" rtlCol="0">
            <a:spAutoFit/>
          </a:bodyPr>
          <a:lstStyle/>
          <a:p>
            <a:pPr>
              <a:buFont typeface="Wingdings" pitchFamily="2" charset="2"/>
              <a:buChar char="v"/>
            </a:pPr>
            <a:r>
              <a:rPr lang="ru-RU" sz="2000" dirty="0" smtClean="0">
                <a:solidFill>
                  <a:schemeClr val="accent2">
                    <a:lumMod val="75000"/>
                  </a:schemeClr>
                </a:solidFill>
              </a:rPr>
              <a:t>Заграничный паспорт </a:t>
            </a:r>
            <a:r>
              <a:rPr lang="ru-RU" sz="2000" dirty="0" smtClean="0"/>
              <a:t>в обязательном порядке должен быть заранее оформлен </a:t>
            </a:r>
            <a:r>
              <a:rPr lang="ru-RU" sz="2000" dirty="0" smtClean="0">
                <a:solidFill>
                  <a:schemeClr val="accent2">
                    <a:lumMod val="75000"/>
                  </a:schemeClr>
                </a:solidFill>
              </a:rPr>
              <a:t>перед</a:t>
            </a:r>
            <a:r>
              <a:rPr lang="ru-RU" sz="2000" dirty="0" smtClean="0"/>
              <a:t> прохождением тренажерной подготовки на получение свидетельств ОСПС и Начальной подготовки по безопасности и инструктажу. Поскольку твое имя на русском и английском языке должно совпадать во всех документах, иначе данные свидетельства признаются недействительными и придется их менять.</a:t>
            </a:r>
          </a:p>
          <a:p>
            <a:pPr>
              <a:buFont typeface="Wingdings" pitchFamily="2" charset="2"/>
              <a:buChar char="v"/>
            </a:pPr>
            <a:r>
              <a:rPr lang="ru-RU" sz="2000" dirty="0" smtClean="0"/>
              <a:t>Изучи ссылку </a:t>
            </a:r>
            <a:r>
              <a:rPr lang="en-US" sz="2000" dirty="0" smtClean="0">
                <a:hlinkClick r:id="rId2"/>
              </a:rPr>
              <a:t>http://www.mapm.ru/Murmansk/Dpb_Mko</a:t>
            </a:r>
            <a:endParaRPr lang="ru-RU" sz="2000" dirty="0" smtClean="0"/>
          </a:p>
          <a:p>
            <a:r>
              <a:rPr lang="ru-RU" sz="2000" dirty="0" smtClean="0"/>
              <a:t>Здесь ты найдешь бланки заявлений и порядок оформления </a:t>
            </a:r>
            <a:r>
              <a:rPr lang="ru-RU" sz="2000" dirty="0" smtClean="0">
                <a:solidFill>
                  <a:schemeClr val="accent2">
                    <a:lumMod val="75000"/>
                  </a:schemeClr>
                </a:solidFill>
              </a:rPr>
              <a:t>УЛМ и МК </a:t>
            </a:r>
            <a:r>
              <a:rPr lang="ru-RU" sz="2000" dirty="0" smtClean="0"/>
              <a:t>в Мурманске </a:t>
            </a:r>
          </a:p>
          <a:p>
            <a:pPr>
              <a:buFont typeface="Wingdings" pitchFamily="2" charset="2"/>
              <a:buChar char="v"/>
            </a:pPr>
            <a:r>
              <a:rPr lang="ru-RU" sz="2000" dirty="0" smtClean="0">
                <a:solidFill>
                  <a:schemeClr val="accent2">
                    <a:lumMod val="75000"/>
                  </a:schemeClr>
                </a:solidFill>
              </a:rPr>
              <a:t>Медицинская комиссия </a:t>
            </a:r>
            <a:r>
              <a:rPr lang="ru-RU" sz="2000" dirty="0" smtClean="0"/>
              <a:t>должна полностью покрывать  весь период пребывания в рейсе. </a:t>
            </a:r>
          </a:p>
          <a:p>
            <a:pPr>
              <a:buFont typeface="Wingdings" pitchFamily="2" charset="2"/>
              <a:buChar char="v"/>
            </a:pPr>
            <a:r>
              <a:rPr lang="ru-RU" sz="2000" dirty="0" smtClean="0"/>
              <a:t>На основании медицинской книжки оформляется </a:t>
            </a:r>
            <a:r>
              <a:rPr lang="en-US" sz="2000" dirty="0" smtClean="0">
                <a:solidFill>
                  <a:schemeClr val="accent2">
                    <a:lumMod val="75000"/>
                  </a:schemeClr>
                </a:solidFill>
              </a:rPr>
              <a:t>Medical Report</a:t>
            </a:r>
            <a:r>
              <a:rPr lang="ru-RU" sz="2000" dirty="0" smtClean="0">
                <a:solidFill>
                  <a:schemeClr val="accent2">
                    <a:lumMod val="75000"/>
                  </a:schemeClr>
                </a:solidFill>
              </a:rPr>
              <a:t> </a:t>
            </a:r>
            <a:r>
              <a:rPr lang="ru-RU" sz="2000" dirty="0" smtClean="0"/>
              <a:t>международного или европейского образца ( по требованию компании). Это можно сделать в любом медицинском центре,  имеющем лицензию на выдачу подобного документа.</a:t>
            </a:r>
          </a:p>
          <a:p>
            <a:pPr>
              <a:buFont typeface="Wingdings" pitchFamily="2" charset="2"/>
              <a:buChar char="v"/>
            </a:pPr>
            <a:r>
              <a:rPr lang="en-US" sz="2000" dirty="0" smtClean="0">
                <a:solidFill>
                  <a:schemeClr val="accent2">
                    <a:lumMod val="75000"/>
                  </a:schemeClr>
                </a:solidFill>
              </a:rPr>
              <a:t>Record Book </a:t>
            </a:r>
            <a:r>
              <a:rPr lang="ru-RU" sz="2000" dirty="0" smtClean="0"/>
              <a:t>(</a:t>
            </a:r>
            <a:r>
              <a:rPr lang="ru-RU" sz="2000" dirty="0" smtClean="0"/>
              <a:t>К</a:t>
            </a:r>
            <a:r>
              <a:rPr lang="ru-RU" sz="2000" dirty="0" smtClean="0"/>
              <a:t>РПП</a:t>
            </a:r>
            <a:r>
              <a:rPr lang="ru-RU" sz="2000" dirty="0" smtClean="0"/>
              <a:t>) можно получить в Отделе практики, причем не забудь указать на первой странице </a:t>
            </a:r>
            <a:r>
              <a:rPr lang="ru-RU" sz="2000" dirty="0" smtClean="0"/>
              <a:t>КРПП </a:t>
            </a:r>
            <a:r>
              <a:rPr lang="ru-RU" sz="2000" dirty="0" smtClean="0"/>
              <a:t>его номер и дату выдачи.</a:t>
            </a:r>
          </a:p>
        </p:txBody>
      </p:sp>
      <p:sp>
        <p:nvSpPr>
          <p:cNvPr id="4" name="TextBox 3"/>
          <p:cNvSpPr txBox="1"/>
          <p:nvPr/>
        </p:nvSpPr>
        <p:spPr>
          <a:xfrm>
            <a:off x="3347864" y="0"/>
            <a:ext cx="2592288" cy="707886"/>
          </a:xfrm>
          <a:prstGeom prst="rect">
            <a:avLst/>
          </a:prstGeom>
          <a:noFill/>
        </p:spPr>
        <p:txBody>
          <a:bodyPr wrap="square" rtlCol="0">
            <a:spAutoFit/>
          </a:bodyPr>
          <a:lstStyle/>
          <a:p>
            <a:r>
              <a:rPr lang="ru-RU" sz="40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ПОМНИ</a:t>
            </a:r>
            <a:endParaRPr lang="ru-RU" sz="4000" b="1" dirty="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Рисунок 4" descr="человек в цепях.jpg"/>
          <p:cNvPicPr>
            <a:picLocks noChangeAspect="1"/>
          </p:cNvPicPr>
          <p:nvPr/>
        </p:nvPicPr>
        <p:blipFill>
          <a:blip r:embed="rId3" cstate="print">
            <a:lum contrast="10000"/>
          </a:blip>
          <a:srcRect l="8993" r="7074" b="1887"/>
          <a:stretch>
            <a:fillRect/>
          </a:stretch>
        </p:blipFill>
        <p:spPr>
          <a:xfrm>
            <a:off x="251520" y="1340768"/>
            <a:ext cx="2016224" cy="3744416"/>
          </a:xfrm>
          <a:prstGeom prst="rect">
            <a:avLst/>
          </a:prstGeom>
          <a:effectLst>
            <a:softEdge rad="317500"/>
          </a:effectLst>
          <a:scene3d>
            <a:camera prst="orthographicFront"/>
            <a:lightRig rig="harsh" dir="t"/>
          </a:scene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856984" cy="1477328"/>
          </a:xfrm>
          <a:prstGeom prst="rect">
            <a:avLst/>
          </a:prstGeom>
          <a:noFill/>
        </p:spPr>
        <p:txBody>
          <a:bodyPr wrap="square" rtlCol="0">
            <a:spAutoFit/>
          </a:bodyPr>
          <a:lstStyle/>
          <a:p>
            <a:pPr>
              <a:buFont typeface="Wingdings" pitchFamily="2" charset="2"/>
              <a:buChar char="ü"/>
            </a:pPr>
            <a:r>
              <a:rPr lang="ru-RU" i="1" dirty="0" smtClean="0">
                <a:latin typeface="Times New Roman" pitchFamily="18" charset="0"/>
                <a:cs typeface="Times New Roman" pitchFamily="18" charset="0"/>
              </a:rPr>
              <a:t>Ты ознакомился с графиком прохождения плавательной практики ?</a:t>
            </a:r>
          </a:p>
          <a:p>
            <a:pPr>
              <a:buFont typeface="Wingdings" pitchFamily="2" charset="2"/>
              <a:buChar char="ü"/>
            </a:pPr>
            <a:r>
              <a:rPr lang="ru-RU" i="1" dirty="0" smtClean="0">
                <a:latin typeface="Times New Roman" pitchFamily="18" charset="0"/>
                <a:cs typeface="Times New Roman" pitchFamily="18" charset="0"/>
              </a:rPr>
              <a:t>Ты подготовил весь пакет документов?</a:t>
            </a:r>
          </a:p>
          <a:p>
            <a:pPr>
              <a:buFont typeface="Wingdings" pitchFamily="2" charset="2"/>
              <a:buChar char="ü"/>
            </a:pPr>
            <a:r>
              <a:rPr lang="ru-RU" i="1" dirty="0" smtClean="0">
                <a:latin typeface="Times New Roman" pitchFamily="18" charset="0"/>
                <a:cs typeface="Times New Roman" pitchFamily="18" charset="0"/>
              </a:rPr>
              <a:t>Ты успешно прошел собеседование в судоходную компанию и тебя приняли на должность практиканта?</a:t>
            </a:r>
          </a:p>
          <a:p>
            <a:endParaRPr lang="ru-RU" dirty="0" smtClean="0">
              <a:latin typeface="Times New Roman" pitchFamily="18" charset="0"/>
              <a:cs typeface="Times New Roman" pitchFamily="18" charset="0"/>
            </a:endParaRPr>
          </a:p>
        </p:txBody>
      </p:sp>
      <p:sp>
        <p:nvSpPr>
          <p:cNvPr id="3" name="TextBox 2"/>
          <p:cNvSpPr txBox="1"/>
          <p:nvPr/>
        </p:nvSpPr>
        <p:spPr>
          <a:xfrm>
            <a:off x="395536" y="1700808"/>
            <a:ext cx="5328592" cy="3323987"/>
          </a:xfrm>
          <a:prstGeom prst="rect">
            <a:avLst/>
          </a:prstGeom>
          <a:solidFill>
            <a:schemeClr val="bg1"/>
          </a:solidFill>
          <a:effectLst>
            <a:outerShdw blurRad="50800" dist="38100" dir="8100000" algn="tr" rotWithShape="0">
              <a:prstClr val="black">
                <a:alpha val="40000"/>
              </a:prstClr>
            </a:outerShdw>
          </a:effectLst>
          <a:scene3d>
            <a:camera prst="perspectiveHeroicExtremeRightFacing"/>
            <a:lightRig rig="threePt" dir="t"/>
          </a:scene3d>
        </p:spPr>
        <p:txBody>
          <a:bodyPr wrap="square" rtlCol="0">
            <a:spAutoFit/>
          </a:bodyPr>
          <a:lstStyle/>
          <a:p>
            <a:pPr algn="r"/>
            <a:r>
              <a:rPr lang="ru-RU" sz="1050" dirty="0" smtClean="0"/>
              <a:t> Начальнику «ММРК им. И.И. </a:t>
            </a:r>
            <a:r>
              <a:rPr lang="ru-RU" sz="1050" dirty="0" err="1" smtClean="0"/>
              <a:t>Месяцева</a:t>
            </a:r>
            <a:r>
              <a:rPr lang="ru-RU" sz="1050" dirty="0" smtClean="0"/>
              <a:t>»</a:t>
            </a:r>
          </a:p>
          <a:p>
            <a:pPr algn="r"/>
            <a:r>
              <a:rPr lang="ru-RU" sz="1050" dirty="0" smtClean="0"/>
              <a:t>ФГБОУ ВО «МГТУ»</a:t>
            </a:r>
          </a:p>
          <a:p>
            <a:pPr algn="r"/>
            <a:r>
              <a:rPr lang="ru-RU" sz="1050" dirty="0" smtClean="0"/>
              <a:t>                                                              И.В. Артеменко</a:t>
            </a:r>
          </a:p>
          <a:p>
            <a:r>
              <a:rPr lang="ru-RU" sz="1050" dirty="0" smtClean="0"/>
              <a:t> </a:t>
            </a:r>
          </a:p>
          <a:p>
            <a:r>
              <a:rPr lang="ru-RU" sz="1050" dirty="0" smtClean="0"/>
              <a:t>Уважаемый Игорь Валериевич!</a:t>
            </a:r>
          </a:p>
          <a:p>
            <a:r>
              <a:rPr lang="ru-RU" sz="1050" u="sng" dirty="0" smtClean="0"/>
              <a:t>АО (название копании)</a:t>
            </a:r>
            <a:r>
              <a:rPr lang="ru-RU" sz="1050" dirty="0" smtClean="0"/>
              <a:t> гарантирует прохождение плавательной практики </a:t>
            </a:r>
            <a:r>
              <a:rPr lang="ru-RU" sz="1050" b="1" dirty="0" smtClean="0"/>
              <a:t>Иванову Ивану Ивановичу</a:t>
            </a:r>
            <a:r>
              <a:rPr lang="ru-RU" sz="1050" dirty="0" smtClean="0"/>
              <a:t>, обучающемуся на </a:t>
            </a:r>
            <a:r>
              <a:rPr lang="ru-RU" sz="1050" u="sng" dirty="0" smtClean="0"/>
              <a:t>2,3,4</a:t>
            </a:r>
            <a:r>
              <a:rPr lang="ru-RU" sz="1050" dirty="0" smtClean="0"/>
              <a:t> курсе ММРК им.  И.И. </a:t>
            </a:r>
            <a:r>
              <a:rPr lang="ru-RU" sz="1050" dirty="0" err="1" smtClean="0"/>
              <a:t>Месяцева</a:t>
            </a:r>
            <a:r>
              <a:rPr lang="ru-RU" sz="1050" dirty="0" smtClean="0"/>
              <a:t> по </a:t>
            </a:r>
            <a:r>
              <a:rPr lang="ru-RU" sz="1050" dirty="0" err="1" smtClean="0"/>
              <a:t>специальности____</a:t>
            </a:r>
            <a:r>
              <a:rPr lang="ru-RU" sz="1050" dirty="0" smtClean="0"/>
              <a:t> </a:t>
            </a:r>
            <a:r>
              <a:rPr lang="ru-RU" sz="1050" u="sng" dirty="0" smtClean="0"/>
              <a:t>(указать специальность)</a:t>
            </a:r>
            <a:r>
              <a:rPr lang="ru-RU" sz="1050" dirty="0" smtClean="0"/>
              <a:t>  в период с «__»__________20   г.  по «____»_________20 года на судах нашей компании в полном объеме с оформлением всех необходимых документов.</a:t>
            </a:r>
          </a:p>
          <a:p>
            <a:r>
              <a:rPr lang="ru-RU" sz="1050" dirty="0" smtClean="0"/>
              <a:t> </a:t>
            </a:r>
          </a:p>
          <a:p>
            <a:r>
              <a:rPr lang="ru-RU" sz="1050" dirty="0" smtClean="0"/>
              <a:t> </a:t>
            </a:r>
          </a:p>
          <a:p>
            <a:r>
              <a:rPr lang="ru-RU" sz="1050" dirty="0" smtClean="0"/>
              <a:t>Директор компании          ________                                   ______________</a:t>
            </a:r>
          </a:p>
          <a:p>
            <a:r>
              <a:rPr lang="ru-RU" sz="1050" dirty="0" smtClean="0"/>
              <a:t>                                                 (подпись)                           (расшифровка подписи)</a:t>
            </a:r>
          </a:p>
          <a:p>
            <a:r>
              <a:rPr lang="ru-RU" sz="1050" dirty="0" smtClean="0"/>
              <a:t>М.П.</a:t>
            </a:r>
          </a:p>
          <a:p>
            <a:endParaRPr lang="ru-RU" sz="1050" dirty="0" smtClean="0"/>
          </a:p>
          <a:p>
            <a:endParaRPr lang="ru-RU" sz="1050" dirty="0" smtClean="0"/>
          </a:p>
          <a:p>
            <a:r>
              <a:rPr lang="ru-RU" sz="1050" dirty="0" smtClean="0"/>
              <a:t>Исполнитель (ФИО)</a:t>
            </a:r>
          </a:p>
          <a:p>
            <a:r>
              <a:rPr lang="ru-RU" sz="1050" dirty="0" smtClean="0"/>
              <a:t>тел.</a:t>
            </a:r>
          </a:p>
          <a:p>
            <a:endParaRPr lang="ru-RU" sz="1050" dirty="0"/>
          </a:p>
        </p:txBody>
      </p:sp>
      <p:sp>
        <p:nvSpPr>
          <p:cNvPr id="4" name="TextBox 3"/>
          <p:cNvSpPr txBox="1"/>
          <p:nvPr/>
        </p:nvSpPr>
        <p:spPr>
          <a:xfrm>
            <a:off x="5004048" y="3356992"/>
            <a:ext cx="3995936" cy="2585323"/>
          </a:xfrm>
          <a:prstGeom prst="rect">
            <a:avLst/>
          </a:prstGeom>
          <a:noFill/>
        </p:spPr>
        <p:txBody>
          <a:bodyPr wrap="square" rtlCol="0">
            <a:spAutoFit/>
          </a:bodyPr>
          <a:lstStyle/>
          <a:p>
            <a:pPr>
              <a:buFont typeface="Wingdings" pitchFamily="2" charset="2"/>
              <a:buChar char="Ø"/>
            </a:pPr>
            <a:r>
              <a:rPr lang="ru-RU" dirty="0" smtClean="0">
                <a:latin typeface="Times New Roman" pitchFamily="18" charset="0"/>
                <a:cs typeface="Times New Roman" pitchFamily="18" charset="0"/>
              </a:rPr>
              <a:t>На основании этого письма Отдел практики выдает  </a:t>
            </a:r>
            <a:r>
              <a:rPr lang="ru-RU" dirty="0" smtClean="0">
                <a:solidFill>
                  <a:schemeClr val="accent2">
                    <a:lumMod val="75000"/>
                  </a:schemeClr>
                </a:solidFill>
                <a:latin typeface="Times New Roman" pitchFamily="18" charset="0"/>
                <a:cs typeface="Times New Roman" pitchFamily="18" charset="0"/>
              </a:rPr>
              <a:t>Направление </a:t>
            </a:r>
            <a:r>
              <a:rPr lang="ru-RU" dirty="0" smtClean="0">
                <a:latin typeface="Times New Roman" pitchFamily="18" charset="0"/>
                <a:cs typeface="Times New Roman" pitchFamily="18" charset="0"/>
              </a:rPr>
              <a:t>на практику и </a:t>
            </a:r>
            <a:r>
              <a:rPr lang="ru-RU" dirty="0" smtClean="0">
                <a:solidFill>
                  <a:schemeClr val="accent2">
                    <a:lumMod val="75000"/>
                  </a:schemeClr>
                </a:solidFill>
                <a:latin typeface="Times New Roman" pitchFamily="18" charset="0"/>
                <a:cs typeface="Times New Roman" pitchFamily="18" charset="0"/>
              </a:rPr>
              <a:t>Договор</a:t>
            </a:r>
            <a:r>
              <a:rPr lang="ru-RU" dirty="0" smtClean="0">
                <a:latin typeface="Times New Roman" pitchFamily="18" charset="0"/>
                <a:cs typeface="Times New Roman" pitchFamily="18" charset="0"/>
              </a:rPr>
              <a:t> о проведении практики обучающихся в 2х экземплярах, которые подписывает обе стороны (компания и ММРК), после чего один из оригиналов отдается на хранение в Отдел практики.</a:t>
            </a:r>
            <a:endParaRPr lang="ru-RU" dirty="0">
              <a:latin typeface="Times New Roman" pitchFamily="18" charset="0"/>
              <a:cs typeface="Times New Roman" pitchFamily="18" charset="0"/>
            </a:endParaRPr>
          </a:p>
        </p:txBody>
      </p:sp>
      <p:sp>
        <p:nvSpPr>
          <p:cNvPr id="7" name="TextBox 6"/>
          <p:cNvSpPr txBox="1"/>
          <p:nvPr/>
        </p:nvSpPr>
        <p:spPr>
          <a:xfrm>
            <a:off x="5148064" y="1556792"/>
            <a:ext cx="3456384" cy="1754326"/>
          </a:xfrm>
          <a:prstGeom prst="rect">
            <a:avLst/>
          </a:prstGeom>
          <a:noFill/>
        </p:spPr>
        <p:txBody>
          <a:bodyPr wrap="square" rtlCol="0">
            <a:spAutoFit/>
          </a:bodyPr>
          <a:lstStyle/>
          <a:p>
            <a:pPr>
              <a:buFont typeface="Wingdings" pitchFamily="2" charset="2"/>
              <a:buChar char="Ø"/>
            </a:pPr>
            <a:r>
              <a:rPr lang="ru-RU" dirty="0" smtClean="0">
                <a:latin typeface="Times New Roman" pitchFamily="18" charset="0"/>
                <a:cs typeface="Times New Roman" pitchFamily="18" charset="0"/>
              </a:rPr>
              <a:t>Обратись в отдел кадров компании за </a:t>
            </a:r>
            <a:r>
              <a:rPr lang="ru-RU" dirty="0" smtClean="0">
                <a:solidFill>
                  <a:schemeClr val="accent2">
                    <a:lumMod val="75000"/>
                  </a:schemeClr>
                </a:solidFill>
                <a:latin typeface="Times New Roman" pitchFamily="18" charset="0"/>
                <a:cs typeface="Times New Roman" pitchFamily="18" charset="0"/>
              </a:rPr>
              <a:t>Письмом</a:t>
            </a:r>
            <a:r>
              <a:rPr lang="ru-RU" dirty="0" smtClean="0">
                <a:latin typeface="Times New Roman" pitchFamily="18" charset="0"/>
                <a:cs typeface="Times New Roman" pitchFamily="18" charset="0"/>
              </a:rPr>
              <a:t>, которое будет являться свидетельством того, что ты будешь проходить практику именно у них.</a:t>
            </a:r>
            <a:endParaRPr lang="ru-RU" sz="1100" dirty="0" smtClean="0"/>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23528" y="836712"/>
            <a:ext cx="6048672" cy="3970318"/>
          </a:xfrm>
          <a:prstGeom prst="rect">
            <a:avLst/>
          </a:prstGeom>
        </p:spPr>
        <p:txBody>
          <a:bodyPr wrap="square">
            <a:spAutoFit/>
          </a:bodyPr>
          <a:lstStyle/>
          <a:p>
            <a:pPr>
              <a:buFont typeface="Wingdings" pitchFamily="2" charset="2"/>
              <a:buChar char="Ø"/>
            </a:pPr>
            <a:r>
              <a:rPr lang="ru-RU" dirty="0" smtClean="0">
                <a:latin typeface="Times New Roman" pitchFamily="18" charset="0"/>
                <a:cs typeface="Times New Roman" pitchFamily="18" charset="0"/>
              </a:rPr>
              <a:t>На основании всего вышеперечисленного на отделении будет составлен </a:t>
            </a:r>
            <a:r>
              <a:rPr lang="ru-RU" dirty="0" smtClean="0">
                <a:solidFill>
                  <a:schemeClr val="accent2">
                    <a:lumMod val="75000"/>
                  </a:schemeClr>
                </a:solidFill>
                <a:latin typeface="Times New Roman" pitchFamily="18" charset="0"/>
                <a:cs typeface="Times New Roman" pitchFamily="18" charset="0"/>
              </a:rPr>
              <a:t>Приказ</a:t>
            </a:r>
            <a:r>
              <a:rPr lang="en-US" dirty="0" smtClean="0">
                <a:solidFill>
                  <a:schemeClr val="accent2">
                    <a:lumMod val="75000"/>
                  </a:schemeClr>
                </a:solidFill>
                <a:latin typeface="Times New Roman" pitchFamily="18" charset="0"/>
                <a:cs typeface="Times New Roman" pitchFamily="18" charset="0"/>
              </a:rPr>
              <a:t> </a:t>
            </a:r>
            <a:r>
              <a:rPr lang="ru-RU" dirty="0" smtClean="0">
                <a:solidFill>
                  <a:schemeClr val="accent2">
                    <a:lumMod val="75000"/>
                  </a:schemeClr>
                </a:solidFill>
                <a:latin typeface="Times New Roman" pitchFamily="18" charset="0"/>
                <a:cs typeface="Times New Roman" pitchFamily="18" charset="0"/>
              </a:rPr>
              <a:t>Начальника колледжа</a:t>
            </a:r>
            <a:r>
              <a:rPr lang="ru-RU" dirty="0" smtClean="0">
                <a:latin typeface="Times New Roman" pitchFamily="18" charset="0"/>
                <a:cs typeface="Times New Roman" pitchFamily="18" charset="0"/>
              </a:rPr>
              <a:t>, в котором будет указан руководитель практики. Именно к нему ты обратишься за </a:t>
            </a:r>
            <a:r>
              <a:rPr lang="ru-RU" dirty="0" smtClean="0">
                <a:solidFill>
                  <a:schemeClr val="accent2">
                    <a:lumMod val="75000"/>
                  </a:schemeClr>
                </a:solidFill>
                <a:latin typeface="Times New Roman" pitchFamily="18" charset="0"/>
                <a:cs typeface="Times New Roman" pitchFamily="18" charset="0"/>
              </a:rPr>
              <a:t>Аттестационным листом, Характеристикой, Заданием на практику и титульным листом Отчета по практике</a:t>
            </a:r>
            <a:r>
              <a:rPr lang="ru-RU" dirty="0" smtClean="0">
                <a:latin typeface="Times New Roman" pitchFamily="18" charset="0"/>
                <a:cs typeface="Times New Roman" pitchFamily="18" charset="0"/>
              </a:rPr>
              <a:t> (и Дневника по практике, если ты с отделения Судовых энергетических установок).</a:t>
            </a:r>
          </a:p>
          <a:p>
            <a:endParaRPr lang="ru-RU" dirty="0" smtClean="0">
              <a:latin typeface="Times New Roman" pitchFamily="18" charset="0"/>
              <a:cs typeface="Times New Roman" pitchFamily="18" charset="0"/>
            </a:endParaRPr>
          </a:p>
          <a:p>
            <a:pPr>
              <a:buFont typeface="Wingdings" pitchFamily="2" charset="2"/>
              <a:buChar char="Ø"/>
            </a:pPr>
            <a:r>
              <a:rPr lang="ru-RU" dirty="0" smtClean="0">
                <a:latin typeface="Times New Roman" pitchFamily="18" charset="0"/>
                <a:cs typeface="Times New Roman" pitchFamily="18" charset="0"/>
              </a:rPr>
              <a:t>Лицам, не достигшим 18 лет, необходимо иметь нотариально заверенное </a:t>
            </a:r>
            <a:r>
              <a:rPr lang="en-US" dirty="0" smtClean="0">
                <a:latin typeface="Times New Roman" pitchFamily="18" charset="0"/>
                <a:cs typeface="Times New Roman" pitchFamily="18" charset="0"/>
              </a:rPr>
              <a:t> </a:t>
            </a:r>
            <a:r>
              <a:rPr lang="ru-RU" dirty="0" smtClean="0">
                <a:solidFill>
                  <a:schemeClr val="accent2">
                    <a:lumMod val="75000"/>
                  </a:schemeClr>
                </a:solidFill>
                <a:latin typeface="Times New Roman" pitchFamily="18" charset="0"/>
                <a:cs typeface="Times New Roman" pitchFamily="18" charset="0"/>
              </a:rPr>
              <a:t>Согласие </a:t>
            </a:r>
            <a:r>
              <a:rPr lang="ru-RU" dirty="0" smtClean="0">
                <a:latin typeface="Times New Roman" pitchFamily="18" charset="0"/>
                <a:cs typeface="Times New Roman" pitchFamily="18" charset="0"/>
              </a:rPr>
              <a:t>родителей для выезда за рубеж.</a:t>
            </a:r>
          </a:p>
          <a:p>
            <a:endParaRPr lang="ru-RU" dirty="0" smtClean="0">
              <a:latin typeface="Times New Roman" pitchFamily="18" charset="0"/>
              <a:cs typeface="Times New Roman" pitchFamily="18" charset="0"/>
            </a:endParaRPr>
          </a:p>
          <a:p>
            <a:pPr>
              <a:buFont typeface="Wingdings" pitchFamily="2" charset="2"/>
              <a:buChar char="Ø"/>
            </a:pPr>
            <a:r>
              <a:rPr lang="ru-RU" b="1" dirty="0" smtClean="0">
                <a:latin typeface="Times New Roman" pitchFamily="18" charset="0"/>
                <a:cs typeface="Times New Roman" pitchFamily="18" charset="0"/>
              </a:rPr>
              <a:t>Здесь ты найдешь образцы документов </a:t>
            </a:r>
            <a:r>
              <a:rPr lang="en-US" dirty="0" smtClean="0">
                <a:latin typeface="Times New Roman" pitchFamily="18" charset="0"/>
                <a:cs typeface="Times New Roman" pitchFamily="18" charset="0"/>
                <a:hlinkClick r:id="rId2"/>
              </a:rPr>
              <a:t>http://mmrc.mstu.edu.ru/practice/</a:t>
            </a:r>
            <a:endParaRPr lang="ru-RU" dirty="0" smtClean="0">
              <a:latin typeface="Times New Roman" pitchFamily="18" charset="0"/>
              <a:cs typeface="Times New Roman" pitchFamily="18" charset="0"/>
            </a:endParaRPr>
          </a:p>
        </p:txBody>
      </p:sp>
      <p:pic>
        <p:nvPicPr>
          <p:cNvPr id="4" name="Рисунок 3" descr="бежит с кейсом.png"/>
          <p:cNvPicPr>
            <a:picLocks noChangeAspect="1"/>
          </p:cNvPicPr>
          <p:nvPr/>
        </p:nvPicPr>
        <p:blipFill>
          <a:blip r:embed="rId3" cstate="print"/>
          <a:stretch>
            <a:fillRect/>
          </a:stretch>
        </p:blipFill>
        <p:spPr>
          <a:xfrm>
            <a:off x="4211960" y="692696"/>
            <a:ext cx="6165304" cy="6165304"/>
          </a:xfrm>
          <a:prstGeom prst="rect">
            <a:avLst/>
          </a:prstGeom>
          <a:effectLst>
            <a:outerShdw blurRad="50800" dist="38100" dir="18900000" algn="bl" rotWithShape="0">
              <a:prstClr val="black">
                <a:alpha val="40000"/>
              </a:prst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0"/>
            <a:ext cx="8640960" cy="695575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ru-RU" sz="32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СТАЖ РАБОТЫ НА СУДНЕ</a:t>
            </a:r>
            <a:endParaRPr lang="ru-RU" sz="2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buFont typeface="Wingdings" pitchFamily="2" charset="2"/>
              <a:buChar char="v"/>
            </a:pPr>
            <a:r>
              <a:rPr lang="ru-RU" dirty="0" smtClean="0">
                <a:latin typeface="Times New Roman" pitchFamily="18" charset="0"/>
                <a:cs typeface="Times New Roman" pitchFamily="18" charset="0"/>
              </a:rPr>
              <a:t>Для лица, проходящего на судне практику или стажировку, в справке о стаже работы на судне указывается характер выполнявшейся таким лицом работы, включая общее время несения ходовой вахты под наблюдением дипломированного специалиста по соответствующей специальности, фамилия, имя и отчество (при наличии) такого специалиста и его квалификация по диплому.</a:t>
            </a:r>
          </a:p>
          <a:p>
            <a:pPr>
              <a:buFont typeface="Wingdings" pitchFamily="2" charset="2"/>
              <a:buChar char="v"/>
            </a:pPr>
            <a:r>
              <a:rPr lang="ru-RU" b="1" dirty="0" smtClean="0">
                <a:latin typeface="Times New Roman" pitchFamily="18" charset="0"/>
                <a:cs typeface="Times New Roman" pitchFamily="18" charset="0"/>
              </a:rPr>
              <a:t>В стаж работы на судне включаются </a:t>
            </a:r>
            <a:r>
              <a:rPr lang="ru-RU" dirty="0" smtClean="0">
                <a:latin typeface="Times New Roman" pitchFamily="18" charset="0"/>
                <a:cs typeface="Times New Roman" pitchFamily="18" charset="0"/>
              </a:rPr>
              <a:t>время стоянки судна в порту в процессе непрерывного плавания, время нахождения судна в ремонте, время работы морской плавучей платформы (МПП) в стационарном положении, в совокупности не более одного месяца с последующим выходом в море.</a:t>
            </a:r>
          </a:p>
          <a:p>
            <a:pPr>
              <a:buFont typeface="Wingdings" pitchFamily="2" charset="2"/>
              <a:buChar char="v"/>
            </a:pPr>
            <a:r>
              <a:rPr lang="ru-RU" dirty="0" smtClean="0">
                <a:latin typeface="Times New Roman" pitchFamily="18" charset="0"/>
                <a:cs typeface="Times New Roman" pitchFamily="18" charset="0"/>
              </a:rPr>
              <a:t>Для учета стажа работы на судне все дни неполных месяцев пересчитываются пропорционально </a:t>
            </a:r>
            <a:r>
              <a:rPr lang="ru-RU" dirty="0" smtClean="0">
                <a:solidFill>
                  <a:schemeClr val="accent2">
                    <a:lumMod val="75000"/>
                  </a:schemeClr>
                </a:solidFill>
                <a:latin typeface="Times New Roman" pitchFamily="18" charset="0"/>
                <a:cs typeface="Times New Roman" pitchFamily="18" charset="0"/>
              </a:rPr>
              <a:t>30 дням.</a:t>
            </a:r>
          </a:p>
          <a:p>
            <a:pPr>
              <a:buFont typeface="Wingdings" pitchFamily="2" charset="2"/>
              <a:buChar char="v"/>
            </a:pPr>
            <a:r>
              <a:rPr lang="ru-RU" dirty="0" smtClean="0">
                <a:latin typeface="Times New Roman" pitchFamily="18" charset="0"/>
                <a:cs typeface="Times New Roman" pitchFamily="18" charset="0"/>
              </a:rPr>
              <a:t>Перед уходом в рейс убедись, что имеешь одобренную форму Справки о стаже работы на судне.</a:t>
            </a:r>
          </a:p>
          <a:p>
            <a:r>
              <a:rPr lang="ru-RU" b="1" dirty="0" smtClean="0">
                <a:latin typeface="Times New Roman" pitchFamily="18" charset="0"/>
                <a:cs typeface="Times New Roman" pitchFamily="18" charset="0"/>
              </a:rPr>
              <a:t>Ты можешь найти ее здесь: </a:t>
            </a:r>
            <a:r>
              <a:rPr lang="en-US" dirty="0" smtClean="0">
                <a:latin typeface="Times New Roman" pitchFamily="18" charset="0"/>
                <a:cs typeface="Times New Roman" pitchFamily="18" charset="0"/>
                <a:hlinkClick r:id="rId2"/>
              </a:rPr>
              <a:t>http://mmrc.mstu.edu.ru/practice/</a:t>
            </a:r>
            <a:r>
              <a:rPr lang="ru-RU"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Если в компании есть своя форма справки о плавании, то в дополнение к их форме оформи в 2х экземплярах минимум ту, что по ссылке выше.</a:t>
            </a:r>
          </a:p>
          <a:p>
            <a:pPr>
              <a:buFont typeface="Wingdings" pitchFamily="2" charset="2"/>
              <a:buChar char="v"/>
            </a:pPr>
            <a:r>
              <a:rPr lang="ru-RU" dirty="0" smtClean="0">
                <a:latin typeface="Times New Roman" pitchFamily="18" charset="0"/>
                <a:cs typeface="Times New Roman" pitchFamily="18" charset="0"/>
              </a:rPr>
              <a:t>Названия должностей для одобренного стажа на получение рабочего диплома: </a:t>
            </a:r>
          </a:p>
          <a:p>
            <a:pPr lvl="0">
              <a:buFont typeface="Arial" pitchFamily="34" charset="0"/>
              <a:buChar char="•"/>
            </a:pPr>
            <a:r>
              <a:rPr lang="ru-RU" dirty="0" smtClean="0">
                <a:latin typeface="Times New Roman" pitchFamily="18" charset="0"/>
                <a:cs typeface="Times New Roman" pitchFamily="18" charset="0"/>
              </a:rPr>
              <a:t>палубный практикант/</a:t>
            </a:r>
            <a:r>
              <a:rPr lang="en-US" dirty="0" smtClean="0">
                <a:latin typeface="Times New Roman" pitchFamily="18" charset="0"/>
                <a:cs typeface="Times New Roman" pitchFamily="18" charset="0"/>
              </a:rPr>
              <a:t>deck trainee</a:t>
            </a:r>
            <a:r>
              <a:rPr lang="ru-RU" dirty="0" smtClean="0">
                <a:latin typeface="Times New Roman" pitchFamily="18" charset="0"/>
                <a:cs typeface="Times New Roman" pitchFamily="18" charset="0"/>
              </a:rPr>
              <a:t>,</a:t>
            </a:r>
          </a:p>
          <a:p>
            <a:pPr lvl="0">
              <a:buFont typeface="Arial" pitchFamily="34" charset="0"/>
              <a:buChar char="•"/>
            </a:pPr>
            <a:r>
              <a:rPr lang="ru-RU" dirty="0" smtClean="0">
                <a:latin typeface="Times New Roman" pitchFamily="18" charset="0"/>
                <a:cs typeface="Times New Roman" pitchFamily="18" charset="0"/>
              </a:rPr>
              <a:t>машинный практикант/</a:t>
            </a:r>
            <a:r>
              <a:rPr lang="en-US" dirty="0" smtClean="0">
                <a:latin typeface="Times New Roman" pitchFamily="18" charset="0"/>
                <a:cs typeface="Times New Roman" pitchFamily="18" charset="0"/>
              </a:rPr>
              <a:t>engine trainee</a:t>
            </a:r>
            <a:r>
              <a:rPr lang="ru-RU" dirty="0" smtClean="0">
                <a:latin typeface="Times New Roman" pitchFamily="18" charset="0"/>
                <a:cs typeface="Times New Roman" pitchFamily="18" charset="0"/>
              </a:rPr>
              <a:t>, </a:t>
            </a:r>
          </a:p>
          <a:p>
            <a:pPr lvl="0">
              <a:buFont typeface="Arial" pitchFamily="34" charset="0"/>
              <a:buChar char="•"/>
            </a:pPr>
            <a:r>
              <a:rPr lang="ru-RU" dirty="0" smtClean="0">
                <a:latin typeface="Times New Roman" pitchFamily="18" charset="0"/>
                <a:cs typeface="Times New Roman" pitchFamily="18" charset="0"/>
              </a:rPr>
              <a:t>практикант-радиооператор / </a:t>
            </a:r>
            <a:r>
              <a:rPr lang="en-US" dirty="0" smtClean="0">
                <a:latin typeface="Times New Roman" pitchFamily="18" charset="0"/>
                <a:cs typeface="Times New Roman" pitchFamily="18" charset="0"/>
              </a:rPr>
              <a:t>radio</a:t>
            </a:r>
            <a:r>
              <a:rPr lang="ru-R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operator trainee</a:t>
            </a:r>
            <a:r>
              <a:rPr lang="ru-RU" dirty="0" smtClean="0">
                <a:latin typeface="Times New Roman" pitchFamily="18" charset="0"/>
                <a:cs typeface="Times New Roman" pitchFamily="18" charset="0"/>
              </a:rPr>
              <a:t>,</a:t>
            </a:r>
          </a:p>
          <a:p>
            <a:pPr lvl="0">
              <a:buFont typeface="Arial" pitchFamily="34" charset="0"/>
              <a:buChar char="•"/>
            </a:pPr>
            <a:r>
              <a:rPr lang="ru-RU" dirty="0" smtClean="0">
                <a:latin typeface="Times New Roman" pitchFamily="18" charset="0"/>
                <a:cs typeface="Times New Roman" pitchFamily="18" charset="0"/>
              </a:rPr>
              <a:t>практикант-электромеханик/ </a:t>
            </a:r>
            <a:r>
              <a:rPr lang="en-US" dirty="0" smtClean="0">
                <a:latin typeface="Times New Roman" pitchFamily="18" charset="0"/>
                <a:cs typeface="Times New Roman" pitchFamily="18" charset="0"/>
              </a:rPr>
              <a:t>electrician trainee.</a:t>
            </a:r>
            <a:endParaRPr lang="ru-RU" dirty="0" smtClean="0">
              <a:latin typeface="Times New Roman" pitchFamily="18" charset="0"/>
              <a:cs typeface="Times New Roman" pitchFamily="18" charset="0"/>
            </a:endParaRPr>
          </a:p>
          <a:p>
            <a:pPr>
              <a:buFont typeface="Wingdings" pitchFamily="2" charset="2"/>
              <a:buChar char="v"/>
            </a:pPr>
            <a:r>
              <a:rPr lang="ru-RU" dirty="0" smtClean="0">
                <a:latin typeface="Times New Roman" pitchFamily="18" charset="0"/>
                <a:cs typeface="Times New Roman" pitchFamily="18" charset="0"/>
              </a:rPr>
              <a:t> Информация о практике должна совпадать в Мореходной Книжке, Справке о стаже работы на судне и </a:t>
            </a:r>
            <a:r>
              <a:rPr lang="ru-RU" dirty="0" smtClean="0">
                <a:latin typeface="Times New Roman" pitchFamily="18" charset="0"/>
                <a:cs typeface="Times New Roman" pitchFamily="18" charset="0"/>
              </a:rPr>
              <a:t>Книге Регистрации </a:t>
            </a:r>
            <a:r>
              <a:rPr lang="ru-RU" dirty="0" smtClean="0">
                <a:latin typeface="Times New Roman" pitchFamily="18" charset="0"/>
                <a:cs typeface="Times New Roman" pitchFamily="18" charset="0"/>
              </a:rPr>
              <a:t>Практики.</a:t>
            </a:r>
            <a:endParaRPr lang="ru-RU" sz="14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16632"/>
            <a:ext cx="8784976" cy="6741368"/>
          </a:xfrm>
          <a:prstGeom prst="rect">
            <a:avLst/>
          </a:prstGeom>
          <a:noFill/>
        </p:spPr>
        <p:txBody>
          <a:bodyPr wrap="square" rtlCol="0">
            <a:spAutoFit/>
          </a:bodyPr>
          <a:lstStyle/>
          <a:p>
            <a:pPr algn="ctr"/>
            <a:r>
              <a:rPr lang="ru-RU" sz="28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Заполнение </a:t>
            </a:r>
            <a:r>
              <a:rPr lang="ru-RU" sz="28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КРПП</a:t>
            </a:r>
            <a:endParaRPr lang="ru-RU" sz="2800" b="1"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ru-RU" sz="2400" dirty="0" smtClean="0">
              <a:solidFill>
                <a:schemeClr val="accent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r>
              <a:rPr lang="ru-RU" sz="1400" b="1" dirty="0" smtClean="0">
                <a:latin typeface="Times New Roman" pitchFamily="18" charset="0"/>
                <a:cs typeface="Times New Roman" pitchFamily="18" charset="0"/>
              </a:rPr>
              <a:t>По окончании обучения в ММРК им. И.И. </a:t>
            </a:r>
            <a:r>
              <a:rPr lang="ru-RU" sz="1400" b="1" dirty="0" err="1" smtClean="0">
                <a:latin typeface="Times New Roman" pitchFamily="18" charset="0"/>
                <a:cs typeface="Times New Roman" pitchFamily="18" charset="0"/>
              </a:rPr>
              <a:t>Месяцева</a:t>
            </a:r>
            <a:r>
              <a:rPr lang="ru-RU" sz="1400" b="1" dirty="0" smtClean="0">
                <a:latin typeface="Times New Roman" pitchFamily="18" charset="0"/>
                <a:cs typeface="Times New Roman" pitchFamily="18" charset="0"/>
              </a:rPr>
              <a:t> необходимо сдать </a:t>
            </a:r>
            <a:r>
              <a:rPr lang="ru-RU" sz="1400" b="1" dirty="0" smtClean="0">
                <a:latin typeface="Times New Roman" pitchFamily="18" charset="0"/>
                <a:cs typeface="Times New Roman" pitchFamily="18" charset="0"/>
              </a:rPr>
              <a:t>КРПП </a:t>
            </a:r>
            <a:r>
              <a:rPr lang="ru-RU" sz="1400" b="1" dirty="0" smtClean="0">
                <a:latin typeface="Times New Roman" pitchFamily="18" charset="0"/>
                <a:cs typeface="Times New Roman" pitchFamily="18" charset="0"/>
              </a:rPr>
              <a:t>в Отдел практики.</a:t>
            </a:r>
            <a:r>
              <a:rPr lang="en-US" sz="1400" b="1"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В случае его утери/не сдачи минимальный стаж плавания на получение рабочего диплома увеличивается с 12 месяцев до 36 месяцев. Перед сдачей </a:t>
            </a:r>
            <a:r>
              <a:rPr lang="ru-RU" sz="1400" b="1" dirty="0" smtClean="0">
                <a:latin typeface="Times New Roman" pitchFamily="18" charset="0"/>
                <a:cs typeface="Times New Roman" pitchFamily="18" charset="0"/>
              </a:rPr>
              <a:t>КРПП </a:t>
            </a:r>
            <a:r>
              <a:rPr lang="ru-RU" sz="1400" b="1" dirty="0" smtClean="0">
                <a:latin typeface="Times New Roman" pitchFamily="18" charset="0"/>
                <a:cs typeface="Times New Roman" pitchFamily="18" charset="0"/>
              </a:rPr>
              <a:t>убедиться в заполнении следующего:</a:t>
            </a:r>
          </a:p>
          <a:p>
            <a:endParaRPr lang="ru-RU" sz="1400" b="1" dirty="0" smtClean="0">
              <a:latin typeface="Times New Roman" pitchFamily="18" charset="0"/>
              <a:cs typeface="Times New Roman" pitchFamily="18" charset="0"/>
            </a:endParaRPr>
          </a:p>
          <a:p>
            <a:pPr>
              <a:buFontTx/>
              <a:buChar char="-"/>
            </a:pPr>
            <a:r>
              <a:rPr lang="ru-RU" sz="1200" b="1" dirty="0" smtClean="0">
                <a:latin typeface="Times New Roman" pitchFamily="18" charset="0"/>
                <a:cs typeface="Times New Roman" pitchFamily="18" charset="0"/>
              </a:rPr>
              <a:t>ПОЛЯ </a:t>
            </a:r>
            <a:r>
              <a:rPr lang="ru-RU" sz="1200" b="1" dirty="0" smtClean="0">
                <a:latin typeface="Times New Roman" pitchFamily="18" charset="0"/>
                <a:cs typeface="Times New Roman" pitchFamily="18" charset="0"/>
              </a:rPr>
              <a:t>РЕГИСТРАЦИОННЫЙ НОМЕР </a:t>
            </a:r>
            <a:r>
              <a:rPr lang="ru-RU" sz="1200" b="1" dirty="0" smtClean="0">
                <a:latin typeface="Times New Roman" pitchFamily="18" charset="0"/>
                <a:cs typeface="Times New Roman" pitchFamily="18" charset="0"/>
              </a:rPr>
              <a:t>и </a:t>
            </a:r>
            <a:r>
              <a:rPr lang="ru-RU" sz="1200" b="1" dirty="0" smtClean="0">
                <a:latin typeface="Times New Roman" pitchFamily="18" charset="0"/>
                <a:cs typeface="Times New Roman" pitchFamily="18" charset="0"/>
              </a:rPr>
              <a:t>ДАТА ВЫДАЧИ</a:t>
            </a:r>
          </a:p>
          <a:p>
            <a:r>
              <a:rPr lang="ru-RU" sz="1200" b="1" dirty="0" smtClean="0">
                <a:latin typeface="Times New Roman" pitchFamily="18" charset="0"/>
                <a:cs typeface="Times New Roman" pitchFamily="18" charset="0"/>
              </a:rPr>
              <a:t>-ПОДПИСЬ НАЧАЛЬНИКА </a:t>
            </a:r>
            <a:r>
              <a:rPr lang="ru-RU" sz="1200" b="1" dirty="0" smtClean="0">
                <a:latin typeface="Times New Roman" pitchFamily="18" charset="0"/>
                <a:cs typeface="Times New Roman" pitchFamily="18" charset="0"/>
              </a:rPr>
              <a:t>ОТДЕЛЕНИЯ</a:t>
            </a:r>
            <a:endParaRPr lang="ru-RU" sz="1200" b="1" dirty="0" smtClean="0">
              <a:latin typeface="Times New Roman" pitchFamily="18" charset="0"/>
              <a:cs typeface="Times New Roman" pitchFamily="18" charset="0"/>
            </a:endParaRPr>
          </a:p>
          <a:p>
            <a:r>
              <a:rPr lang="ru-RU" sz="1200" b="1" dirty="0" smtClean="0">
                <a:latin typeface="Times New Roman" pitchFamily="18" charset="0"/>
                <a:cs typeface="Times New Roman" pitchFamily="18" charset="0"/>
              </a:rPr>
              <a:t>-СВЕДЕНИЯ О </a:t>
            </a:r>
            <a:r>
              <a:rPr lang="ru-RU" sz="1200" b="1" dirty="0" smtClean="0">
                <a:latin typeface="Times New Roman" pitchFamily="18" charset="0"/>
                <a:cs typeface="Times New Roman" pitchFamily="18" charset="0"/>
              </a:rPr>
              <a:t>КУРСАНТЕ</a:t>
            </a:r>
            <a:endParaRPr lang="ru-RU" sz="1200" b="1" dirty="0" smtClean="0">
              <a:latin typeface="Times New Roman" pitchFamily="18" charset="0"/>
              <a:cs typeface="Times New Roman" pitchFamily="18" charset="0"/>
            </a:endParaRPr>
          </a:p>
          <a:p>
            <a:r>
              <a:rPr lang="ru-RU" sz="1200" b="1" dirty="0" smtClean="0">
                <a:latin typeface="Times New Roman" pitchFamily="18" charset="0"/>
                <a:cs typeface="Times New Roman" pitchFamily="18" charset="0"/>
              </a:rPr>
              <a:t>-ВКЛЕИТЬ ФОТО 3*4 </a:t>
            </a:r>
            <a:r>
              <a:rPr lang="ru-RU" sz="1200" b="1" dirty="0" smtClean="0">
                <a:latin typeface="Times New Roman" pitchFamily="18" charset="0"/>
                <a:cs typeface="Times New Roman" pitchFamily="18" charset="0"/>
              </a:rPr>
              <a:t>и </a:t>
            </a:r>
            <a:r>
              <a:rPr lang="ru-RU" sz="1200" b="1" dirty="0" smtClean="0">
                <a:latin typeface="Times New Roman" pitchFamily="18" charset="0"/>
                <a:cs typeface="Times New Roman" pitchFamily="18" charset="0"/>
              </a:rPr>
              <a:t>ПОСТАВИТЬ ПЕЧАТЬ В ОТДЕЛЕ КАДРОВ </a:t>
            </a:r>
            <a:r>
              <a:rPr lang="ru-RU" sz="1200" b="1" dirty="0" smtClean="0">
                <a:latin typeface="Times New Roman" pitchFamily="18" charset="0"/>
                <a:cs typeface="Times New Roman" pitchFamily="18" charset="0"/>
              </a:rPr>
              <a:t>ПЕРЕМЕННОГО СОСТАВА</a:t>
            </a:r>
            <a:endParaRPr lang="ru-RU" sz="1200" b="1"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a:t>
            </a:r>
            <a:r>
              <a:rPr lang="ru-RU" sz="1200" b="1" dirty="0" smtClean="0">
                <a:latin typeface="Times New Roman" pitchFamily="18" charset="0"/>
                <a:cs typeface="Times New Roman" pitchFamily="18" charset="0"/>
              </a:rPr>
              <a:t>ДРУГИЕ ВИДЫ ПРАКТИЧЕСКОЙ ПОДГОТОВКИ</a:t>
            </a:r>
            <a:r>
              <a:rPr lang="ru-RU" sz="1200" dirty="0" smtClean="0">
                <a:latin typeface="Times New Roman" pitchFamily="18" charset="0"/>
                <a:cs typeface="Times New Roman" pitchFamily="18" charset="0"/>
              </a:rPr>
              <a:t> </a:t>
            </a:r>
          </a:p>
          <a:p>
            <a:r>
              <a:rPr lang="ru-RU" sz="1200" dirty="0" smtClean="0">
                <a:latin typeface="Times New Roman" pitchFamily="18" charset="0"/>
                <a:cs typeface="Times New Roman" pitchFamily="18" charset="0"/>
              </a:rPr>
              <a:t>(внести сертификаты)</a:t>
            </a:r>
          </a:p>
          <a:p>
            <a:r>
              <a:rPr lang="ru-RU" sz="1200" b="1" dirty="0" smtClean="0">
                <a:latin typeface="Times New Roman" pitchFamily="18" charset="0"/>
                <a:cs typeface="Times New Roman" pitchFamily="18" charset="0"/>
              </a:rPr>
              <a:t>-ПРЕДВАРИТЕЛЬНОЕ ОЗНАКОМЛЕНИЕ С СИСТЕМОЙ ОБЕСПЕЧЕНИЯ БЕЗОПАСНОСТИ СУДНА 	</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заполнить столбцы согласно пройденной практике на каждом судне→ должность ВПКМ/вахт. механик, </a:t>
            </a:r>
            <a:r>
              <a:rPr lang="ru-RU" sz="1200" dirty="0" err="1" smtClean="0">
                <a:latin typeface="Times New Roman" pitchFamily="18" charset="0"/>
                <a:cs typeface="Times New Roman" pitchFamily="18" charset="0"/>
              </a:rPr>
              <a:t>ФИО,дата,подпись</a:t>
            </a:r>
            <a:r>
              <a:rPr lang="ru-RU" sz="1200" dirty="0" smtClean="0">
                <a:latin typeface="Times New Roman" pitchFamily="18" charset="0"/>
                <a:cs typeface="Times New Roman" pitchFamily="18" charset="0"/>
              </a:rPr>
              <a:t>)</a:t>
            </a:r>
          </a:p>
          <a:p>
            <a:r>
              <a:rPr lang="ru-RU" sz="1200" b="1" dirty="0" smtClean="0">
                <a:latin typeface="Times New Roman" pitchFamily="18" charset="0"/>
                <a:cs typeface="Times New Roman" pitchFamily="18" charset="0"/>
              </a:rPr>
              <a:t>-РЕГИСТРАЦИЯ ИЗУЧЕННЫХ НА СУДНЕ УЧЕБНЫХ ПОСОБИЙ, ВИДЕОФИЛЬМОВ, КОНТРОЛИРУЮЩИХ И ОБУЧАЮЩИХ КОМП-Х ПРОГРАММ </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(внести обучающие фильмы, Кодексы, Конвенции, Приказы, Уставы, учебные пособия→дата, название учебного пособия, автор, год издания, подпись руководителя практики от Организации)</a:t>
            </a:r>
          </a:p>
          <a:p>
            <a:r>
              <a:rPr lang="ru-RU" sz="1200" b="1" dirty="0" smtClean="0">
                <a:latin typeface="Times New Roman" pitchFamily="18" charset="0"/>
                <a:cs typeface="Times New Roman" pitchFamily="18" charset="0"/>
              </a:rPr>
              <a:t>-РЕГИСТРАЦИЯ ПРОВЕРОК </a:t>
            </a:r>
            <a:r>
              <a:rPr lang="ru-RU" sz="1200" b="1" dirty="0" smtClean="0">
                <a:latin typeface="Times New Roman" pitchFamily="18" charset="0"/>
                <a:cs typeface="Times New Roman" pitchFamily="18" charset="0"/>
              </a:rPr>
              <a:t>КНИГИ </a:t>
            </a:r>
            <a:r>
              <a:rPr lang="ru-RU" sz="1200" b="1" dirty="0" smtClean="0">
                <a:latin typeface="Times New Roman" pitchFamily="18" charset="0"/>
                <a:cs typeface="Times New Roman" pitchFamily="18" charset="0"/>
              </a:rPr>
              <a:t>ВПКМ</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(еженедельно, поле «Замечания» заполнить «Без Замечаний», если таких не имеется)</a:t>
            </a:r>
          </a:p>
          <a:p>
            <a:r>
              <a:rPr lang="ru-RU" sz="1200" b="1" dirty="0" smtClean="0">
                <a:latin typeface="Times New Roman" pitchFamily="18" charset="0"/>
                <a:cs typeface="Times New Roman" pitchFamily="18" charset="0"/>
              </a:rPr>
              <a:t>-ЕЖЕМЕСЯЧНАЯ ПРОВЕРКА </a:t>
            </a:r>
            <a:r>
              <a:rPr lang="ru-RU" sz="1200" b="1" dirty="0" smtClean="0">
                <a:latin typeface="Times New Roman" pitchFamily="18" charset="0"/>
                <a:cs typeface="Times New Roman" pitchFamily="18" charset="0"/>
              </a:rPr>
              <a:t>КНИГИ КАПИТАНОМ </a:t>
            </a:r>
            <a:r>
              <a:rPr lang="ru-RU" sz="1200" b="1" dirty="0" smtClean="0">
                <a:latin typeface="Times New Roman" pitchFamily="18" charset="0"/>
                <a:cs typeface="Times New Roman" pitchFamily="18" charset="0"/>
              </a:rPr>
              <a:t>СУДНА</a:t>
            </a:r>
            <a:endParaRPr lang="ru-RU" sz="1200" dirty="0" smtClean="0">
              <a:latin typeface="Times New Roman" pitchFamily="18" charset="0"/>
              <a:cs typeface="Times New Roman" pitchFamily="18" charset="0"/>
            </a:endParaRPr>
          </a:p>
          <a:p>
            <a:r>
              <a:rPr lang="ru-RU" sz="1200" b="1" dirty="0" smtClean="0">
                <a:latin typeface="Times New Roman" pitchFamily="18" charset="0"/>
                <a:cs typeface="Times New Roman" pitchFamily="18" charset="0"/>
              </a:rPr>
              <a:t>-ПРОВЕРКА </a:t>
            </a:r>
            <a:r>
              <a:rPr lang="ru-RU" sz="1200" b="1" dirty="0" smtClean="0">
                <a:latin typeface="Times New Roman" pitchFamily="18" charset="0"/>
                <a:cs typeface="Times New Roman" pitchFamily="18" charset="0"/>
              </a:rPr>
              <a:t>КНИГИ </a:t>
            </a:r>
            <a:r>
              <a:rPr lang="ru-RU" sz="1200" b="1" dirty="0" smtClean="0">
                <a:latin typeface="Times New Roman" pitchFamily="18" charset="0"/>
                <a:cs typeface="Times New Roman" pitchFamily="18" charset="0"/>
              </a:rPr>
              <a:t>СУДОХОДНОЙ КОМПАНИЕЙ</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по прибытии с практики заполняется в Отделе кадров Организации лицом, ответственным за прохождение практики)</a:t>
            </a:r>
          </a:p>
          <a:p>
            <a:r>
              <a:rPr lang="ru-RU" sz="1200" b="1" dirty="0" smtClean="0">
                <a:latin typeface="Times New Roman" pitchFamily="18" charset="0"/>
                <a:cs typeface="Times New Roman" pitchFamily="18" charset="0"/>
              </a:rPr>
              <a:t>-ПРОВЕРКА </a:t>
            </a:r>
            <a:r>
              <a:rPr lang="ru-RU" sz="1200" b="1" dirty="0" smtClean="0">
                <a:latin typeface="Times New Roman" pitchFamily="18" charset="0"/>
                <a:cs typeface="Times New Roman" pitchFamily="18" charset="0"/>
              </a:rPr>
              <a:t>КНИГИ </a:t>
            </a:r>
            <a:r>
              <a:rPr lang="ru-RU" sz="1200" b="1" dirty="0" smtClean="0">
                <a:latin typeface="Times New Roman" pitchFamily="18" charset="0"/>
                <a:cs typeface="Times New Roman" pitchFamily="18" charset="0"/>
              </a:rPr>
              <a:t>РУКОВОДИТЕЛЕМ ПРАКТИКИ </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по прибытии с практики заполняется руководителем практики ММРК, назначенным согласно Приказу Начальника Колледжа)</a:t>
            </a:r>
          </a:p>
          <a:p>
            <a:r>
              <a:rPr lang="ru-RU" sz="1200" b="1" dirty="0" smtClean="0">
                <a:latin typeface="Times New Roman" pitchFamily="18" charset="0"/>
                <a:cs typeface="Times New Roman" pitchFamily="18" charset="0"/>
              </a:rPr>
              <a:t>- ОЗНАКОМЛЕНИЕ С ПРОЦЕДУРАМИ И ОБОРУДОВАНИЕМ СУДНА</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(заполнить столбцы согласно пройденной практике на каждом судне→ должность ВПКМ/</a:t>
            </a:r>
            <a:r>
              <a:rPr lang="ru-RU" sz="1200" dirty="0" err="1" smtClean="0">
                <a:latin typeface="Times New Roman" pitchFamily="18" charset="0"/>
                <a:cs typeface="Times New Roman" pitchFamily="18" charset="0"/>
              </a:rPr>
              <a:t>вахт.механик</a:t>
            </a:r>
            <a:r>
              <a:rPr lang="ru-RU" sz="1200" dirty="0" smtClean="0">
                <a:latin typeface="Times New Roman" pitchFamily="18" charset="0"/>
                <a:cs typeface="Times New Roman" pitchFamily="18" charset="0"/>
              </a:rPr>
              <a:t>, </a:t>
            </a:r>
            <a:r>
              <a:rPr lang="ru-RU" sz="1200" dirty="0" err="1" smtClean="0">
                <a:latin typeface="Times New Roman" pitchFamily="18" charset="0"/>
                <a:cs typeface="Times New Roman" pitchFamily="18" charset="0"/>
              </a:rPr>
              <a:t>ФИО,дата,подпись</a:t>
            </a:r>
            <a:r>
              <a:rPr lang="ru-RU" sz="1200" dirty="0" smtClean="0">
                <a:latin typeface="Times New Roman" pitchFamily="18" charset="0"/>
                <a:cs typeface="Times New Roman" pitchFamily="18" charset="0"/>
              </a:rPr>
              <a:t>)</a:t>
            </a:r>
          </a:p>
          <a:p>
            <a:r>
              <a:rPr lang="ru-RU" sz="1200" b="1" dirty="0" smtClean="0">
                <a:latin typeface="Times New Roman" pitchFamily="18" charset="0"/>
                <a:cs typeface="Times New Roman" pitchFamily="18" charset="0"/>
              </a:rPr>
              <a:t>-СВЕДЕНИЯ О СУДАХ И РЕЙСАХ И КРАТКИЕ СВЕДЕНИЯ О РЕЙСАХ</a:t>
            </a:r>
            <a:endParaRPr lang="ru-RU" sz="1200" dirty="0" smtClean="0">
              <a:latin typeface="Times New Roman" pitchFamily="18" charset="0"/>
              <a:cs typeface="Times New Roman" pitchFamily="18" charset="0"/>
            </a:endParaRPr>
          </a:p>
          <a:p>
            <a:r>
              <a:rPr lang="ru-RU" sz="1200" b="1" dirty="0" smtClean="0">
                <a:latin typeface="Times New Roman" pitchFamily="18" charset="0"/>
                <a:cs typeface="Times New Roman" pitchFamily="18" charset="0"/>
              </a:rPr>
              <a:t>- ПРОГРАММА ПРАКТИКИ НА СУДАХ </a:t>
            </a:r>
            <a:endParaRPr lang="ru-RU" sz="1200" dirty="0" smtClean="0">
              <a:latin typeface="Times New Roman" pitchFamily="18" charset="0"/>
              <a:cs typeface="Times New Roman" pitchFamily="18" charset="0"/>
            </a:endParaRPr>
          </a:p>
          <a:p>
            <a:r>
              <a:rPr lang="ru-RU" sz="1200" dirty="0" smtClean="0">
                <a:latin typeface="Times New Roman" pitchFamily="18" charset="0"/>
                <a:cs typeface="Times New Roman" pitchFamily="18" charset="0"/>
              </a:rPr>
              <a:t>( согласно пройденному курсу, внести ФИО представителя компании, отвечающего за практику, и ВПКМ/</a:t>
            </a:r>
            <a:r>
              <a:rPr lang="ru-RU" sz="1200" dirty="0" err="1" smtClean="0">
                <a:latin typeface="Times New Roman" pitchFamily="18" charset="0"/>
                <a:cs typeface="Times New Roman" pitchFamily="18" charset="0"/>
              </a:rPr>
              <a:t>вахт.механик</a:t>
            </a:r>
            <a:r>
              <a:rPr lang="ru-RU" sz="1200" dirty="0" smtClean="0">
                <a:latin typeface="Times New Roman" pitchFamily="18" charset="0"/>
                <a:cs typeface="Times New Roman" pitchFamily="18" charset="0"/>
              </a:rPr>
              <a:t>, являющегося руководителем практики от Организации→ дата, ФИО ВПКМ/</a:t>
            </a:r>
            <a:r>
              <a:rPr lang="ru-RU" sz="1200" dirty="0" err="1" smtClean="0">
                <a:latin typeface="Times New Roman" pitchFamily="18" charset="0"/>
                <a:cs typeface="Times New Roman" pitchFamily="18" charset="0"/>
              </a:rPr>
              <a:t>вахт.механик</a:t>
            </a:r>
            <a:r>
              <a:rPr lang="ru-RU" sz="1200" dirty="0" smtClean="0">
                <a:latin typeface="Times New Roman" pitchFamily="18" charset="0"/>
                <a:cs typeface="Times New Roman" pitchFamily="18" charset="0"/>
              </a:rPr>
              <a:t>, подпись, «Замечаний нет», если таковых не имеется)</a:t>
            </a:r>
            <a:endParaRPr lang="ru-RU" dirty="0">
              <a:latin typeface="Times New Roman" pitchFamily="18" charset="0"/>
              <a:cs typeface="Times New Roman" pitchFamily="18" charset="0"/>
            </a:endParaRPr>
          </a:p>
        </p:txBody>
      </p:sp>
      <p:sp>
        <p:nvSpPr>
          <p:cNvPr id="5" name="Лента лицом вверх 4"/>
          <p:cNvSpPr/>
          <p:nvPr/>
        </p:nvSpPr>
        <p:spPr>
          <a:xfrm>
            <a:off x="1331640" y="116632"/>
            <a:ext cx="6552728" cy="720080"/>
          </a:xfrm>
          <a:prstGeom prst="ribbon2">
            <a:avLst>
              <a:gd name="adj1" fmla="val 22071"/>
              <a:gd name="adj2" fmla="val 50000"/>
            </a:avLst>
          </a:prstGeom>
          <a:noFill/>
          <a:ln w="3175">
            <a:solidFill>
              <a:schemeClr val="accent2">
                <a:lumMod val="60000"/>
                <a:lumOff val="40000"/>
              </a:schemeClr>
            </a:solidFill>
            <a:prstDash val="solid"/>
          </a:ln>
          <a:effectLst>
            <a:glow rad="63500">
              <a:schemeClr val="accent2">
                <a:satMod val="175000"/>
                <a:alpha val="40000"/>
              </a:schemeClr>
            </a:glow>
            <a:outerShdw blurRad="50800" dist="38100" dir="5400000" algn="t" rotWithShape="0">
              <a:prstClr val="black">
                <a:alpha val="40000"/>
              </a:prstClr>
            </a:outerShdw>
          </a:effectLst>
          <a:scene3d>
            <a:camera prst="orthographicFront"/>
            <a:lightRig rig="sof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764704"/>
            <a:ext cx="5616624" cy="4985980"/>
          </a:xfrm>
          <a:prstGeom prst="rect">
            <a:avLst/>
          </a:prstGeom>
          <a:noFill/>
        </p:spPr>
        <p:txBody>
          <a:bodyPr wrap="square" rtlCol="0">
            <a:spAutoFit/>
          </a:bodyPr>
          <a:lstStyle/>
          <a:p>
            <a:r>
              <a:rPr lang="ru-RU" sz="2000" b="1" dirty="0" smtClean="0">
                <a:solidFill>
                  <a:schemeClr val="accent2">
                    <a:lumMod val="75000"/>
                  </a:schemeClr>
                </a:solidFill>
                <a:latin typeface="Times New Roman" pitchFamily="18" charset="0"/>
                <a:cs typeface="Times New Roman" pitchFamily="18" charset="0"/>
              </a:rPr>
              <a:t>По завершении рейса ты должен принести в </a:t>
            </a:r>
            <a:r>
              <a:rPr lang="ru-RU" sz="2000" b="1" u="sng" dirty="0" smtClean="0">
                <a:solidFill>
                  <a:schemeClr val="accent2">
                    <a:lumMod val="75000"/>
                  </a:schemeClr>
                </a:solidFill>
                <a:latin typeface="Times New Roman" pitchFamily="18" charset="0"/>
                <a:cs typeface="Times New Roman" pitchFamily="18" charset="0"/>
              </a:rPr>
              <a:t>Отдел практики</a:t>
            </a:r>
            <a:r>
              <a:rPr lang="ru-RU" sz="2000" b="1" dirty="0" smtClean="0">
                <a:solidFill>
                  <a:schemeClr val="accent2">
                    <a:lumMod val="75000"/>
                  </a:schemeClr>
                </a:solidFill>
                <a:latin typeface="Times New Roman" pitchFamily="18" charset="0"/>
                <a:cs typeface="Times New Roman" pitchFamily="18" charset="0"/>
              </a:rPr>
              <a:t>:</a:t>
            </a:r>
          </a:p>
          <a:p>
            <a:pPr>
              <a:buFont typeface="Wingdings" pitchFamily="2" charset="2"/>
              <a:buChar char="ü"/>
            </a:pPr>
            <a:r>
              <a:rPr lang="ru-RU" sz="2000" dirty="0" smtClean="0">
                <a:latin typeface="Times New Roman" pitchFamily="18" charset="0"/>
                <a:cs typeface="Times New Roman" pitchFamily="18" charset="0"/>
              </a:rPr>
              <a:t>Оригинал справки о стаже работы на судне (одобренный и верно заполненный);</a:t>
            </a:r>
          </a:p>
          <a:p>
            <a:pPr>
              <a:buFont typeface="Wingdings" pitchFamily="2" charset="2"/>
              <a:buChar char="ü"/>
            </a:pPr>
            <a:r>
              <a:rPr lang="ru-RU" sz="2000" dirty="0" smtClean="0">
                <a:latin typeface="Times New Roman" pitchFamily="18" charset="0"/>
                <a:cs typeface="Times New Roman" pitchFamily="18" charset="0"/>
              </a:rPr>
              <a:t>Копию трудового договора ( если работал не безвозмездно);</a:t>
            </a:r>
          </a:p>
          <a:p>
            <a:endParaRPr lang="ru-RU" sz="2000" dirty="0" smtClean="0">
              <a:latin typeface="Times New Roman" pitchFamily="18" charset="0"/>
              <a:cs typeface="Times New Roman" pitchFamily="18" charset="0"/>
            </a:endParaRPr>
          </a:p>
          <a:p>
            <a:r>
              <a:rPr lang="ru-RU" sz="2000" b="1" dirty="0" smtClean="0">
                <a:solidFill>
                  <a:schemeClr val="accent2">
                    <a:lumMod val="75000"/>
                  </a:schemeClr>
                </a:solidFill>
                <a:latin typeface="Times New Roman" pitchFamily="18" charset="0"/>
                <a:cs typeface="Times New Roman" pitchFamily="18" charset="0"/>
              </a:rPr>
              <a:t>На </a:t>
            </a:r>
            <a:r>
              <a:rPr lang="ru-RU" sz="2000" b="1" u="sng" dirty="0" smtClean="0">
                <a:solidFill>
                  <a:schemeClr val="accent2">
                    <a:lumMod val="75000"/>
                  </a:schemeClr>
                </a:solidFill>
                <a:latin typeface="Times New Roman" pitchFamily="18" charset="0"/>
                <a:cs typeface="Times New Roman" pitchFamily="18" charset="0"/>
              </a:rPr>
              <a:t>отделение</a:t>
            </a:r>
            <a:r>
              <a:rPr lang="ru-RU" sz="2000" b="1" dirty="0" smtClean="0">
                <a:solidFill>
                  <a:schemeClr val="accent2">
                    <a:lumMod val="75000"/>
                  </a:schemeClr>
                </a:solidFill>
                <a:latin typeface="Times New Roman" pitchFamily="18" charset="0"/>
                <a:cs typeface="Times New Roman" pitchFamily="18" charset="0"/>
              </a:rPr>
              <a:t> ты должен предоставить:</a:t>
            </a:r>
          </a:p>
          <a:p>
            <a:pPr>
              <a:buFont typeface="Wingdings" pitchFamily="2" charset="2"/>
              <a:buChar char="ü"/>
            </a:pPr>
            <a:r>
              <a:rPr lang="ru-RU" sz="2000" dirty="0" smtClean="0">
                <a:latin typeface="Times New Roman" pitchFamily="18" charset="0"/>
                <a:cs typeface="Times New Roman" pitchFamily="18" charset="0"/>
              </a:rPr>
              <a:t>Характеристику;</a:t>
            </a:r>
          </a:p>
          <a:p>
            <a:pPr>
              <a:buFont typeface="Wingdings" pitchFamily="2" charset="2"/>
              <a:buChar char="ü"/>
            </a:pPr>
            <a:r>
              <a:rPr lang="ru-RU" sz="2000" dirty="0" smtClean="0">
                <a:latin typeface="Times New Roman" pitchFamily="18" charset="0"/>
                <a:cs typeface="Times New Roman" pitchFamily="18" charset="0"/>
              </a:rPr>
              <a:t>Аттестационный лист;</a:t>
            </a:r>
          </a:p>
          <a:p>
            <a:pPr>
              <a:buFont typeface="Wingdings" pitchFamily="2" charset="2"/>
              <a:buChar char="ü"/>
            </a:pPr>
            <a:r>
              <a:rPr lang="ru-RU" sz="2000" dirty="0" smtClean="0">
                <a:latin typeface="Times New Roman" pitchFamily="18" charset="0"/>
                <a:cs typeface="Times New Roman" pitchFamily="18" charset="0"/>
              </a:rPr>
              <a:t>Дневник по практике ( для механиков, электромехаников и </a:t>
            </a:r>
            <a:r>
              <a:rPr lang="ru-RU" sz="2000" dirty="0" err="1" smtClean="0">
                <a:latin typeface="Times New Roman" pitchFamily="18" charset="0"/>
                <a:cs typeface="Times New Roman" pitchFamily="18" charset="0"/>
              </a:rPr>
              <a:t>реф.механиков</a:t>
            </a:r>
            <a:r>
              <a:rPr lang="ru-RU" sz="2000" dirty="0" smtClean="0">
                <a:latin typeface="Times New Roman" pitchFamily="18" charset="0"/>
                <a:cs typeface="Times New Roman" pitchFamily="18" charset="0"/>
              </a:rPr>
              <a:t>);</a:t>
            </a:r>
          </a:p>
          <a:p>
            <a:pPr>
              <a:buFont typeface="Wingdings" pitchFamily="2" charset="2"/>
              <a:buChar char="ü"/>
            </a:pPr>
            <a:r>
              <a:rPr lang="ru-RU" sz="2000" dirty="0" smtClean="0">
                <a:latin typeface="Times New Roman" pitchFamily="18" charset="0"/>
                <a:cs typeface="Times New Roman" pitchFamily="18" charset="0"/>
              </a:rPr>
              <a:t>Отчет по практике ( написанный на основе ранее выданного задания на практику, в соответствии с правилами оформления ВКР)</a:t>
            </a:r>
          </a:p>
          <a:p>
            <a:endParaRPr lang="ru-RU" dirty="0" smtClean="0"/>
          </a:p>
        </p:txBody>
      </p:sp>
      <p:pic>
        <p:nvPicPr>
          <p:cNvPr id="3" name="Рисунок 2" descr="галочки сделано.jpg"/>
          <p:cNvPicPr>
            <a:picLocks noChangeAspect="1"/>
          </p:cNvPicPr>
          <p:nvPr/>
        </p:nvPicPr>
        <p:blipFill>
          <a:blip r:embed="rId2" cstate="print"/>
          <a:srcRect l="15053" r="24736"/>
          <a:stretch>
            <a:fillRect/>
          </a:stretch>
        </p:blipFill>
        <p:spPr>
          <a:xfrm>
            <a:off x="5652120" y="260648"/>
            <a:ext cx="3275856" cy="5877272"/>
          </a:xfrm>
          <a:prstGeom prst="rect">
            <a:avLst/>
          </a:prstGeom>
          <a:effectLst>
            <a:softEdge rad="317500"/>
          </a:effectLst>
          <a:scene3d>
            <a:camera prst="orthographicFront"/>
            <a:lightRig rig="soft" dir="t"/>
          </a:scene3d>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510</TotalTime>
  <Words>1048</Words>
  <Application>Microsoft Office PowerPoint</Application>
  <PresentationFormat>Экран (4:3)</PresentationFormat>
  <Paragraphs>116</Paragraphs>
  <Slides>11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АЛГОРИТМ РЕАЛИЗАЦИИ ПЛАВАТЕЛЬНОЙ ПРАКТИКИ</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Алгоритм реализации плавательной практики</dc:title>
  <cp:lastModifiedBy>belovaayu</cp:lastModifiedBy>
  <cp:revision>102</cp:revision>
  <dcterms:modified xsi:type="dcterms:W3CDTF">2020-05-25T09:05:21Z</dcterms:modified>
</cp:coreProperties>
</file>