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70" r:id="rId4"/>
    <p:sldId id="279" r:id="rId5"/>
    <p:sldId id="280" r:id="rId6"/>
    <p:sldId id="281" r:id="rId7"/>
    <p:sldId id="282" r:id="rId8"/>
    <p:sldId id="285" r:id="rId9"/>
    <p:sldId id="284" r:id="rId10"/>
    <p:sldId id="283" r:id="rId11"/>
    <p:sldId id="286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96" d="100"/>
          <a:sy n="96" d="100"/>
        </p:scale>
        <p:origin x="86" y="106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9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97547B-1F6E-4DDC-9117-CAA6FD73E728}" type="datetime1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3224DC-1FE8-4524-81AE-0EB5EC100CE7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105DB2-FD3E-441D-8B7E-7AE83ECE27B3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0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4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50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02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9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 заголовка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7" name="верхний рисунок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23" name="нижний рисунок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invGray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C4C8E8-9F4E-4EA6-835D-E9D5612495DB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6C4F13-8C8C-441B-BBCD-2370F386EB42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56CB0-5A4E-4FC5-8098-88E31F01EA45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016FDA-52E9-4FE9-8F9F-D0B7A1AC00F5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03F614-6D12-4FB0-B37A-7F584F7E7447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6DB20920-A951-4D74-93DB-A7C7F309F702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2CA588-C02F-4CCF-BAD7-18C728B93B52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9A9956-53D6-4D29-80A7-0ADFD73EC9D5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D3AF7-BEB0-4993-92D4-4D2C72963A64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нижний рисунок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3E78C-2D93-4346-92BE-F99AE2EB36B5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83B113-0D92-41AE-8320-0E62DD52F8B2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9A3B24-C4CD-4EFD-A479-64DAB88ACAE4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нижний рисунок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0" name="верхний рисунок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FC24BF8D-0138-4857-BC63-0337FB4EE515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Студенческое объединение – как «скрытое» образование.</a:t>
            </a:r>
            <a:endParaRPr lang="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34727-078A-45DB-A09E-50EA388A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87288"/>
            <a:ext cx="8241720" cy="10668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Ближайшие планы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E8D40D-842C-4988-A391-2EA7D4C6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412776"/>
            <a:ext cx="9577064" cy="4608512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Участие в программе «Студенты-солдатам срочной службы»: выступления в воинских частях, на кораблях Северного флота, в ветеранских организациях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Подготовка к празднику 9 мая – подготовка и проведение Традиционного (четвертого) песенного онлайн-марафона «Лента памяти»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Подготовка к записи седьмого авторского альбома собственных песен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Обновление состава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7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34727-078A-45DB-A09E-50EA388A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188640"/>
            <a:ext cx="8241720" cy="10668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E8D40D-842C-4988-A391-2EA7D4C6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412776"/>
            <a:ext cx="9577064" cy="4608512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Проектом неоднократно интересовались администрации и студенческие советы других вузов, и предлагаемую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проектну</a:t>
            </a:r>
            <a:r>
              <a:rPr lang="ru-RU" sz="2800" dirty="0">
                <a:solidFill>
                  <a:prstClr val="black"/>
                </a:solidFill>
              </a:rPr>
              <a:t>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заявку можно рассматривать как своеобразный ответ на  просьбы раскрыть «идею и технологию».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Мы крайне заинтересованы в максимально широком  распространении идей этого социально-педагогического проекта , потому что « в одиночку» противостоять экспансии пошлости,  безвкусия и абсурда в отечественную  культуру становится все труднее.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К тому же, речь идет, как мы попытались показать выше,   не только и не столько  об организации досуга студентов ,но в первую очередь об условиях выращивания в вузе   современного компетентного работника в сфере гуманитарных технологий  с «правильной начинкой», т.е. обладающего набором необходимых и достаточных профессионально значимых качеств личности.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73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sz="4400" dirty="0">
                <a:solidFill>
                  <a:schemeClr val="tx1"/>
                </a:solidFill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1905000"/>
            <a:ext cx="10044144" cy="3697465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/>
              <a:t>Проблема, на решение которой направлен наш проект-повышение эффективности профессиональной подготовки будущих специалистов в  области гуманитарных технологий (педагогов, психологов, юристов, журналистов, социальных работников, специалистов по работе с молодежью) средствами студенческих объединений университета</a:t>
            </a:r>
          </a:p>
          <a:p>
            <a:pPr marL="0" indent="0" rtl="0">
              <a:buNone/>
            </a:pPr>
            <a:endParaRPr lang="ru" sz="3200" dirty="0"/>
          </a:p>
        </p:txBody>
      </p: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9102" y="339655"/>
            <a:ext cx="9143538" cy="1066800"/>
          </a:xfrm>
        </p:spPr>
        <p:txBody>
          <a:bodyPr rtlCol="0">
            <a:normAutofit/>
          </a:bodyPr>
          <a:lstStyle/>
          <a:p>
            <a:pPr rtl="0"/>
            <a:r>
              <a:rPr lang="ru" sz="4400" dirty="0">
                <a:solidFill>
                  <a:schemeClr val="tx1"/>
                </a:solidFill>
              </a:rPr>
              <a:t>Основная идея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9796" y="1520449"/>
            <a:ext cx="11305256" cy="446449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b="1" dirty="0"/>
              <a:t>Концептуальной основой</a:t>
            </a:r>
            <a:r>
              <a:rPr lang="ru-RU" dirty="0"/>
              <a:t> нашего проекта стала концепция профессора </a:t>
            </a:r>
            <a:r>
              <a:rPr lang="ru-RU" dirty="0" err="1"/>
              <a:t>Левитеса</a:t>
            </a:r>
            <a:r>
              <a:rPr lang="ru-RU" dirty="0"/>
              <a:t> Д.Г. о «скрытом» образовании гуманитарного вуза, опубликованная в  журнале «Известия Российской академии образования».</a:t>
            </a:r>
          </a:p>
          <a:p>
            <a:pPr rtl="0"/>
            <a:r>
              <a:rPr lang="ru-RU" b="1" dirty="0"/>
              <a:t>Суть концепции «скрытого образования»</a:t>
            </a:r>
            <a:r>
              <a:rPr lang="ru-RU" dirty="0"/>
              <a:t>, по </a:t>
            </a:r>
            <a:r>
              <a:rPr lang="ru-RU" dirty="0" err="1"/>
              <a:t>Левитесу</a:t>
            </a:r>
            <a:r>
              <a:rPr lang="ru-RU" dirty="0"/>
              <a:t> - на </a:t>
            </a:r>
            <a:r>
              <a:rPr lang="ru-RU" b="1" dirty="0"/>
              <a:t>эффективность</a:t>
            </a:r>
            <a:r>
              <a:rPr lang="ru-RU" dirty="0"/>
              <a:t> профессионального образования влияют факторы, </a:t>
            </a:r>
            <a:r>
              <a:rPr lang="ru-RU" b="1" dirty="0"/>
              <a:t>не фиксируемые </a:t>
            </a:r>
            <a:r>
              <a:rPr lang="ru-RU" dirty="0"/>
              <a:t>образовательными программами, учебными планами и графиками учебного процесса. При этом такая «скрытая» образовательная реальность</a:t>
            </a:r>
            <a:r>
              <a:rPr lang="ru-RU" b="1" dirty="0"/>
              <a:t> скрыта от сторонних наблюдателей</a:t>
            </a:r>
            <a:r>
              <a:rPr lang="ru-RU" dirty="0"/>
              <a:t>, но </a:t>
            </a:r>
            <a:r>
              <a:rPr lang="ru-RU" b="1" dirty="0"/>
              <a:t>значима для самих студентов</a:t>
            </a:r>
            <a:r>
              <a:rPr lang="ru-RU" dirty="0"/>
              <a:t>.</a:t>
            </a:r>
          </a:p>
          <a:p>
            <a:pPr rtl="0"/>
            <a:r>
              <a:rPr lang="ru-RU" dirty="0"/>
              <a:t> </a:t>
            </a:r>
            <a:r>
              <a:rPr lang="ru-RU" b="1" dirty="0"/>
              <a:t>Некоторые ключевые понятия концепции</a:t>
            </a:r>
            <a:r>
              <a:rPr lang="ru-RU" dirty="0"/>
              <a:t>: «уклад», «фон», «среда», «подтекст», «контекст», «университет как со-бытие», «корпоративный дух», «скрытый учебный план», «ритуалы», «символы», «традиции» и другие.  </a:t>
            </a:r>
          </a:p>
          <a:p>
            <a:pPr rtl="0"/>
            <a:r>
              <a:rPr lang="ru-RU" dirty="0" err="1"/>
              <a:t>Левитес</a:t>
            </a:r>
            <a:r>
              <a:rPr lang="ru-RU" dirty="0"/>
              <a:t> считает, что благодаря факторам «скрытого образования» возникают профессионально значимые личностные качества выпускника вуза, которые определят в дальнейшем его состоятельность в профессии. </a:t>
            </a:r>
          </a:p>
          <a:p>
            <a:pPr rtl="0"/>
            <a:endParaRPr lang="ru-RU" dirty="0"/>
          </a:p>
          <a:p>
            <a:pPr rtl="0"/>
            <a:endParaRPr lang="ru" dirty="0"/>
          </a:p>
        </p:txBody>
      </p:sp>
      <p:sp>
        <p:nvSpPr>
          <p:cNvPr id="4" name="Текст 7"/>
          <p:cNvSpPr txBox="1">
            <a:spLocks/>
          </p:cNvSpPr>
          <p:nvPr/>
        </p:nvSpPr>
        <p:spPr>
          <a:xfrm>
            <a:off x="1539575" y="5715000"/>
            <a:ext cx="9126838" cy="5334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" sz="1600" dirty="0"/>
          </a:p>
        </p:txBody>
      </p:sp>
    </p:spTree>
    <p:extLst>
      <p:ext uri="{BB962C8B-B14F-4D97-AF65-F5344CB8AC3E}">
        <p14:creationId xmlns:p14="http://schemas.microsoft.com/office/powerpoint/2010/main" val="11529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6FC514-D905-4464-B9E3-D8CE1CAB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21" y="282516"/>
            <a:ext cx="10279256" cy="60084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A39A4-35B1-452B-A5AE-10C3019AD9B4}"/>
              </a:ext>
            </a:extLst>
          </p:cNvPr>
          <p:cNvSpPr txBox="1"/>
          <p:nvPr/>
        </p:nvSpPr>
        <p:spPr>
          <a:xfrm>
            <a:off x="2394680" y="1407840"/>
            <a:ext cx="7399463" cy="30469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600" dirty="0"/>
              <a:t>Мы думаем что это мы «их»  обучаем, социализируем, развиваем, готовим к будущей профессии… И то, что это не всегда у нас получается хорошо, объясняем  несовершенством содержания образования, организационных форм и методов обучения. Мы глубоко заблуждаемся!  На самом деле наши студенты формируются и как люди и как компетентные работники (не путать с хорошим специалистом!) под воздействием и иных  факторов, не фиксируемых и не учитываемых образовательными программами,  учебными планами и графиками учебного процесса, но  незримо  влияющих на  эффективность профессионального образования.  Совокупность этих факторов, о которых зачастую мы можем только догадываться, можно было бы назвать  «скрытая» образовательная реальность, если бы не одно обстоятельство: скрыта она бывает только от  сторонних наблюдателей, но совершенно очевидна и значима для самих студентов.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54BCEA-9134-49E7-AF89-B098A08F3AD4}"/>
              </a:ext>
            </a:extLst>
          </p:cNvPr>
          <p:cNvSpPr txBox="1"/>
          <p:nvPr/>
        </p:nvSpPr>
        <p:spPr>
          <a:xfrm>
            <a:off x="2373930" y="4581128"/>
            <a:ext cx="576064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Из концепции </a:t>
            </a:r>
            <a:r>
              <a:rPr lang="ru-RU" sz="1600" dirty="0">
                <a:latin typeface="+mj-lt"/>
              </a:rPr>
              <a:t>профессора</a:t>
            </a:r>
            <a:r>
              <a:rPr lang="ru-RU" sz="1600" dirty="0"/>
              <a:t> </a:t>
            </a:r>
            <a:r>
              <a:rPr lang="ru-RU" sz="1600" dirty="0" err="1"/>
              <a:t>Левитеса</a:t>
            </a:r>
            <a:r>
              <a:rPr lang="ru-RU" sz="1600" dirty="0"/>
              <a:t> Д.Г. о «скрытом» образовании гуманитарного вуза</a:t>
            </a:r>
          </a:p>
        </p:txBody>
      </p:sp>
    </p:spTree>
    <p:extLst>
      <p:ext uri="{BB962C8B-B14F-4D97-AF65-F5344CB8AC3E}">
        <p14:creationId xmlns:p14="http://schemas.microsoft.com/office/powerpoint/2010/main" val="13487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9796" y="1520449"/>
            <a:ext cx="11305256" cy="446449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  <a:p>
            <a:pPr rtl="0"/>
            <a:endParaRPr lang="ru" dirty="0"/>
          </a:p>
        </p:txBody>
      </p:sp>
      <p:sp>
        <p:nvSpPr>
          <p:cNvPr id="4" name="Текст 7"/>
          <p:cNvSpPr txBox="1">
            <a:spLocks/>
          </p:cNvSpPr>
          <p:nvPr/>
        </p:nvSpPr>
        <p:spPr>
          <a:xfrm>
            <a:off x="1539575" y="5715000"/>
            <a:ext cx="9126838" cy="5334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" sz="1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4DE01A4-BDC9-4B73-A053-2365450B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1" y="723594"/>
            <a:ext cx="10585176" cy="1066800"/>
          </a:xfrm>
        </p:spPr>
        <p:txBody>
          <a:bodyPr>
            <a:noAutofit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КЛюП</a:t>
            </a:r>
            <a:r>
              <a:rPr lang="ru-RU" sz="4400" dirty="0">
                <a:solidFill>
                  <a:schemeClr val="tx1"/>
                </a:solidFill>
              </a:rPr>
              <a:t>-студия как  феномен «скрытого образования вуза»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08618-0C85-4CB4-827A-E8BF8D0D6EA6}"/>
              </a:ext>
            </a:extLst>
          </p:cNvPr>
          <p:cNvSpPr txBox="1"/>
          <p:nvPr/>
        </p:nvSpPr>
        <p:spPr>
          <a:xfrm>
            <a:off x="113840" y="1977320"/>
            <a:ext cx="6102221" cy="397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Одним из таких «скрытых» образовательных пространств нашего ВУЗа является Университетский ансамбль </a:t>
            </a:r>
            <a:r>
              <a:rPr lang="ru-RU" dirty="0" err="1"/>
              <a:t>КЛюП</a:t>
            </a:r>
            <a:r>
              <a:rPr lang="ru-RU" dirty="0"/>
              <a:t>-студия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Созданный в 2001 году профессором </a:t>
            </a:r>
            <a:r>
              <a:rPr lang="ru-RU" dirty="0" err="1"/>
              <a:t>Левитесом</a:t>
            </a:r>
            <a:r>
              <a:rPr lang="ru-RU" dirty="0"/>
              <a:t> Д.Г. этот студенческий Клуб любителей песни-на сегодняшний день лауреат многочисленных  фестивалей и конкурсов и один из лучших студенческих авторских вокальных коллективов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Исполняя песни гражданско-патриотического звучания в самых различных аудиториях это студенческое объединение способствует развитию Российской гражданской идентичности у студентов и их слушателей, а также способствует сохранению исторической памяти и связи поколений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A44A2F-27BD-4644-9A64-73E024C96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785" y="1256994"/>
            <a:ext cx="4354628" cy="290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6A2FAF-4FD6-4B99-9061-BDCE934A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244" y="3363701"/>
            <a:ext cx="4354629" cy="290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54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9796" y="1520449"/>
            <a:ext cx="11305256" cy="446449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  <a:p>
            <a:pPr rtl="0"/>
            <a:endParaRPr lang="ru" dirty="0"/>
          </a:p>
        </p:txBody>
      </p:sp>
      <p:sp>
        <p:nvSpPr>
          <p:cNvPr id="4" name="Текст 7"/>
          <p:cNvSpPr txBox="1">
            <a:spLocks/>
          </p:cNvSpPr>
          <p:nvPr/>
        </p:nvSpPr>
        <p:spPr>
          <a:xfrm>
            <a:off x="1539575" y="5715000"/>
            <a:ext cx="9126838" cy="5334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" sz="1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4DE01A4-BDC9-4B73-A053-2365450B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41" y="609600"/>
            <a:ext cx="11737305" cy="10668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Цели и задачи студенческого объединения </a:t>
            </a:r>
            <a:r>
              <a:rPr lang="ru-RU" sz="4400" dirty="0" err="1">
                <a:solidFill>
                  <a:schemeClr val="tx1"/>
                </a:solidFill>
              </a:rPr>
              <a:t>КЛюП</a:t>
            </a:r>
            <a:r>
              <a:rPr lang="ru-RU" sz="4400" dirty="0">
                <a:solidFill>
                  <a:schemeClr val="tx1"/>
                </a:solidFill>
              </a:rPr>
              <a:t>-студия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08618-0C85-4CB4-827A-E8BF8D0D6EA6}"/>
              </a:ext>
            </a:extLst>
          </p:cNvPr>
          <p:cNvSpPr txBox="1"/>
          <p:nvPr/>
        </p:nvSpPr>
        <p:spPr>
          <a:xfrm>
            <a:off x="113840" y="3777813"/>
            <a:ext cx="610222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1E5D5-458F-47D3-8936-F11E35DF78E7}"/>
              </a:ext>
            </a:extLst>
          </p:cNvPr>
          <p:cNvSpPr txBox="1"/>
          <p:nvPr/>
        </p:nvSpPr>
        <p:spPr>
          <a:xfrm>
            <a:off x="16607" y="1681251"/>
            <a:ext cx="6185817" cy="397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/>
              <a:t>Основная цель-развитие личностных и профессиональных качеств будущих специалистов в области гуманитарных технологий</a:t>
            </a:r>
          </a:p>
          <a:p>
            <a:r>
              <a:rPr lang="ru-RU" dirty="0"/>
              <a:t>Для достижения этой цели ,коллектив решает </a:t>
            </a:r>
            <a:r>
              <a:rPr lang="ru-RU" dirty="0" err="1"/>
              <a:t>разноаправленные</a:t>
            </a:r>
            <a:r>
              <a:rPr lang="ru-RU" dirty="0"/>
              <a:t> ,но взаимосвязанные четыре 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российской гражданской идентичности подрастающего поколения средствами отечественной песенной культуры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условий для творческой самореализации студентов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Связь поколений и сохранение исторической памяти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Формирование профессиональных </a:t>
            </a:r>
            <a:r>
              <a:rPr lang="ru-RU" dirty="0" err="1"/>
              <a:t>компететенций</a:t>
            </a:r>
            <a:r>
              <a:rPr lang="ru-RU" dirty="0"/>
              <a:t> будущих специалистов в области гуманитарных технологий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58EC5B-1909-4C93-AF67-615AC7A1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917" y="1809160"/>
            <a:ext cx="5303981" cy="352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88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9796" y="1520449"/>
            <a:ext cx="11305256" cy="446449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  <a:p>
            <a:pPr rtl="0"/>
            <a:endParaRPr lang="ru" dirty="0"/>
          </a:p>
        </p:txBody>
      </p:sp>
      <p:sp>
        <p:nvSpPr>
          <p:cNvPr id="4" name="Текст 7"/>
          <p:cNvSpPr txBox="1">
            <a:spLocks/>
          </p:cNvSpPr>
          <p:nvPr/>
        </p:nvSpPr>
        <p:spPr>
          <a:xfrm>
            <a:off x="1539575" y="5715000"/>
            <a:ext cx="9126838" cy="5334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08618-0C85-4CB4-827A-E8BF8D0D6EA6}"/>
              </a:ext>
            </a:extLst>
          </p:cNvPr>
          <p:cNvSpPr txBox="1"/>
          <p:nvPr/>
        </p:nvSpPr>
        <p:spPr>
          <a:xfrm>
            <a:off x="113840" y="3777813"/>
            <a:ext cx="610222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1E5D5-458F-47D3-8936-F11E35DF78E7}"/>
              </a:ext>
            </a:extLst>
          </p:cNvPr>
          <p:cNvSpPr txBox="1"/>
          <p:nvPr/>
        </p:nvSpPr>
        <p:spPr>
          <a:xfrm>
            <a:off x="16607" y="3481744"/>
            <a:ext cx="618581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4DB35CD-6BE7-46BD-B511-F1E9A091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609600"/>
            <a:ext cx="11736388" cy="1066800"/>
          </a:xfrm>
        </p:spPr>
        <p:txBody>
          <a:bodyPr>
            <a:noAutofit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КЛюП</a:t>
            </a:r>
            <a:r>
              <a:rPr lang="ru-RU" sz="4400" dirty="0">
                <a:solidFill>
                  <a:schemeClr val="tx1"/>
                </a:solidFill>
              </a:rPr>
              <a:t>-студия как профессионально-ориентированный проект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8D215-63B8-4227-86DB-DD4377804904}"/>
              </a:ext>
            </a:extLst>
          </p:cNvPr>
          <p:cNvSpPr txBox="1"/>
          <p:nvPr/>
        </p:nvSpPr>
        <p:spPr>
          <a:xfrm>
            <a:off x="234950" y="1700321"/>
            <a:ext cx="11620102" cy="45243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/>
              <a:t>Профессиональная компетентность будущего работника, помимо базовых и специальных,  включает в себя целый комплекс, так называемых ключевых компетентностей.  Четырех-пятилетнее пребывание (работа!)  в </a:t>
            </a:r>
            <a:r>
              <a:rPr lang="ru-RU" dirty="0" err="1"/>
              <a:t>КлюПе</a:t>
            </a:r>
            <a:r>
              <a:rPr lang="ru-RU" dirty="0"/>
              <a:t> дает большие возможности для формирования  таких компетентностей как: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Социальная: готовность к работе в группе,  в команде, выполнение в ней  различных социальных ролей;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Межкультурная : через проникновение  в различный этнический, исторический и  «возрастной» материал (поэтический и музыкальный), через работу в самых различных аудиториях (от студенческих до ветеранских) формируется не «абстрактная толерантность», но глубокая личная заинтересованность: понимание и принятие  различий между людьми  (культурных, ,языковых, .этнических, религиозных, возрастных…)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Коммуникативная: владение устной речью, на уровне значительно превышающим речевой багаж многих их сверстников и крайне необходимом  для успешной профессиональной деятельности в области гуманитарных технологий;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Организационная: Одно из требований , которые современный работодатель предъявляет к компетентному работнику - готовность к участию сразу  в нескольких проектах , как  и готовность к повышенным нагрузкам в  разнообразной деятельности. Рабочая неделя каждого участника ансамбля расписана даже не по дням. а ,по часам. Но, занимаясь в студии все они остаются успешными студентами , подрабатывают,  а некоторые ведут большую общественную работу в университете</a:t>
            </a:r>
          </a:p>
        </p:txBody>
      </p:sp>
    </p:spTree>
    <p:extLst>
      <p:ext uri="{BB962C8B-B14F-4D97-AF65-F5344CB8AC3E}">
        <p14:creationId xmlns:p14="http://schemas.microsoft.com/office/powerpoint/2010/main" val="2884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34727-078A-45DB-A09E-50EA388A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87288"/>
            <a:ext cx="8241720" cy="1066800"/>
          </a:xfrm>
        </p:spPr>
        <p:txBody>
          <a:bodyPr>
            <a:normAutofit fontScale="90000"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КЛюП</a:t>
            </a:r>
            <a:r>
              <a:rPr lang="ru-RU" sz="4400" dirty="0">
                <a:solidFill>
                  <a:schemeClr val="tx1"/>
                </a:solidFill>
              </a:rPr>
              <a:t>-студия как социальный проект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E8D40D-842C-4988-A391-2EA7D4C6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484784"/>
            <a:ext cx="7029472" cy="4608512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Гуманитарный университет по определению является  центром развития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социокультурного пространства региона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и поддержки  инициатив в сфере формирования гуманитарного поля. За годы существования у 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КЛюП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-студии» сложились прочные и разнообразные связи с ветеранскими организациями и с социальными службами, с Управлением внутренних дел области и  с профильными «дружественными» Комитетами и Министерствами  Администрации города и области  (образования., культуры, молодежной политики и связей с общественностью, физкультуры и спорта), с общественными организациями и политическими партиями. Проведены десятки  совместных проектов, и акций: от «Ушаковского хода» по гарнизонам Мурманской области и  благотворительных концертов для ветеранов, и детей - инвалидов» до «Губернаторских елок» и открытия и закрытия «Полярной олимпиады».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После одного из таких концертов, , посвященного Дню Победы, зрители сказали студентам сказали студентам: «Большое дело делаете, ребята: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память храните и поколения связываете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».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Также 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КЛюП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-студия» часто выступает перед детьми с ОВЗ и их родителями, что также является важным элементом профессионального самоопределения будущих педагогов и психологов.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6E38F3-B2CB-4053-92E8-875EAEED6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620" y="1154088"/>
            <a:ext cx="3613054" cy="50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2BAD59-F276-431D-947B-36C75BDFA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2" y="11643"/>
            <a:ext cx="5366947" cy="356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9E1030-EB69-44C2-9DE4-D60CB432A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76" y="2636912"/>
            <a:ext cx="5652120" cy="376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E1FC58-89DA-4751-BE6C-0BB4E3541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804" y="-67870"/>
            <a:ext cx="4861728" cy="364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3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с обзором планирования проекта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713848_TF03460544" id="{30B3B0C4-9B2C-4E69-8E28-C02DEE867D7B}" vid="{1E615EF9-395E-4C1B-B1C0-E38A1E9E9FF5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CFFDCE-39B2-43A7-BF4F-79633523DBDD}"/>
</file>

<file path=customXml/itemProps2.xml><?xml version="1.0" encoding="utf-8"?>
<ds:datastoreItem xmlns:ds="http://schemas.openxmlformats.org/officeDocument/2006/customXml" ds:itemID="{D92A4B53-F416-491A-9FE7-C5AC6FBCB153}"/>
</file>

<file path=customXml/itemProps3.xml><?xml version="1.0" encoding="utf-8"?>
<ds:datastoreItem xmlns:ds="http://schemas.openxmlformats.org/officeDocument/2006/customXml" ds:itemID="{72496A6C-3389-4C37-8BB6-D1C8CEDF73A3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обзором планирования бизнес-проекта</Template>
  <TotalTime>83</TotalTime>
  <Words>1080</Words>
  <Application>Microsoft Office PowerPoint</Application>
  <PresentationFormat>Произвольный</PresentationFormat>
  <Paragraphs>47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Презентация с обзором планирования проекта</vt:lpstr>
      <vt:lpstr>Студенческое объединение – как «скрытое» образование.</vt:lpstr>
      <vt:lpstr>Проблема</vt:lpstr>
      <vt:lpstr>Основная идея</vt:lpstr>
      <vt:lpstr>Презентация PowerPoint</vt:lpstr>
      <vt:lpstr>КЛюП-студия как  феномен «скрытого образования вуза»</vt:lpstr>
      <vt:lpstr>Цели и задачи студенческого объединения КЛюП-студия</vt:lpstr>
      <vt:lpstr>КЛюП-студия как профессионально-ориентированный проект</vt:lpstr>
      <vt:lpstr>КЛюП-студия как социальный проект</vt:lpstr>
      <vt:lpstr>Презентация PowerPoint</vt:lpstr>
      <vt:lpstr>Ближайшие планы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Студенческое объединение – как «скрытое» образование.</dc:title>
  <dc:creator>София Смирнова</dc:creator>
  <cp:lastModifiedBy>София Смирнова</cp:lastModifiedBy>
  <cp:revision>10</cp:revision>
  <dcterms:created xsi:type="dcterms:W3CDTF">2025-04-21T21:58:21Z</dcterms:created>
  <dcterms:modified xsi:type="dcterms:W3CDTF">2025-04-21T23:21:59Z</dcterms:modified>
</cp:coreProperties>
</file>